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3"/>
  </p:notesMasterIdLst>
  <p:sldIdLst>
    <p:sldId id="256" r:id="rId2"/>
    <p:sldId id="260" r:id="rId3"/>
    <p:sldId id="261" r:id="rId4"/>
    <p:sldId id="649" r:id="rId5"/>
    <p:sldId id="648" r:id="rId6"/>
    <p:sldId id="283" r:id="rId7"/>
    <p:sldId id="315" r:id="rId8"/>
    <p:sldId id="651" r:id="rId9"/>
    <p:sldId id="657" r:id="rId10"/>
    <p:sldId id="652" r:id="rId11"/>
    <p:sldId id="281" r:id="rId12"/>
    <p:sldId id="266" r:id="rId13"/>
    <p:sldId id="282" r:id="rId14"/>
    <p:sldId id="318" r:id="rId15"/>
    <p:sldId id="653" r:id="rId16"/>
    <p:sldId id="654" r:id="rId17"/>
    <p:sldId id="655" r:id="rId18"/>
    <p:sldId id="333" r:id="rId19"/>
    <p:sldId id="656" r:id="rId20"/>
    <p:sldId id="323" r:id="rId21"/>
    <p:sldId id="324" r:id="rId22"/>
  </p:sldIdLst>
  <p:sldSz cx="9144000" cy="5143500" type="screen16x9"/>
  <p:notesSz cx="6858000" cy="9144000"/>
  <p:embeddedFontLst>
    <p:embeddedFont>
      <p:font typeface="Montserrat Black" panose="020B0604020202020204" charset="0"/>
      <p:bold r:id="rId24"/>
      <p:italic r:id="rId25"/>
      <p:boldItalic r:id="rId26"/>
    </p:embeddedFont>
    <p:embeddedFont>
      <p:font typeface="Playfair Display" panose="020B0604020202020204" charset="0"/>
      <p:regular r:id="rId27"/>
      <p:bold r:id="rId28"/>
      <p:italic r:id="rId29"/>
      <p:boldItalic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Bebas Neue" panose="020B0604020202020204" charset="0"/>
      <p:regular r:id="rId35"/>
    </p:embeddedFont>
    <p:embeddedFont>
      <p:font typeface="Montserrat" panose="020B0604020202020204" charset="0"/>
      <p:regular r:id="rId36"/>
      <p:bold r:id="rId37"/>
      <p:italic r:id="rId38"/>
      <p:boldItalic r:id="rId39"/>
    </p:embeddedFont>
    <p:embeddedFont>
      <p:font typeface="Tahoma" panose="020B0604030504040204" pitchFamily="34" charset="0"/>
      <p:regular r:id="rId40"/>
      <p:bold r:id="rId41"/>
    </p:embeddedFont>
    <p:embeddedFont>
      <p:font typeface="맑은 고딕" panose="020B0503020000020004" pitchFamily="50" charset="-127"/>
      <p:regular r:id="rId42"/>
      <p:bold r:id="rId43"/>
    </p:embeddedFont>
    <p:embeddedFont>
      <p:font typeface="Palanquin Dark" panose="020B0604020202020204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Microsoft" initials="M" lastIdx="2" clrIdx="1">
    <p:extLst>
      <p:ext uri="{19B8F6BF-5375-455C-9EA6-DF929625EA0E}">
        <p15:presenceInfo xmlns:p15="http://schemas.microsoft.com/office/powerpoint/2012/main" userId="Microsof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180F"/>
    <a:srgbClr val="1962AD"/>
    <a:srgbClr val="1961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FF1568-9CFD-417F-9A10-EF215E746E44}">
  <a:tblStyle styleId="{A7FF1568-9CFD-417F-9A10-EF215E746E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6613" autoAdjust="0"/>
  </p:normalViewPr>
  <p:slideViewPr>
    <p:cSldViewPr>
      <p:cViewPr>
        <p:scale>
          <a:sx n="130" d="100"/>
          <a:sy n="130" d="100"/>
        </p:scale>
        <p:origin x="972" y="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VCCI\2025\Hoi%20thao\SL%20VN%20-%20HQ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Sheet1!$B$2:$L$2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Sheet1!$B$5:$L$5</c:f>
              <c:numCache>
                <c:formatCode>0.0</c:formatCode>
                <c:ptCount val="11"/>
                <c:pt idx="0">
                  <c:v>28.906817342</c:v>
                </c:pt>
                <c:pt idx="1">
                  <c:v>36.552211245999999</c:v>
                </c:pt>
                <c:pt idx="2">
                  <c:v>43.569003963</c:v>
                </c:pt>
                <c:pt idx="3">
                  <c:v>61.779912121999999</c:v>
                </c:pt>
                <c:pt idx="4">
                  <c:v>65.822813268000004</c:v>
                </c:pt>
                <c:pt idx="5">
                  <c:v>66.755575936</c:v>
                </c:pt>
                <c:pt idx="6">
                  <c:v>66.02206692</c:v>
                </c:pt>
                <c:pt idx="7">
                  <c:v>78.261452872000007</c:v>
                </c:pt>
                <c:pt idx="8">
                  <c:v>86.554986393999997</c:v>
                </c:pt>
                <c:pt idx="9">
                  <c:v>75.999821803999993</c:v>
                </c:pt>
                <c:pt idx="10">
                  <c:v>81.664679706000001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806-4DAE-9473-6C6CE807213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2043824448"/>
        <c:axId val="-2043823360"/>
      </c:lineChart>
      <c:catAx>
        <c:axId val="-204382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043823360"/>
        <c:crosses val="autoZero"/>
        <c:auto val="1"/>
        <c:lblAlgn val="ctr"/>
        <c:lblOffset val="100"/>
        <c:noMultiLvlLbl val="0"/>
      </c:catAx>
      <c:valAx>
        <c:axId val="-204382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o"/>
                  <a:t>단위 </a:t>
                </a:r>
                <a:r>
                  <a:rPr lang="ko" baseline="0"/>
                  <a:t>: 10억 달러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204382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>
          <a:lumMod val="40000"/>
          <a:lumOff val="60000"/>
        </a:schemeClr>
      </a:solidFill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00252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5397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0166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9e29be8a99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9e29be8a99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dirty="0" err="1"/>
              <a:t>부분</a:t>
            </a:r>
            <a:r>
              <a:rPr lang="ko" dirty="0"/>
              <a:t> </a:t>
            </a:r>
            <a:r>
              <a:rPr lang="ko" dirty="0" err="1"/>
              <a:t>사업</a:t>
            </a:r>
            <a:r>
              <a:rPr lang="ko" dirty="0"/>
              <a:t> </a:t>
            </a:r>
            <a:r>
              <a:rPr lang="ko" dirty="0" err="1"/>
              <a:t>경력</a:t>
            </a:r>
            <a:r>
              <a:rPr lang="ko" dirty="0"/>
              <a:t> </a:t>
            </a:r>
            <a:r>
              <a:rPr lang="ko" dirty="0" err="1"/>
              <a:t>이익</a:t>
            </a:r>
            <a:r>
              <a:rPr lang="ko" dirty="0"/>
              <a:t> </a:t>
            </a:r>
            <a:r>
              <a:rPr lang="ko" dirty="0" err="1"/>
              <a:t>나</a:t>
            </a:r>
            <a:r>
              <a:rPr lang="ko" dirty="0"/>
              <a:t> </a:t>
            </a:r>
            <a:r>
              <a:rPr lang="ko" dirty="0" err="1"/>
              <a:t>발판</a:t>
            </a:r>
            <a:r>
              <a:rPr lang="ko" dirty="0"/>
              <a:t> </a:t>
            </a:r>
            <a:r>
              <a:rPr lang="ko" dirty="0" err="1"/>
              <a:t>제품 </a:t>
            </a:r>
            <a:r>
              <a:rPr lang="ko" dirty="0"/>
              <a:t>, </a:t>
            </a:r>
            <a:r>
              <a:rPr lang="ko" dirty="0" err="1"/>
              <a:t>합계</a:t>
            </a:r>
            <a:r>
              <a:rPr lang="ko" dirty="0"/>
              <a:t> </a:t>
            </a:r>
            <a:r>
              <a:rPr lang="ko" dirty="0" err="1"/>
              <a:t>조합</a:t>
            </a:r>
            <a:r>
              <a:rPr lang="ko" dirty="0"/>
              <a:t> </a:t>
            </a:r>
            <a:r>
              <a:rPr lang="ko" dirty="0" err="1"/>
              <a:t>제전</a:t>
            </a:r>
            <a:r>
              <a:rPr lang="ko" dirty="0"/>
              <a:t> </a:t>
            </a:r>
            <a:r>
              <a:rPr lang="ko" dirty="0" err="1"/>
              <a:t>~에서</a:t>
            </a:r>
            <a:r>
              <a:rPr lang="ko" dirty="0"/>
              <a:t> RCEP </a:t>
            </a:r>
            <a:r>
              <a:rPr lang="ko" dirty="0" err="1"/>
              <a:t>와 </a:t>
            </a:r>
            <a:r>
              <a:rPr lang="ko" dirty="0"/>
              <a:t>VKFTA, AKFTA 등 3개 협정 </a:t>
            </a:r>
            <a:r>
              <a:rPr lang="ko" dirty="0" err="1"/>
              <a:t>모두 없음</a:t>
            </a:r>
            <a:r>
              <a:rPr lang="ko" dirty="0"/>
              <a:t> </a:t>
            </a:r>
            <a:r>
              <a:rPr lang="ko" dirty="0" err="1"/>
              <a:t>발판</a:t>
            </a:r>
            <a:r>
              <a:rPr lang="ko" dirty="0"/>
              <a:t> </a:t>
            </a:r>
            <a:r>
              <a:rPr lang="ko" dirty="0" err="1"/>
              <a:t>컵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4548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9e29be8a9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9e29be8a9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ko" sz="1100" b="1" dirty="0" err="1">
                <a:latin typeface="Playfair Display" panose="020B0604020202020204" charset="0"/>
              </a:rPr>
              <a:t>자르다</a:t>
            </a:r>
            <a:r>
              <a:rPr lang="ko" sz="1100" b="1" dirty="0">
                <a:latin typeface="Playfair Display" panose="020B0604020202020204" charset="0"/>
              </a:rPr>
              <a:t> 비용 </a:t>
            </a:r>
            <a:r>
              <a:rPr lang="ko" sz="1100" b="1" dirty="0" err="1">
                <a:latin typeface="Playfair Display" panose="020B0604020202020204" charset="0"/>
              </a:rPr>
              <a:t>절감</a:t>
            </a:r>
            <a:r>
              <a:rPr lang="ko" sz="1100" b="1" dirty="0">
                <a:latin typeface="Playfair Display" panose="020B0604020202020204" charset="0"/>
              </a:rPr>
              <a:t> </a:t>
            </a:r>
            <a:r>
              <a:rPr lang="ko" sz="1100" b="1" dirty="0" err="1">
                <a:latin typeface="Playfair Display" panose="020B0604020202020204" charset="0"/>
              </a:rPr>
              <a:t>제품</a:t>
            </a:r>
            <a:r>
              <a:rPr lang="ko" sz="1100" b="1" dirty="0">
                <a:latin typeface="Playfair Display" panose="020B0604020202020204" charset="0"/>
              </a:rPr>
              <a:t> </a:t>
            </a:r>
            <a:r>
              <a:rPr lang="ko" sz="1100" b="1" dirty="0" err="1">
                <a:latin typeface="Playfair Display" panose="020B0604020202020204" charset="0"/>
              </a:rPr>
              <a:t>내보내다 </a:t>
            </a:r>
            <a:r>
              <a:rPr lang="ko" sz="1100" b="1" dirty="0">
                <a:latin typeface="Playfair Display" panose="020B060402020202020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ko" sz="1100" dirty="0" err="1">
                <a:latin typeface="Playfair Display" panose="020B0604020202020204" charset="0"/>
              </a:rPr>
              <a:t>부탁을 하다</a:t>
            </a:r>
            <a:r>
              <a:rPr lang="ko" sz="1100" dirty="0">
                <a:latin typeface="Playfair Display" panose="020B0604020202020204" charset="0"/>
              </a:rPr>
              <a:t> </a:t>
            </a:r>
            <a:r>
              <a:rPr lang="ko" sz="1100" dirty="0" err="1">
                <a:latin typeface="Playfair Display" panose="020B0604020202020204" charset="0"/>
              </a:rPr>
              <a:t>이익</a:t>
            </a:r>
            <a:r>
              <a:rPr lang="ko" sz="1100" dirty="0">
                <a:latin typeface="Playfair Display" panose="020B0604020202020204" charset="0"/>
              </a:rPr>
              <a:t> </a:t>
            </a:r>
            <a:r>
              <a:rPr lang="ko" sz="1100" dirty="0" err="1">
                <a:latin typeface="Playfair Display" panose="020B0604020202020204" charset="0"/>
              </a:rPr>
              <a:t>위치</a:t>
            </a:r>
            <a:r>
              <a:rPr lang="ko" sz="1100" dirty="0">
                <a:latin typeface="Playfair Display" panose="020B0604020202020204" charset="0"/>
              </a:rPr>
              <a:t> </a:t>
            </a:r>
            <a:r>
              <a:rPr lang="ko" sz="1100" dirty="0" err="1">
                <a:latin typeface="Playfair Display" panose="020B0604020202020204" charset="0"/>
              </a:rPr>
              <a:t>~에 대한</a:t>
            </a:r>
            <a:r>
              <a:rPr lang="ko" sz="1100" dirty="0">
                <a:latin typeface="Playfair Display" panose="020B0604020202020204" charset="0"/>
              </a:rPr>
              <a:t> </a:t>
            </a:r>
            <a:r>
              <a:rPr lang="ko" sz="1100" dirty="0" err="1">
                <a:latin typeface="Playfair Display" panose="020B0604020202020204" charset="0"/>
              </a:rPr>
              <a:t>코메디</a:t>
            </a:r>
            <a:r>
              <a:rPr lang="ko" sz="1100" dirty="0">
                <a:latin typeface="Playfair Display" panose="020B0604020202020204" charset="0"/>
              </a:rPr>
              <a:t> </a:t>
            </a:r>
            <a:r>
              <a:rPr lang="ko" sz="1100" dirty="0" err="1">
                <a:latin typeface="Playfair Display" panose="020B0604020202020204" charset="0"/>
              </a:rPr>
              <a:t>국내 </a:t>
            </a:r>
            <a:r>
              <a:rPr lang="ko" sz="1100" dirty="0">
                <a:latin typeface="Playfair Display" panose="020B0604020202020204" charset="0"/>
              </a:rPr>
              <a:t>QTXX </a:t>
            </a:r>
            <a:r>
              <a:rPr lang="ko" sz="1100" dirty="0" err="1">
                <a:latin typeface="Playfair Display" panose="020B0604020202020204" charset="0"/>
              </a:rPr>
              <a:t>평화</a:t>
            </a:r>
            <a:r>
              <a:rPr lang="ko" sz="1100" dirty="0">
                <a:latin typeface="Playfair Display" panose="020B0604020202020204" charset="0"/>
              </a:rPr>
              <a:t> </a:t>
            </a:r>
            <a:r>
              <a:rPr lang="ko" sz="1100" dirty="0" err="1">
                <a:latin typeface="Playfair Display" panose="020B0604020202020204" charset="0"/>
              </a:rPr>
              <a:t>블록을 통해 </a:t>
            </a:r>
            <a:r>
              <a:rPr lang="ko" sz="1100" dirty="0">
                <a:latin typeface="Playfair Display" panose="020B0604020202020204" charset="0"/>
              </a:rPr>
              <a:t>베트남 은 RCEP 회원국으로부터 베트남이 생산에 경쟁 우위를 갖지 못한 원자재(제품)를 더 저렴한 가격으로 수입할 수 있으며, 이를 통해 완제품의 경쟁력이 더 높아질 것입니다.</a:t>
            </a:r>
            <a:endParaRPr lang="en-US" sz="1100" dirty="0">
              <a:latin typeface="Playfair Display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5890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9e29be8a99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9e29be8a99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dirty="0" err="1"/>
              <a:t>비율</a:t>
            </a:r>
            <a:r>
              <a:rPr lang="ko" dirty="0"/>
              <a:t> </a:t>
            </a:r>
            <a:r>
              <a:rPr lang="ko" dirty="0" err="1"/>
              <a:t>눈물</a:t>
            </a:r>
            <a:r>
              <a:rPr lang="ko" dirty="0"/>
              <a:t> </a:t>
            </a:r>
            <a:r>
              <a:rPr lang="ko" dirty="0" err="1"/>
              <a:t>역사</a:t>
            </a:r>
            <a:r>
              <a:rPr lang="ko" dirty="0"/>
              <a:t> C/O </a:t>
            </a:r>
            <a:r>
              <a:rPr lang="ko" dirty="0" err="1"/>
              <a:t>VK 사용</a:t>
            </a:r>
            <a:r>
              <a:rPr lang="ko" dirty="0"/>
              <a:t> </a:t>
            </a:r>
            <a:r>
              <a:rPr lang="ko" dirty="0" err="1"/>
              <a:t>가지다</a:t>
            </a:r>
            <a:r>
              <a:rPr lang="ko" dirty="0"/>
              <a:t> </a:t>
            </a:r>
            <a:r>
              <a:rPr lang="ko" dirty="0" err="1"/>
              <a:t>그만큼</a:t>
            </a:r>
            <a:r>
              <a:rPr lang="ko" dirty="0"/>
              <a:t> </a:t>
            </a:r>
            <a:r>
              <a:rPr lang="ko" dirty="0" err="1"/>
              <a:t>개선하다</a:t>
            </a:r>
            <a:r>
              <a:rPr lang="ko" dirty="0"/>
              <a:t> </a:t>
            </a:r>
            <a:r>
              <a:rPr lang="ko" dirty="0" err="1"/>
              <a:t>좋은</a:t>
            </a:r>
            <a:r>
              <a:rPr lang="ko" dirty="0"/>
              <a:t> </a:t>
            </a:r>
            <a:r>
              <a:rPr lang="ko" dirty="0" err="1"/>
              <a:t>가치</a:t>
            </a:r>
            <a:r>
              <a:rPr lang="ko" dirty="0"/>
              <a:t> 통해 </a:t>
            </a:r>
            <a:r>
              <a:rPr lang="ko" dirty="0" err="1"/>
              <a:t>말해 졌다</a:t>
            </a:r>
            <a:r>
              <a:rPr lang="ko" dirty="0"/>
              <a:t> </a:t>
            </a:r>
            <a:r>
              <a:rPr lang="ko" dirty="0" err="1"/>
              <a:t>년 </a:t>
            </a:r>
            <a:r>
              <a:rPr lang="ko" dirty="0"/>
              <a:t>, </a:t>
            </a:r>
            <a:r>
              <a:rPr lang="ko" dirty="0" err="1"/>
              <a:t>증가</a:t>
            </a:r>
            <a:r>
              <a:rPr lang="ko" dirty="0"/>
              <a:t> 2016 </a:t>
            </a:r>
            <a:r>
              <a:rPr lang="ko" dirty="0" err="1"/>
              <a:t>년 </a:t>
            </a:r>
            <a:r>
              <a:rPr lang="ko" dirty="0"/>
              <a:t>16% </a:t>
            </a:r>
            <a:r>
              <a:rPr lang="ko" dirty="0" err="1"/>
              <a:t>에서 </a:t>
            </a:r>
            <a:r>
              <a:rPr lang="ko" dirty="0"/>
              <a:t>2024 </a:t>
            </a:r>
            <a:r>
              <a:rPr lang="ko" dirty="0" err="1"/>
              <a:t>년 </a:t>
            </a:r>
            <a:r>
              <a:rPr lang="ko" dirty="0"/>
              <a:t>26.6% </a:t>
            </a:r>
            <a:r>
              <a:rPr lang="ko" dirty="0" err="1"/>
              <a:t>로 증가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dirty="0" err="1"/>
              <a:t>심지어</a:t>
            </a:r>
            <a:r>
              <a:rPr lang="ko" dirty="0"/>
              <a:t> </a:t>
            </a:r>
            <a:r>
              <a:rPr lang="ko" dirty="0" err="1"/>
              <a:t>~ 할 것이다</a:t>
            </a:r>
            <a:r>
              <a:rPr lang="ko" dirty="0"/>
              <a:t> </a:t>
            </a:r>
            <a:r>
              <a:rPr lang="ko" dirty="0" err="1"/>
              <a:t>10억</a:t>
            </a:r>
            <a:r>
              <a:rPr lang="ko" dirty="0"/>
              <a:t> </a:t>
            </a:r>
            <a:r>
              <a:rPr lang="ko" dirty="0" err="1"/>
              <a:t>눈물</a:t>
            </a:r>
            <a:r>
              <a:rPr lang="ko" dirty="0"/>
              <a:t> </a:t>
            </a:r>
            <a:r>
              <a:rPr lang="ko" dirty="0" err="1"/>
              <a:t>역사</a:t>
            </a:r>
            <a:r>
              <a:rPr lang="ko" dirty="0"/>
              <a:t> AK 형태를 </a:t>
            </a:r>
            <a:r>
              <a:rPr lang="ko" dirty="0" err="1"/>
              <a:t>여전히 사용하세요</a:t>
            </a:r>
            <a:r>
              <a:rPr lang="ko" dirty="0"/>
              <a:t> 2016 </a:t>
            </a:r>
            <a:r>
              <a:rPr lang="ko" dirty="0" err="1"/>
              <a:t>년 40 </a:t>
            </a:r>
            <a:r>
              <a:rPr lang="ko" dirty="0"/>
              <a:t>% 에서 </a:t>
            </a:r>
            <a:r>
              <a:rPr lang="ko" dirty="0" err="1"/>
              <a:t>감소​</a:t>
            </a:r>
            <a:r>
              <a:rPr lang="ko" dirty="0"/>
              <a:t> 2024년 </a:t>
            </a:r>
            <a:r>
              <a:rPr lang="ko" dirty="0" err="1"/>
              <a:t>에는 24.7 </a:t>
            </a:r>
            <a:r>
              <a:rPr lang="ko" dirty="0"/>
              <a:t>%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ko" dirty="0" err="1"/>
              <a:t>이미 </a:t>
            </a:r>
            <a:r>
              <a:rPr lang="ko" dirty="0"/>
              <a:t>AKFTA를 </a:t>
            </a:r>
            <a:r>
              <a:rPr lang="ko" dirty="0" err="1"/>
              <a:t>통해</a:t>
            </a:r>
            <a:r>
              <a:rPr lang="ko" dirty="0"/>
              <a:t> </a:t>
            </a:r>
            <a:r>
              <a:rPr lang="ko" dirty="0" err="1"/>
              <a:t>부족하다</a:t>
            </a:r>
            <a:r>
              <a:rPr lang="ko" dirty="0"/>
              <a:t> </a:t>
            </a:r>
            <a:r>
              <a:rPr lang="ko" dirty="0" err="1"/>
              <a:t>도로</a:t>
            </a:r>
            <a:r>
              <a:rPr lang="ko" dirty="0"/>
              <a:t> </a:t>
            </a:r>
            <a:r>
              <a:rPr lang="ko" dirty="0" err="1"/>
              <a:t>프로그램</a:t>
            </a:r>
            <a:r>
              <a:rPr lang="ko" dirty="0"/>
              <a:t> </a:t>
            </a:r>
            <a:r>
              <a:rPr lang="ko" dirty="0" err="1"/>
              <a:t>자르다</a:t>
            </a:r>
            <a:r>
              <a:rPr lang="ko" dirty="0"/>
              <a:t> </a:t>
            </a:r>
            <a:r>
              <a:rPr lang="ko" dirty="0" err="1"/>
              <a:t>줄이다</a:t>
            </a:r>
            <a:r>
              <a:rPr lang="ko" dirty="0"/>
              <a:t> </a:t>
            </a:r>
            <a:r>
              <a:rPr lang="ko" dirty="0" err="1"/>
              <a:t>세금 </a:t>
            </a:r>
            <a:r>
              <a:rPr lang="ko" dirty="0"/>
              <a:t>, VKFTA </a:t>
            </a:r>
            <a:r>
              <a:rPr lang="ko" dirty="0" err="1"/>
              <a:t>곧 시행</a:t>
            </a:r>
            <a:r>
              <a:rPr lang="ko" dirty="0"/>
              <a:t> </a:t>
            </a:r>
            <a:r>
              <a:rPr lang="ko" dirty="0" err="1"/>
              <a:t>부족하다</a:t>
            </a:r>
            <a:r>
              <a:rPr lang="ko" dirty="0"/>
              <a:t> </a:t>
            </a:r>
            <a:r>
              <a:rPr lang="ko" dirty="0" err="1"/>
              <a:t>도로</a:t>
            </a:r>
            <a:r>
              <a:rPr lang="ko" dirty="0"/>
              <a:t> </a:t>
            </a:r>
            <a:r>
              <a:rPr lang="ko" dirty="0" err="1"/>
              <a:t>프로그램 </a:t>
            </a:r>
            <a:r>
              <a:rPr lang="ko" dirty="0"/>
              <a:t>(2029), </a:t>
            </a:r>
            <a:r>
              <a:rPr lang="ko" dirty="0" err="1"/>
              <a:t>10억</a:t>
            </a:r>
            <a:r>
              <a:rPr lang="ko" dirty="0"/>
              <a:t> </a:t>
            </a:r>
            <a:r>
              <a:rPr lang="ko" dirty="0" err="1"/>
              <a:t>눈물</a:t>
            </a:r>
            <a:r>
              <a:rPr lang="ko" dirty="0"/>
              <a:t> </a:t>
            </a:r>
            <a:r>
              <a:rPr lang="ko" dirty="0" err="1"/>
              <a:t>역사</a:t>
            </a:r>
            <a:r>
              <a:rPr lang="ko" dirty="0"/>
              <a:t> 우선 CO </a:t>
            </a:r>
            <a:r>
              <a:rPr lang="ko" dirty="0" err="1"/>
              <a:t>사용</a:t>
            </a:r>
            <a:r>
              <a:rPr lang="ko" dirty="0"/>
              <a:t> 아직은 </a:t>
            </a:r>
            <a:r>
              <a:rPr lang="ko" dirty="0" err="1"/>
              <a:t>아니야</a:t>
            </a:r>
            <a:r>
              <a:rPr lang="ko" dirty="0"/>
              <a:t> </a:t>
            </a:r>
            <a:r>
              <a:rPr lang="ko" dirty="0" err="1"/>
              <a:t>좋아요</a:t>
            </a:r>
            <a:r>
              <a:rPr lang="ko" dirty="0"/>
              <a:t> </a:t>
            </a:r>
            <a:r>
              <a:rPr lang="ko" dirty="0" err="1"/>
              <a:t>기간</a:t>
            </a:r>
            <a:r>
              <a:rPr lang="ko" dirty="0"/>
              <a:t> </a:t>
            </a:r>
            <a:r>
              <a:rPr lang="ko" dirty="0" err="1"/>
              <a:t>희망</a:t>
            </a:r>
            <a:r>
              <a:rPr lang="ko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ko" dirty="0"/>
              <a:t>- 비교 </a:t>
            </a:r>
            <a:r>
              <a:rPr lang="ko" dirty="0" err="1"/>
              <a:t>에서</a:t>
            </a:r>
            <a:r>
              <a:rPr lang="ko" dirty="0"/>
              <a:t> 일부 </a:t>
            </a:r>
            <a:r>
              <a:rPr lang="ko" dirty="0" err="1"/>
              <a:t>FTA </a:t>
            </a:r>
            <a:r>
              <a:rPr lang="ko" dirty="0"/>
              <a:t>(AI, EAV...) </a:t>
            </a:r>
            <a:r>
              <a:rPr lang="ko" dirty="0" err="1"/>
              <a:t>의 경우 , 비율은</a:t>
            </a:r>
            <a:r>
              <a:rPr lang="ko" dirty="0"/>
              <a:t> </a:t>
            </a:r>
            <a:r>
              <a:rPr lang="ko" dirty="0" err="1"/>
              <a:t>눈물</a:t>
            </a:r>
            <a:r>
              <a:rPr lang="ko" dirty="0"/>
              <a:t> </a:t>
            </a:r>
            <a:r>
              <a:rPr lang="ko" dirty="0" err="1"/>
              <a:t>역사</a:t>
            </a:r>
            <a:r>
              <a:rPr lang="ko" dirty="0"/>
              <a:t> AK </a:t>
            </a:r>
            <a:r>
              <a:rPr lang="ko" dirty="0" err="1"/>
              <a:t>, </a:t>
            </a:r>
            <a:r>
              <a:rPr lang="ko" dirty="0"/>
              <a:t>VK </a:t>
            </a:r>
            <a:r>
              <a:rPr lang="ko" dirty="0" err="1"/>
              <a:t>사용량이 </a:t>
            </a:r>
            <a:r>
              <a:rPr lang="ko" dirty="0"/>
              <a:t>현저히 </a:t>
            </a:r>
            <a:r>
              <a:rPr lang="ko" dirty="0" err="1"/>
              <a:t>낮 </a:t>
            </a:r>
            <a:r>
              <a:rPr lang="ko" dirty="0"/>
              <a:t>습니다. </a:t>
            </a:r>
            <a:r>
              <a:rPr lang="ko" dirty="0" err="1"/>
              <a:t>말하다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16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3712bf4b05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3712bf4b05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134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3712bf4b05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3712bf4b05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981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5823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9e29be8a99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9e29be8a99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베트남 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과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용접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국가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심지어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장차 ~ 가 되는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저것들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배경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끔찍한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경제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가지다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도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열려 있는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크고 단호한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​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방향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내보내다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입 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해야 한다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곰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작가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동적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매우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강한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~에서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저것들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변하기 쉬운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동적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이것 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에게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오직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유지하다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증가하다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성장하다 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키우다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높은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능력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힘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~에 맞서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곰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그리고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힘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힘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가장자리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그림 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두 개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물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필요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충고하다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푸시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맞다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작가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깊은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넓은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~보다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~와 함께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순수한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하나님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신성한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활동 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적이고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밝은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생성 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소유자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동적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선호하다</a:t>
            </a:r>
            <a:r>
              <a:rPr lang="ko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응답</a:t>
            </a:r>
          </a:p>
        </p:txBody>
      </p:sp>
    </p:spTree>
    <p:extLst>
      <p:ext uri="{BB962C8B-B14F-4D97-AF65-F5344CB8AC3E}">
        <p14:creationId xmlns:p14="http://schemas.microsoft.com/office/powerpoint/2010/main" val="4011556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4799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fdc8be9f5f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fdc8be9f5f_2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2261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77498f77e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77498f77e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 smtClean="0"/>
              <a:t>새로운 상황에서의 요구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3980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18175c1212b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18175c1212b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8130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6456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>
          <a:extLst>
            <a:ext uri="{FF2B5EF4-FFF2-40B4-BE49-F238E27FC236}">
              <a16:creationId xmlns:a16="http://schemas.microsoft.com/office/drawing/2014/main" xmlns="" id="{81D0140D-90BD-F612-53B2-58257B51E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ddb451dfb6_0_57:notes">
            <a:extLst>
              <a:ext uri="{FF2B5EF4-FFF2-40B4-BE49-F238E27FC236}">
                <a16:creationId xmlns:a16="http://schemas.microsoft.com/office/drawing/2014/main" xmlns="" id="{109D41CD-2E67-A391-BBDC-675D9A9654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ddb451dfb6_0_57:notes">
            <a:extLst>
              <a:ext uri="{FF2B5EF4-FFF2-40B4-BE49-F238E27FC236}">
                <a16:creationId xmlns:a16="http://schemas.microsoft.com/office/drawing/2014/main" xmlns="" id="{8C610E06-6300-00FE-8D37-109A0659A3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5965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9e29be8a9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9e29be8a9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5809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9e29be8a9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9e29be8a9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7220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ddb451dfb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ddb451dfb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58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>
          <a:extLst>
            <a:ext uri="{FF2B5EF4-FFF2-40B4-BE49-F238E27FC236}">
              <a16:creationId xmlns:a16="http://schemas.microsoft.com/office/drawing/2014/main" xmlns="" id="{EC3C8A00-D922-B574-8625-4BDC664AE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ddb451dfb6_0_57:notes">
            <a:extLst>
              <a:ext uri="{FF2B5EF4-FFF2-40B4-BE49-F238E27FC236}">
                <a16:creationId xmlns:a16="http://schemas.microsoft.com/office/drawing/2014/main" xmlns="" id="{7A208F07-435F-82E9-6B37-C9B6E33B27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ddb451dfb6_0_57:notes">
            <a:extLst>
              <a:ext uri="{FF2B5EF4-FFF2-40B4-BE49-F238E27FC236}">
                <a16:creationId xmlns:a16="http://schemas.microsoft.com/office/drawing/2014/main" xmlns="" id="{5841DAB0-4972-7CB2-F553-0C7E86CB09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2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9e29be8a9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9e29be8a9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2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31250" y="1608000"/>
            <a:ext cx="4917000" cy="19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0"/>
              <a:buFont typeface="Montserrat Black"/>
              <a:buNone/>
              <a:defRPr sz="5600" b="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Montserrat Black"/>
              <a:buNone/>
              <a:defRPr sz="5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Montserrat Black"/>
              <a:buNone/>
              <a:defRPr sz="5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Montserrat Black"/>
              <a:buNone/>
              <a:defRPr sz="5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Montserrat Black"/>
              <a:buNone/>
              <a:defRPr sz="5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Montserrat Black"/>
              <a:buNone/>
              <a:defRPr sz="5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Montserrat Black"/>
              <a:buNone/>
              <a:defRPr sz="5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Montserrat Black"/>
              <a:buNone/>
              <a:defRPr sz="5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Montserrat Black"/>
              <a:buNone/>
              <a:defRPr sz="5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00999" y="4018475"/>
            <a:ext cx="35763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5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"/>
          <p:cNvSpPr txBox="1">
            <a:spLocks noGrp="1"/>
          </p:cNvSpPr>
          <p:nvPr>
            <p:ph type="ctrTitle"/>
          </p:nvPr>
        </p:nvSpPr>
        <p:spPr>
          <a:xfrm>
            <a:off x="5733587" y="1442050"/>
            <a:ext cx="1868700" cy="501300"/>
          </a:xfrm>
          <a:prstGeom prst="rect">
            <a:avLst/>
          </a:prstGeom>
        </p:spPr>
        <p:txBody>
          <a:bodyPr spcFirstLastPara="1" wrap="square" lIns="91416" tIns="91416" rIns="91416" bIns="9141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75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75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75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75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75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75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75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75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16"/>
          <p:cNvSpPr txBox="1">
            <a:spLocks noGrp="1"/>
          </p:cNvSpPr>
          <p:nvPr>
            <p:ph type="subTitle" idx="1"/>
          </p:nvPr>
        </p:nvSpPr>
        <p:spPr>
          <a:xfrm>
            <a:off x="5733587" y="1812575"/>
            <a:ext cx="2424900" cy="1110000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6"/>
          <p:cNvSpPr txBox="1">
            <a:spLocks noGrp="1"/>
          </p:cNvSpPr>
          <p:nvPr>
            <p:ph type="ctrTitle" idx="2"/>
          </p:nvPr>
        </p:nvSpPr>
        <p:spPr>
          <a:xfrm>
            <a:off x="5733587" y="3124052"/>
            <a:ext cx="1868700" cy="501300"/>
          </a:xfrm>
          <a:prstGeom prst="rect">
            <a:avLst/>
          </a:prstGeom>
        </p:spPr>
        <p:txBody>
          <a:bodyPr spcFirstLastPara="1" wrap="square" lIns="91416" tIns="91416" rIns="91416" bIns="9141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75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75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75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75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75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75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75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75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16"/>
          <p:cNvSpPr txBox="1">
            <a:spLocks noGrp="1"/>
          </p:cNvSpPr>
          <p:nvPr>
            <p:ph type="subTitle" idx="3"/>
          </p:nvPr>
        </p:nvSpPr>
        <p:spPr>
          <a:xfrm>
            <a:off x="5733587" y="3494347"/>
            <a:ext cx="2424900" cy="1110000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 idx="4"/>
          </p:nvPr>
        </p:nvSpPr>
        <p:spPr>
          <a:xfrm>
            <a:off x="1541713" y="1442050"/>
            <a:ext cx="1868700" cy="501300"/>
          </a:xfrm>
          <a:prstGeom prst="rect">
            <a:avLst/>
          </a:prstGeom>
        </p:spPr>
        <p:txBody>
          <a:bodyPr spcFirstLastPara="1" wrap="square" lIns="91416" tIns="91416" rIns="91416" bIns="91416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75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75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75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75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75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75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75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75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5"/>
          </p:nvPr>
        </p:nvSpPr>
        <p:spPr>
          <a:xfrm>
            <a:off x="985513" y="1812575"/>
            <a:ext cx="2424900" cy="1110000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6"/>
          <p:cNvSpPr txBox="1">
            <a:spLocks noGrp="1"/>
          </p:cNvSpPr>
          <p:nvPr>
            <p:ph type="ctrTitle" idx="6"/>
          </p:nvPr>
        </p:nvSpPr>
        <p:spPr>
          <a:xfrm>
            <a:off x="1541713" y="3124048"/>
            <a:ext cx="1868700" cy="501300"/>
          </a:xfrm>
          <a:prstGeom prst="rect">
            <a:avLst/>
          </a:prstGeom>
        </p:spPr>
        <p:txBody>
          <a:bodyPr spcFirstLastPara="1" wrap="square" lIns="91416" tIns="91416" rIns="91416" bIns="91416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75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75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75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75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75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75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75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75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16"/>
          <p:cNvSpPr txBox="1">
            <a:spLocks noGrp="1"/>
          </p:cNvSpPr>
          <p:nvPr>
            <p:ph type="subTitle" idx="7"/>
          </p:nvPr>
        </p:nvSpPr>
        <p:spPr>
          <a:xfrm>
            <a:off x="985513" y="3494348"/>
            <a:ext cx="2424900" cy="1110000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6"/>
          <p:cNvSpPr txBox="1">
            <a:spLocks noGrp="1"/>
          </p:cNvSpPr>
          <p:nvPr>
            <p:ph type="title" idx="8"/>
          </p:nvPr>
        </p:nvSpPr>
        <p:spPr>
          <a:xfrm>
            <a:off x="1178700" y="307875"/>
            <a:ext cx="6786600" cy="734700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 dirty="0"/>
          </a:p>
        </p:txBody>
      </p:sp>
      <p:sp>
        <p:nvSpPr>
          <p:cNvPr id="288" name="Google Shape;288;p16"/>
          <p:cNvSpPr/>
          <p:nvPr/>
        </p:nvSpPr>
        <p:spPr>
          <a:xfrm flipH="1">
            <a:off x="8962842" y="4344392"/>
            <a:ext cx="200032" cy="832773"/>
          </a:xfrm>
          <a:custGeom>
            <a:avLst/>
            <a:gdLst/>
            <a:ahLst/>
            <a:cxnLst/>
            <a:rect l="l" t="t" r="r" b="b"/>
            <a:pathLst>
              <a:path w="9062" h="78213" extrusionOk="0">
                <a:moveTo>
                  <a:pt x="1" y="1"/>
                </a:moveTo>
                <a:lnTo>
                  <a:pt x="1" y="78212"/>
                </a:lnTo>
                <a:lnTo>
                  <a:pt x="9061" y="78212"/>
                </a:lnTo>
                <a:lnTo>
                  <a:pt x="906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288">
              <a:buClr>
                <a:srgbClr val="000000"/>
              </a:buClr>
              <a:buFont typeface="Arial"/>
              <a:buNone/>
              <a:defRPr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16"/>
          <p:cNvSpPr/>
          <p:nvPr/>
        </p:nvSpPr>
        <p:spPr>
          <a:xfrm>
            <a:off x="-485775" y="1228725"/>
            <a:ext cx="819300" cy="14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288">
              <a:buClr>
                <a:srgbClr val="000000"/>
              </a:buClr>
              <a:buFont typeface="Arial"/>
              <a:buNone/>
              <a:defRPr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040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6">
  <p:cSld name="Title + text 6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ctrTitle"/>
          </p:nvPr>
        </p:nvSpPr>
        <p:spPr>
          <a:xfrm>
            <a:off x="831200" y="376498"/>
            <a:ext cx="3867300" cy="2054100"/>
          </a:xfrm>
          <a:prstGeom prst="rect">
            <a:avLst/>
          </a:prstGeom>
        </p:spPr>
        <p:txBody>
          <a:bodyPr spcFirstLastPara="1" wrap="square" lIns="91416" tIns="91416" rIns="91416" bIns="9141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1"/>
          </p:nvPr>
        </p:nvSpPr>
        <p:spPr>
          <a:xfrm>
            <a:off x="831200" y="2314225"/>
            <a:ext cx="3081600" cy="1784400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216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 txBox="1">
            <a:spLocks noGrp="1"/>
          </p:cNvSpPr>
          <p:nvPr>
            <p:ph type="subTitle" idx="1"/>
          </p:nvPr>
        </p:nvSpPr>
        <p:spPr>
          <a:xfrm>
            <a:off x="713225" y="2023199"/>
            <a:ext cx="2697600" cy="5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latin typeface="#9Slide02 Tieu de dai" panose="02000000000000000000" pitchFamily="2" charset="0"/>
                <a:ea typeface="#9Slide02 Tieu de dai" panose="020000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6" name="Google Shape;196;p21"/>
          <p:cNvSpPr txBox="1">
            <a:spLocks noGrp="1"/>
          </p:cNvSpPr>
          <p:nvPr>
            <p:ph type="subTitle" idx="2"/>
          </p:nvPr>
        </p:nvSpPr>
        <p:spPr>
          <a:xfrm>
            <a:off x="713225" y="2542201"/>
            <a:ext cx="26976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#9Slide02 Tieu de dai" panose="02000000000000000000" pitchFamily="2" charset="0"/>
                <a:ea typeface="#9Slide02 Tieu de dai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subTitle" idx="3"/>
          </p:nvPr>
        </p:nvSpPr>
        <p:spPr>
          <a:xfrm>
            <a:off x="5733175" y="2542201"/>
            <a:ext cx="26976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#9Slide02 Tieu de dai" panose="02000000000000000000" pitchFamily="2" charset="0"/>
                <a:ea typeface="#9Slide02 Tieu de dai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6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latin typeface="#9Slide02 Tieu de dai" panose="02000000000000000000" pitchFamily="2" charset="0"/>
                <a:ea typeface="#9Slide02 Tieu de dai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subTitle" idx="4"/>
          </p:nvPr>
        </p:nvSpPr>
        <p:spPr>
          <a:xfrm>
            <a:off x="5733175" y="2023199"/>
            <a:ext cx="2697600" cy="5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latin typeface="#9Slide02 Tieu de dai" panose="02000000000000000000" pitchFamily="2" charset="0"/>
                <a:ea typeface="#9Slide02 Tieu de dai" panose="02000000000000000000" pitchFamily="2" charset="0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0" name="Google Shape;200;p21"/>
          <p:cNvSpPr>
            <a:spLocks noGrp="1"/>
          </p:cNvSpPr>
          <p:nvPr>
            <p:ph type="pic" idx="5"/>
          </p:nvPr>
        </p:nvSpPr>
        <p:spPr>
          <a:xfrm>
            <a:off x="3410708" y="1222800"/>
            <a:ext cx="2322600" cy="3216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/>
          <a:lstStyle/>
          <a:p>
            <a:endParaRPr lang="x-none"/>
          </a:p>
        </p:txBody>
      </p:sp>
      <p:cxnSp>
        <p:nvCxnSpPr>
          <p:cNvPr id="201" name="Google Shape;201;p21"/>
          <p:cNvCxnSpPr/>
          <p:nvPr/>
        </p:nvCxnSpPr>
        <p:spPr>
          <a:xfrm>
            <a:off x="3034650" y="4599425"/>
            <a:ext cx="30747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9944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>
            <a:spLocks noGrp="1"/>
          </p:cNvSpPr>
          <p:nvPr>
            <p:ph type="sldNum" idx="12"/>
          </p:nvPr>
        </p:nvSpPr>
        <p:spPr>
          <a:xfrm>
            <a:off x="0" y="4622852"/>
            <a:ext cx="7131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title"/>
          </p:nvPr>
        </p:nvSpPr>
        <p:spPr>
          <a:xfrm>
            <a:off x="713100" y="903399"/>
            <a:ext cx="3858900" cy="6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5"/>
          <p:cNvSpPr txBox="1">
            <a:spLocks noGrp="1"/>
          </p:cNvSpPr>
          <p:nvPr>
            <p:ph type="subTitle" idx="1"/>
          </p:nvPr>
        </p:nvSpPr>
        <p:spPr>
          <a:xfrm>
            <a:off x="713100" y="1599440"/>
            <a:ext cx="31788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5"/>
          <p:cNvSpPr>
            <a:spLocks noGrp="1"/>
          </p:cNvSpPr>
          <p:nvPr>
            <p:ph type="pic" idx="2"/>
          </p:nvPr>
        </p:nvSpPr>
        <p:spPr>
          <a:xfrm>
            <a:off x="4576759" y="2144376"/>
            <a:ext cx="2148900" cy="2459700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25"/>
          <p:cNvSpPr>
            <a:spLocks noGrp="1"/>
          </p:cNvSpPr>
          <p:nvPr>
            <p:ph type="pic" idx="3"/>
          </p:nvPr>
        </p:nvSpPr>
        <p:spPr>
          <a:xfrm>
            <a:off x="6282050" y="539400"/>
            <a:ext cx="2148900" cy="24597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93226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2"/>
          <p:cNvGrpSpPr/>
          <p:nvPr/>
        </p:nvGrpSpPr>
        <p:grpSpPr>
          <a:xfrm rot="-2700000">
            <a:off x="8068652" y="1079643"/>
            <a:ext cx="2339167" cy="1357304"/>
            <a:chOff x="-590550" y="1086975"/>
            <a:chExt cx="5117700" cy="2969550"/>
          </a:xfrm>
        </p:grpSpPr>
        <p:sp>
          <p:nvSpPr>
            <p:cNvPr id="204" name="Google Shape;204;p22"/>
            <p:cNvSpPr/>
            <p:nvPr/>
          </p:nvSpPr>
          <p:spPr>
            <a:xfrm>
              <a:off x="963700" y="1086975"/>
              <a:ext cx="3563400" cy="8853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2"/>
            <p:cNvSpPr/>
            <p:nvPr/>
          </p:nvSpPr>
          <p:spPr>
            <a:xfrm>
              <a:off x="-590550" y="2129100"/>
              <a:ext cx="5117700" cy="8853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2"/>
            <p:cNvSpPr/>
            <p:nvPr/>
          </p:nvSpPr>
          <p:spPr>
            <a:xfrm>
              <a:off x="-114300" y="3171225"/>
              <a:ext cx="1440900" cy="8853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07" name="Google Shape;207;p22"/>
          <p:cNvCxnSpPr/>
          <p:nvPr/>
        </p:nvCxnSpPr>
        <p:spPr>
          <a:xfrm>
            <a:off x="3034650" y="4599425"/>
            <a:ext cx="30747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8" name="Google Shape;208;p22"/>
          <p:cNvGrpSpPr/>
          <p:nvPr/>
        </p:nvGrpSpPr>
        <p:grpSpPr>
          <a:xfrm rot="-2700000">
            <a:off x="-1382438" y="3948311"/>
            <a:ext cx="2552687" cy="1362879"/>
            <a:chOff x="-585046" y="3171225"/>
            <a:chExt cx="5584846" cy="2981748"/>
          </a:xfrm>
        </p:grpSpPr>
        <p:sp>
          <p:nvSpPr>
            <p:cNvPr id="209" name="Google Shape;209;p22"/>
            <p:cNvSpPr/>
            <p:nvPr/>
          </p:nvSpPr>
          <p:spPr>
            <a:xfrm>
              <a:off x="1436400" y="3171225"/>
              <a:ext cx="3563400" cy="8853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2"/>
            <p:cNvSpPr/>
            <p:nvPr/>
          </p:nvSpPr>
          <p:spPr>
            <a:xfrm>
              <a:off x="335050" y="4213350"/>
              <a:ext cx="3563400" cy="8853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2"/>
            <p:cNvSpPr/>
            <p:nvPr/>
          </p:nvSpPr>
          <p:spPr>
            <a:xfrm>
              <a:off x="-585046" y="5267673"/>
              <a:ext cx="3563400" cy="8853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" name="Google Shape;212;p22"/>
          <p:cNvSpPr txBox="1">
            <a:spLocks noGrp="1"/>
          </p:cNvSpPr>
          <p:nvPr>
            <p:ph type="subTitle" idx="1"/>
          </p:nvPr>
        </p:nvSpPr>
        <p:spPr>
          <a:xfrm>
            <a:off x="713225" y="2419350"/>
            <a:ext cx="2568000" cy="5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latin typeface="#9Slide02 Tieu de dai" panose="02000000000000000000" pitchFamily="2" charset="0"/>
                <a:ea typeface="#9Slide02 Tieu de dai" panose="020000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3" name="Google Shape;213;p22"/>
          <p:cNvSpPr txBox="1">
            <a:spLocks noGrp="1"/>
          </p:cNvSpPr>
          <p:nvPr>
            <p:ph type="subTitle" idx="2"/>
          </p:nvPr>
        </p:nvSpPr>
        <p:spPr>
          <a:xfrm>
            <a:off x="713225" y="2959275"/>
            <a:ext cx="2568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#9Slide02 Tieu de dai" panose="02000000000000000000" pitchFamily="2" charset="0"/>
                <a:ea typeface="#9Slide02 Tieu de dai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2"/>
          <p:cNvSpPr txBox="1">
            <a:spLocks noGrp="1"/>
          </p:cNvSpPr>
          <p:nvPr>
            <p:ph type="subTitle" idx="3"/>
          </p:nvPr>
        </p:nvSpPr>
        <p:spPr>
          <a:xfrm>
            <a:off x="3281290" y="2959275"/>
            <a:ext cx="2568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#9Slide02 Tieu de dai" panose="02000000000000000000" pitchFamily="2" charset="0"/>
                <a:ea typeface="#9Slide02 Tieu de dai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2"/>
          <p:cNvSpPr txBox="1">
            <a:spLocks noGrp="1"/>
          </p:cNvSpPr>
          <p:nvPr>
            <p:ph type="subTitle" idx="4"/>
          </p:nvPr>
        </p:nvSpPr>
        <p:spPr>
          <a:xfrm>
            <a:off x="5849354" y="2959275"/>
            <a:ext cx="2568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#9Slide02 Tieu de dai" panose="02000000000000000000" pitchFamily="2" charset="0"/>
                <a:ea typeface="#9Slide02 Tieu de dai" panose="020000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6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latin typeface="#9Slide02 Tieu de dai" panose="02000000000000000000" pitchFamily="2" charset="0"/>
                <a:ea typeface="#9Slide02 Tieu de dai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2"/>
          <p:cNvSpPr txBox="1">
            <a:spLocks noGrp="1"/>
          </p:cNvSpPr>
          <p:nvPr>
            <p:ph type="subTitle" idx="5"/>
          </p:nvPr>
        </p:nvSpPr>
        <p:spPr>
          <a:xfrm>
            <a:off x="3288000" y="2419350"/>
            <a:ext cx="2568000" cy="5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latin typeface="#9Slide02 Tieu de dai" panose="02000000000000000000" pitchFamily="2" charset="0"/>
                <a:ea typeface="#9Slide02 Tieu de dai" panose="020000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8" name="Google Shape;218;p22"/>
          <p:cNvSpPr txBox="1">
            <a:spLocks noGrp="1"/>
          </p:cNvSpPr>
          <p:nvPr>
            <p:ph type="subTitle" idx="6"/>
          </p:nvPr>
        </p:nvSpPr>
        <p:spPr>
          <a:xfrm>
            <a:off x="5862775" y="2419350"/>
            <a:ext cx="2568000" cy="5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latin typeface="#9Slide02 Tieu de dai" panose="02000000000000000000" pitchFamily="2" charset="0"/>
                <a:ea typeface="#9Slide02 Tieu de dai" panose="020000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16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953000" y="2690725"/>
            <a:ext cx="2943900" cy="13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4953150" y="654300"/>
            <a:ext cx="11997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953000" y="4017350"/>
            <a:ext cx="29439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/>
          <p:nvPr/>
        </p:nvSpPr>
        <p:spPr>
          <a:xfrm rot="5400000">
            <a:off x="4487250" y="477600"/>
            <a:ext cx="169500" cy="9162300"/>
          </a:xfrm>
          <a:prstGeom prst="rect">
            <a:avLst/>
          </a:prstGeom>
          <a:gradFill>
            <a:gsLst>
              <a:gs pos="0">
                <a:srgbClr val="6930C3"/>
              </a:gs>
              <a:gs pos="100000">
                <a:srgbClr val="00C4FF">
                  <a:alpha val="63921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64990" y="1859719"/>
            <a:ext cx="1002600" cy="70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1"/>
          </p:nvPr>
        </p:nvSpPr>
        <p:spPr>
          <a:xfrm>
            <a:off x="858090" y="2895600"/>
            <a:ext cx="2216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2"/>
          </p:nvPr>
        </p:nvSpPr>
        <p:spPr>
          <a:xfrm>
            <a:off x="858090" y="3272034"/>
            <a:ext cx="2216400" cy="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3" hasCustomPrompt="1"/>
          </p:nvPr>
        </p:nvSpPr>
        <p:spPr>
          <a:xfrm>
            <a:off x="4070700" y="1859694"/>
            <a:ext cx="1002600" cy="70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4"/>
          </p:nvPr>
        </p:nvSpPr>
        <p:spPr>
          <a:xfrm>
            <a:off x="3463800" y="2895575"/>
            <a:ext cx="2216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5"/>
          </p:nvPr>
        </p:nvSpPr>
        <p:spPr>
          <a:xfrm>
            <a:off x="3463800" y="3272034"/>
            <a:ext cx="2216400" cy="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6" hasCustomPrompt="1"/>
          </p:nvPr>
        </p:nvSpPr>
        <p:spPr>
          <a:xfrm>
            <a:off x="6676410" y="1859694"/>
            <a:ext cx="1002600" cy="70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7"/>
          </p:nvPr>
        </p:nvSpPr>
        <p:spPr>
          <a:xfrm>
            <a:off x="6069510" y="2895575"/>
            <a:ext cx="2216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8"/>
          </p:nvPr>
        </p:nvSpPr>
        <p:spPr>
          <a:xfrm>
            <a:off x="6069510" y="3272034"/>
            <a:ext cx="2216400" cy="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Montserrat Black"/>
              <a:buNone/>
              <a:defRPr sz="3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/>
          <p:nvPr/>
        </p:nvSpPr>
        <p:spPr>
          <a:xfrm rot="5400000">
            <a:off x="4487250" y="477600"/>
            <a:ext cx="169500" cy="9162300"/>
          </a:xfrm>
          <a:prstGeom prst="rect">
            <a:avLst/>
          </a:prstGeom>
          <a:gradFill>
            <a:gsLst>
              <a:gs pos="0">
                <a:srgbClr val="6930C3"/>
              </a:gs>
              <a:gs pos="100000">
                <a:srgbClr val="00C4FF">
                  <a:alpha val="63921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858090" y="2895600"/>
            <a:ext cx="2216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2"/>
          </p:nvPr>
        </p:nvSpPr>
        <p:spPr>
          <a:xfrm>
            <a:off x="858100" y="3288000"/>
            <a:ext cx="2216400" cy="10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3"/>
          </p:nvPr>
        </p:nvSpPr>
        <p:spPr>
          <a:xfrm>
            <a:off x="3463800" y="2895575"/>
            <a:ext cx="2216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4"/>
          </p:nvPr>
        </p:nvSpPr>
        <p:spPr>
          <a:xfrm>
            <a:off x="3463801" y="3288000"/>
            <a:ext cx="2216400" cy="10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5"/>
          </p:nvPr>
        </p:nvSpPr>
        <p:spPr>
          <a:xfrm>
            <a:off x="6069510" y="2895575"/>
            <a:ext cx="2216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6"/>
          </p:nvPr>
        </p:nvSpPr>
        <p:spPr>
          <a:xfrm>
            <a:off x="6069502" y="3288000"/>
            <a:ext cx="2216400" cy="10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Montserrat Black"/>
              <a:buNone/>
              <a:defRPr sz="3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/>
          <p:nvPr/>
        </p:nvSpPr>
        <p:spPr>
          <a:xfrm rot="-5400000" flipH="1">
            <a:off x="4487250" y="477600"/>
            <a:ext cx="169500" cy="9162300"/>
          </a:xfrm>
          <a:prstGeom prst="rect">
            <a:avLst/>
          </a:prstGeom>
          <a:gradFill>
            <a:gsLst>
              <a:gs pos="0">
                <a:srgbClr val="6930C3"/>
              </a:gs>
              <a:gs pos="100000">
                <a:srgbClr val="00C4FF">
                  <a:alpha val="63921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_1_4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subTitle" idx="1"/>
          </p:nvPr>
        </p:nvSpPr>
        <p:spPr>
          <a:xfrm>
            <a:off x="1982025" y="1983575"/>
            <a:ext cx="2372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ubTitle" idx="2"/>
          </p:nvPr>
        </p:nvSpPr>
        <p:spPr>
          <a:xfrm>
            <a:off x="1982025" y="2278850"/>
            <a:ext cx="23727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3"/>
          </p:nvPr>
        </p:nvSpPr>
        <p:spPr>
          <a:xfrm>
            <a:off x="6051309" y="1983575"/>
            <a:ext cx="2372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4"/>
          </p:nvPr>
        </p:nvSpPr>
        <p:spPr>
          <a:xfrm>
            <a:off x="6051309" y="2278850"/>
            <a:ext cx="23727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5"/>
          </p:nvPr>
        </p:nvSpPr>
        <p:spPr>
          <a:xfrm>
            <a:off x="1982025" y="3327929"/>
            <a:ext cx="2372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6"/>
          </p:nvPr>
        </p:nvSpPr>
        <p:spPr>
          <a:xfrm>
            <a:off x="1982025" y="3623204"/>
            <a:ext cx="23727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ubTitle" idx="7"/>
          </p:nvPr>
        </p:nvSpPr>
        <p:spPr>
          <a:xfrm>
            <a:off x="6051309" y="3327929"/>
            <a:ext cx="2372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8"/>
          </p:nvPr>
        </p:nvSpPr>
        <p:spPr>
          <a:xfrm>
            <a:off x="6051309" y="3623204"/>
            <a:ext cx="23727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/>
          <p:nvPr/>
        </p:nvSpPr>
        <p:spPr>
          <a:xfrm rot="5400000">
            <a:off x="4487250" y="477600"/>
            <a:ext cx="169500" cy="9162300"/>
          </a:xfrm>
          <a:prstGeom prst="rect">
            <a:avLst/>
          </a:prstGeom>
          <a:gradFill>
            <a:gsLst>
              <a:gs pos="0">
                <a:srgbClr val="6930C3"/>
              </a:gs>
              <a:gs pos="100000">
                <a:srgbClr val="00C4FF">
                  <a:alpha val="63921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1">
  <p:cSld name="CUSTOM_10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subTitle" idx="1"/>
          </p:nvPr>
        </p:nvSpPr>
        <p:spPr>
          <a:xfrm>
            <a:off x="5086940" y="2776472"/>
            <a:ext cx="3330300" cy="13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5086940" y="1691155"/>
            <a:ext cx="3330300" cy="112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120" name="Google Shape;120;p22"/>
          <p:cNvSpPr/>
          <p:nvPr/>
        </p:nvSpPr>
        <p:spPr>
          <a:xfrm rot="5400000">
            <a:off x="4487250" y="477600"/>
            <a:ext cx="169500" cy="9162300"/>
          </a:xfrm>
          <a:prstGeom prst="rect">
            <a:avLst/>
          </a:prstGeom>
          <a:gradFill>
            <a:gsLst>
              <a:gs pos="0">
                <a:srgbClr val="6930C3"/>
              </a:gs>
              <a:gs pos="100000">
                <a:srgbClr val="00C4FF">
                  <a:alpha val="63921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2">
  <p:cSld name="CUSTOM_1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subTitle" idx="1"/>
          </p:nvPr>
        </p:nvSpPr>
        <p:spPr>
          <a:xfrm>
            <a:off x="720000" y="2776472"/>
            <a:ext cx="3330300" cy="13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720000" y="1691155"/>
            <a:ext cx="3330300" cy="112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124" name="Google Shape;124;p23"/>
          <p:cNvSpPr/>
          <p:nvPr/>
        </p:nvSpPr>
        <p:spPr>
          <a:xfrm rot="-5400000" flipH="1">
            <a:off x="4487250" y="477600"/>
            <a:ext cx="169500" cy="9162300"/>
          </a:xfrm>
          <a:prstGeom prst="rect">
            <a:avLst/>
          </a:prstGeom>
          <a:gradFill>
            <a:gsLst>
              <a:gs pos="0">
                <a:srgbClr val="6930C3"/>
              </a:gs>
              <a:gs pos="100000">
                <a:srgbClr val="00C4FF">
                  <a:alpha val="63921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6165A083-5A31-43C4-AB64-9E9FE3EE7BF6}"/>
              </a:ext>
            </a:extLst>
          </p:cNvPr>
          <p:cNvSpPr txBox="1"/>
          <p:nvPr userDrawn="1"/>
        </p:nvSpPr>
        <p:spPr>
          <a:xfrm>
            <a:off x="0" y="-894665"/>
            <a:ext cx="91440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500">
                <a:solidFill>
                  <a:srgbClr val="C3C3C3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Montserrat Black"/>
              <a:buNone/>
              <a:defRPr sz="3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8" r:id="rId4"/>
    <p:sldLayoutId id="2147483659" r:id="rId5"/>
    <p:sldLayoutId id="2147483660" r:id="rId6"/>
    <p:sldLayoutId id="2147483664" r:id="rId7"/>
    <p:sldLayoutId id="2147483668" r:id="rId8"/>
    <p:sldLayoutId id="214748366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7" r:id="rId15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accent4">
              <a:lumMod val="50000"/>
            </a:schemeClr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45D1736-984A-452C-A8B9-088E702540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68" t="8186" r="10877"/>
          <a:stretch/>
        </p:blipFill>
        <p:spPr>
          <a:xfrm>
            <a:off x="4563140" y="-26307"/>
            <a:ext cx="4580860" cy="51625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38483E6-8B39-4E46-814E-14EA2A83B2BA}"/>
              </a:ext>
            </a:extLst>
          </p:cNvPr>
          <p:cNvSpPr/>
          <p:nvPr/>
        </p:nvSpPr>
        <p:spPr>
          <a:xfrm>
            <a:off x="4563140" y="0"/>
            <a:ext cx="4580860" cy="5143500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Google Shape;168;p32"/>
          <p:cNvSpPr/>
          <p:nvPr/>
        </p:nvSpPr>
        <p:spPr>
          <a:xfrm>
            <a:off x="457200" y="1210617"/>
            <a:ext cx="5544600" cy="2580333"/>
          </a:xfrm>
          <a:prstGeom prst="rect">
            <a:avLst/>
          </a:prstGeom>
          <a:gradFill>
            <a:gsLst>
              <a:gs pos="50000">
                <a:srgbClr val="0A6792"/>
              </a:gs>
              <a:gs pos="0">
                <a:srgbClr val="6930C3">
                  <a:lumMod val="19000"/>
                </a:srgbClr>
              </a:gs>
              <a:gs pos="100000">
                <a:srgbClr val="00C4FF">
                  <a:alpha val="63921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2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2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ctrTitle"/>
          </p:nvPr>
        </p:nvSpPr>
        <p:spPr>
          <a:xfrm>
            <a:off x="445623" y="1209076"/>
            <a:ext cx="5451551" cy="27220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0000"/>
              </a:lnSpc>
            </a:pPr>
            <a:r>
              <a:rPr lang="ko" sz="3000" b="1" dirty="0">
                <a:solidFill>
                  <a:schemeClr val="lt1"/>
                </a:solidFill>
                <a:latin typeface="+mj-ea"/>
                <a:ea typeface="+mj-ea"/>
                <a:cs typeface="Times New Roman" panose="02020603050405020304" pitchFamily="18" charset="0"/>
              </a:rPr>
              <a:t>VKFTA 10주년 : </a:t>
            </a:r>
            <a:r>
              <a:rPr lang="en-US" sz="3000" b="1" dirty="0">
                <a:solidFill>
                  <a:schemeClr val="lt1"/>
                </a:solidFill>
                <a:latin typeface="+mj-ea"/>
                <a:ea typeface="+mj-ea"/>
                <a:cs typeface="Times New Roman" panose="02020603050405020304" pitchFamily="18" charset="0"/>
              </a:rPr>
              <a:t/>
            </a:r>
            <a:br>
              <a:rPr lang="en-US" sz="3000" b="1" dirty="0">
                <a:solidFill>
                  <a:schemeClr val="lt1"/>
                </a:solidFill>
                <a:latin typeface="+mj-ea"/>
                <a:ea typeface="+mj-ea"/>
                <a:cs typeface="Times New Roman" panose="02020603050405020304" pitchFamily="18" charset="0"/>
              </a:rPr>
            </a:br>
            <a:r>
              <a:rPr lang="ko" sz="3000" b="1" dirty="0">
                <a:solidFill>
                  <a:schemeClr val="lt1"/>
                </a:solidFill>
                <a:latin typeface="+mj-ea"/>
                <a:ea typeface="+mj-ea"/>
                <a:cs typeface="Times New Roman" panose="02020603050405020304" pitchFamily="18" charset="0"/>
              </a:rPr>
              <a:t>베트남과 한국 </a:t>
            </a:r>
            <a:r>
              <a:rPr lang="en-US" sz="2800" b="1" dirty="0">
                <a:solidFill>
                  <a:schemeClr val="lt1"/>
                </a:solidFill>
                <a:latin typeface="+mj-ea"/>
                <a:ea typeface="+mj-ea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chemeClr val="lt1"/>
                </a:solidFill>
                <a:latin typeface="+mj-ea"/>
                <a:ea typeface="+mj-ea"/>
                <a:cs typeface="Times New Roman" panose="02020603050405020304" pitchFamily="18" charset="0"/>
              </a:rPr>
            </a:br>
            <a:r>
              <a:rPr lang="ko" sz="3000" b="1" dirty="0">
                <a:solidFill>
                  <a:schemeClr val="lt1"/>
                </a:solidFill>
                <a:latin typeface="+mj-ea"/>
                <a:ea typeface="+mj-ea"/>
                <a:cs typeface="Times New Roman" panose="02020603050405020304" pitchFamily="18" charset="0"/>
              </a:rPr>
              <a:t>간의 전략적 진전 </a:t>
            </a:r>
            <a:r>
              <a:rPr lang="en-US" sz="3000" b="1" dirty="0">
                <a:solidFill>
                  <a:schemeClr val="lt1"/>
                </a:solidFill>
                <a:latin typeface="+mj-ea"/>
                <a:ea typeface="+mj-ea"/>
                <a:cs typeface="Times New Roman" panose="02020603050405020304" pitchFamily="18" charset="0"/>
              </a:rPr>
              <a:t/>
            </a:r>
            <a:br>
              <a:rPr lang="en-US" sz="3000" b="1" dirty="0">
                <a:solidFill>
                  <a:schemeClr val="lt1"/>
                </a:solidFill>
                <a:latin typeface="+mj-ea"/>
                <a:ea typeface="+mj-ea"/>
                <a:cs typeface="Times New Roman" panose="02020603050405020304" pitchFamily="18" charset="0"/>
              </a:rPr>
            </a:br>
            <a:r>
              <a:rPr lang="ko" sz="1500" b="1" i="1" dirty="0">
                <a:solidFill>
                  <a:schemeClr val="lt1"/>
                </a:solidFill>
                <a:latin typeface="+mj-ea"/>
                <a:ea typeface="+mj-ea"/>
                <a:cs typeface="Times New Roman" panose="02020603050405020304" pitchFamily="18" charset="0"/>
              </a:rPr>
              <a:t>( </a:t>
            </a:r>
            <a:r>
              <a:rPr lang="ko" sz="1500" b="1" i="1" dirty="0" smtClean="0">
                <a:solidFill>
                  <a:schemeClr val="lt1"/>
                </a:solidFill>
                <a:latin typeface="+mj-ea"/>
                <a:ea typeface="+mj-ea"/>
                <a:cs typeface="Times New Roman" panose="02020603050405020304" pitchFamily="18" charset="0"/>
              </a:rPr>
              <a:t>하노이 </a:t>
            </a:r>
            <a:r>
              <a:rPr lang="ko" sz="1500" b="1" i="1" dirty="0">
                <a:solidFill>
                  <a:schemeClr val="lt1"/>
                </a:solidFill>
                <a:latin typeface="+mj-ea"/>
                <a:ea typeface="+mj-ea"/>
                <a:cs typeface="Times New Roman" panose="02020603050405020304" pitchFamily="18" charset="0"/>
              </a:rPr>
              <a:t>, 2025년 11월 24일 )</a:t>
            </a:r>
            <a:endParaRPr sz="1500" i="1" dirty="0">
              <a:solidFill>
                <a:schemeClr val="accent1">
                  <a:lumMod val="20000"/>
                  <a:lumOff val="80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Google Shape;9114;p30">
            <a:extLst>
              <a:ext uri="{FF2B5EF4-FFF2-40B4-BE49-F238E27FC236}">
                <a16:creationId xmlns:a16="http://schemas.microsoft.com/office/drawing/2014/main" xmlns="" id="{EBD47666-765A-41BF-AE08-9AE77C4D1C68}"/>
              </a:ext>
            </a:extLst>
          </p:cNvPr>
          <p:cNvSpPr txBox="1">
            <a:spLocks/>
          </p:cNvSpPr>
          <p:nvPr/>
        </p:nvSpPr>
        <p:spPr>
          <a:xfrm>
            <a:off x="152400" y="4283508"/>
            <a:ext cx="4724400" cy="69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91405" rIns="91405" bIns="914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4300" indent="0">
              <a:buNone/>
            </a:pPr>
            <a:r>
              <a:rPr lang="ko" sz="14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다우 안 투안</a:t>
            </a:r>
          </a:p>
          <a:p>
            <a:pPr marL="114300" indent="0">
              <a:buNone/>
            </a:pPr>
            <a:r>
              <a:rPr lang="ko-KR" altLang="en-US" sz="1400" dirty="0" err="1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부총서기</a:t>
            </a:r>
            <a:r>
              <a:rPr lang="en-US" altLang="ko-KR" sz="14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/>
            </a:r>
            <a:br>
              <a:rPr lang="en-US" altLang="ko-KR" sz="14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</a:br>
            <a:r>
              <a:rPr lang="ko" sz="14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베트남 상공</a:t>
            </a:r>
            <a:r>
              <a:rPr lang="ko-KR" altLang="en-US" sz="14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회의소</a:t>
            </a:r>
            <a:endParaRPr lang="ko" sz="1400" dirty="0">
              <a:solidFill>
                <a:schemeClr val="tx2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F91F576-2807-4654-9CBD-16D48C30F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73397"/>
            <a:ext cx="625818" cy="347676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916E612-16D3-4651-B12F-EDD22D0AF6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1"/>
          <a:stretch/>
        </p:blipFill>
        <p:spPr>
          <a:xfrm>
            <a:off x="0" y="-25502"/>
            <a:ext cx="4580860" cy="51690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AAD0FF7-70C1-4886-BEAA-DCF949CD95FD}"/>
              </a:ext>
            </a:extLst>
          </p:cNvPr>
          <p:cNvSpPr/>
          <p:nvPr/>
        </p:nvSpPr>
        <p:spPr>
          <a:xfrm>
            <a:off x="-5895" y="-43565"/>
            <a:ext cx="4592650" cy="5182192"/>
          </a:xfrm>
          <a:prstGeom prst="rect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Google Shape;221;p37"/>
          <p:cNvSpPr txBox="1">
            <a:spLocks noGrp="1"/>
          </p:cNvSpPr>
          <p:nvPr>
            <p:ph type="title"/>
          </p:nvPr>
        </p:nvSpPr>
        <p:spPr>
          <a:xfrm>
            <a:off x="4813300" y="2293329"/>
            <a:ext cx="4038600" cy="13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ko-KR" altLang="en-US" sz="3500" b="1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기업 관점의 평가</a:t>
            </a:r>
            <a:endParaRPr lang="en-US" sz="3500" b="1" dirty="0">
              <a:solidFill>
                <a:schemeClr val="tx2">
                  <a:lumMod val="50000"/>
                </a:schemeClr>
              </a:solidFill>
              <a:latin typeface="+mj-ea"/>
              <a:ea typeface="+mj-ea"/>
              <a:cs typeface="Playfair Display" panose="020B0604020202020204" charset="0"/>
            </a:endParaRPr>
          </a:p>
        </p:txBody>
      </p:sp>
      <p:sp>
        <p:nvSpPr>
          <p:cNvPr id="223" name="Google Shape;223;p37"/>
          <p:cNvSpPr/>
          <p:nvPr/>
        </p:nvSpPr>
        <p:spPr>
          <a:xfrm>
            <a:off x="3997300" y="540000"/>
            <a:ext cx="2155500" cy="1155300"/>
          </a:xfrm>
          <a:prstGeom prst="rect">
            <a:avLst/>
          </a:prstGeom>
          <a:gradFill>
            <a:gsLst>
              <a:gs pos="50000">
                <a:srgbClr val="0E86BD"/>
              </a:gs>
              <a:gs pos="0">
                <a:schemeClr val="tx2">
                  <a:lumMod val="50000"/>
                </a:schemeClr>
              </a:gs>
              <a:gs pos="100000">
                <a:srgbClr val="00C4FF">
                  <a:alpha val="63921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7"/>
          <p:cNvSpPr txBox="1">
            <a:spLocks noGrp="1"/>
          </p:cNvSpPr>
          <p:nvPr>
            <p:ph type="title" idx="2"/>
          </p:nvPr>
        </p:nvSpPr>
        <p:spPr>
          <a:xfrm>
            <a:off x="4800600" y="666750"/>
            <a:ext cx="11997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dirty="0">
                <a:solidFill>
                  <a:srgbClr val="FFFFFF"/>
                </a:solidFill>
              </a:rPr>
              <a:t>02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8B8DBB3-B6EE-435E-A362-C98F61065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782" y="133350"/>
            <a:ext cx="625818" cy="3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993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7"/>
          <p:cNvSpPr txBox="1">
            <a:spLocks noGrp="1"/>
          </p:cNvSpPr>
          <p:nvPr>
            <p:ph type="subTitle" idx="5"/>
          </p:nvPr>
        </p:nvSpPr>
        <p:spPr>
          <a:xfrm>
            <a:off x="32893" y="1104365"/>
            <a:ext cx="4431904" cy="7809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ts val="2520"/>
              </a:lnSpc>
            </a:pP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-120"/>
              </a:rPr>
              <a:t>VKFTA, AKFTA, </a:t>
            </a:r>
            <a:r>
              <a:rPr lang="en-US" altLang="ko-KR" sz="1400" dirty="0" err="1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-120"/>
              </a:rPr>
              <a:t>RCEP</a:t>
            </a:r>
            <a:r>
              <a:rPr lang="en-US" altLang="ko-KR" sz="1400" b="0" dirty="0" err="1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-120"/>
              </a:rPr>
              <a:t>는</a:t>
            </a:r>
            <a:r>
              <a:rPr lang="en-US" altLang="ko-KR" sz="1400" b="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sz="1400" b="0" dirty="0" err="1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-120"/>
              </a:rPr>
              <a:t>포괄적인</a:t>
            </a:r>
            <a:r>
              <a:rPr lang="en-US" altLang="ko-KR" sz="1400" b="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sz="1400" b="0" dirty="0" err="1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-120"/>
              </a:rPr>
              <a:t>협력</a:t>
            </a:r>
            <a:r>
              <a:rPr lang="en-US" altLang="ko-KR" sz="1400" b="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sz="1400" b="0" dirty="0" err="1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-120"/>
              </a:rPr>
              <a:t>체계를</a:t>
            </a:r>
            <a:r>
              <a:rPr lang="en-US" altLang="ko-KR" sz="1400" b="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sz="1400" b="0" dirty="0" err="1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-120"/>
              </a:rPr>
              <a:t>구축하여</a:t>
            </a:r>
            <a:r>
              <a:rPr lang="en-US" altLang="ko-KR" sz="1400" b="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sz="1400" b="0" dirty="0" err="1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-120"/>
              </a:rPr>
              <a:t>역내</a:t>
            </a:r>
            <a:r>
              <a:rPr lang="en-US" altLang="ko-KR" sz="1400" b="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sz="1400" b="0" dirty="0" err="1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-120"/>
              </a:rPr>
              <a:t>공급망</a:t>
            </a:r>
            <a:r>
              <a:rPr lang="en-US" altLang="ko-KR" sz="1400" b="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sz="1400" b="0" dirty="0" err="1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-120"/>
              </a:rPr>
              <a:t>형성</a:t>
            </a:r>
            <a:r>
              <a:rPr lang="en-US" altLang="ko-KR" sz="1400" b="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-120"/>
              </a:rPr>
              <a:t> 및 </a:t>
            </a:r>
            <a:r>
              <a:rPr lang="en-US" altLang="ko-KR" sz="1400" b="0" dirty="0" err="1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-120"/>
              </a:rPr>
              <a:t>연결을</a:t>
            </a:r>
            <a:r>
              <a:rPr lang="en-US" altLang="ko-KR" sz="1400" b="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sz="1400" b="0" dirty="0" err="1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-120"/>
              </a:rPr>
              <a:t>효과적으로</a:t>
            </a:r>
            <a:r>
              <a:rPr lang="en-US" altLang="ko-KR" sz="1400" b="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sz="1400" b="0" dirty="0" err="1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Arial" pitchFamily="34" charset="-120"/>
              </a:rPr>
              <a:t>지원</a:t>
            </a:r>
            <a:endParaRPr lang="en-US" altLang="ko-KR" sz="1400" b="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96" name="Google Shape;596;p57"/>
          <p:cNvSpPr txBox="1">
            <a:spLocks noGrp="1"/>
          </p:cNvSpPr>
          <p:nvPr>
            <p:ph type="subTitle" idx="6"/>
          </p:nvPr>
        </p:nvSpPr>
        <p:spPr>
          <a:xfrm>
            <a:off x="681658" y="3438647"/>
            <a:ext cx="1725964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800" b="1" dirty="0" smtClean="0">
                <a:latin typeface="+mj-ea"/>
                <a:ea typeface="+mj-ea"/>
              </a:rPr>
              <a:t>관세 감면</a:t>
            </a:r>
            <a:endParaRPr sz="1800" b="1" dirty="0">
              <a:latin typeface="+mj-ea"/>
              <a:ea typeface="+mj-ea"/>
            </a:endParaRPr>
          </a:p>
        </p:txBody>
      </p:sp>
      <p:sp>
        <p:nvSpPr>
          <p:cNvPr id="600" name="Google Shape;600;p57"/>
          <p:cNvSpPr txBox="1">
            <a:spLocks noGrp="1"/>
          </p:cNvSpPr>
          <p:nvPr>
            <p:ph type="title"/>
          </p:nvPr>
        </p:nvSpPr>
        <p:spPr>
          <a:xfrm>
            <a:off x="938546" y="122301"/>
            <a:ext cx="3252454" cy="9905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ko-KR" altLang="en-US" sz="28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기업은 어떤 혜택을 받는가</a:t>
            </a:r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?</a:t>
            </a:r>
            <a:endParaRPr lang="ko" sz="27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0EAB345-E723-453F-AD92-B38596DBD8BD}"/>
              </a:ext>
            </a:extLst>
          </p:cNvPr>
          <p:cNvGrpSpPr/>
          <p:nvPr/>
        </p:nvGrpSpPr>
        <p:grpSpPr>
          <a:xfrm>
            <a:off x="955680" y="2266950"/>
            <a:ext cx="1177920" cy="1056556"/>
            <a:chOff x="405617" y="3116193"/>
            <a:chExt cx="946599" cy="849069"/>
          </a:xfrm>
        </p:grpSpPr>
        <p:sp>
          <p:nvSpPr>
            <p:cNvPr id="601" name="Google Shape;601;p57"/>
            <p:cNvSpPr/>
            <p:nvPr/>
          </p:nvSpPr>
          <p:spPr>
            <a:xfrm>
              <a:off x="405617" y="3116193"/>
              <a:ext cx="946599" cy="849069"/>
            </a:xfrm>
            <a:prstGeom prst="rect">
              <a:avLst/>
            </a:prstGeom>
            <a:gradFill>
              <a:gsLst>
                <a:gs pos="50000">
                  <a:srgbClr val="0E86BD"/>
                </a:gs>
                <a:gs pos="0">
                  <a:schemeClr val="tx2">
                    <a:lumMod val="50000"/>
                  </a:schemeClr>
                </a:gs>
                <a:gs pos="100000">
                  <a:srgbClr val="00C4FF">
                    <a:alpha val="63921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1" name="Google Shape;611;p57"/>
            <p:cNvGrpSpPr/>
            <p:nvPr/>
          </p:nvGrpSpPr>
          <p:grpSpPr>
            <a:xfrm>
              <a:off x="711433" y="3350142"/>
              <a:ext cx="334969" cy="381172"/>
              <a:chOff x="1529350" y="258825"/>
              <a:chExt cx="423475" cy="481825"/>
            </a:xfrm>
          </p:grpSpPr>
          <p:sp>
            <p:nvSpPr>
              <p:cNvPr id="612" name="Google Shape;612;p57"/>
              <p:cNvSpPr/>
              <p:nvPr/>
            </p:nvSpPr>
            <p:spPr>
              <a:xfrm>
                <a:off x="1585800" y="258825"/>
                <a:ext cx="310650" cy="430550"/>
              </a:xfrm>
              <a:custGeom>
                <a:avLst/>
                <a:gdLst/>
                <a:ahLst/>
                <a:cxnLst/>
                <a:rect l="l" t="t" r="r" b="b"/>
                <a:pathLst>
                  <a:path w="12426" h="17222" extrusionOk="0">
                    <a:moveTo>
                      <a:pt x="6213" y="3388"/>
                    </a:moveTo>
                    <a:cubicBezTo>
                      <a:pt x="7354" y="3388"/>
                      <a:pt x="8384" y="4074"/>
                      <a:pt x="8821" y="5131"/>
                    </a:cubicBezTo>
                    <a:cubicBezTo>
                      <a:pt x="9257" y="6185"/>
                      <a:pt x="9016" y="7399"/>
                      <a:pt x="8206" y="8206"/>
                    </a:cubicBezTo>
                    <a:cubicBezTo>
                      <a:pt x="7666" y="8748"/>
                      <a:pt x="6945" y="9035"/>
                      <a:pt x="6210" y="9035"/>
                    </a:cubicBezTo>
                    <a:cubicBezTo>
                      <a:pt x="5847" y="9035"/>
                      <a:pt x="5481" y="8965"/>
                      <a:pt x="5132" y="8820"/>
                    </a:cubicBezTo>
                    <a:cubicBezTo>
                      <a:pt x="4075" y="8383"/>
                      <a:pt x="3388" y="7354"/>
                      <a:pt x="3388" y="6212"/>
                    </a:cubicBezTo>
                    <a:cubicBezTo>
                      <a:pt x="3391" y="4652"/>
                      <a:pt x="4653" y="3391"/>
                      <a:pt x="6213" y="3388"/>
                    </a:cubicBezTo>
                    <a:close/>
                    <a:moveTo>
                      <a:pt x="6213" y="0"/>
                    </a:moveTo>
                    <a:cubicBezTo>
                      <a:pt x="2825" y="0"/>
                      <a:pt x="1" y="2728"/>
                      <a:pt x="1" y="6212"/>
                    </a:cubicBezTo>
                    <a:cubicBezTo>
                      <a:pt x="1" y="7537"/>
                      <a:pt x="398" y="8718"/>
                      <a:pt x="1163" y="9826"/>
                    </a:cubicBezTo>
                    <a:lnTo>
                      <a:pt x="5737" y="16959"/>
                    </a:lnTo>
                    <a:cubicBezTo>
                      <a:pt x="5847" y="17134"/>
                      <a:pt x="6029" y="17221"/>
                      <a:pt x="6211" y="17221"/>
                    </a:cubicBezTo>
                    <a:cubicBezTo>
                      <a:pt x="6394" y="17221"/>
                      <a:pt x="6576" y="17134"/>
                      <a:pt x="6686" y="16959"/>
                    </a:cubicBezTo>
                    <a:lnTo>
                      <a:pt x="11278" y="9802"/>
                    </a:lnTo>
                    <a:cubicBezTo>
                      <a:pt x="12025" y="8751"/>
                      <a:pt x="12425" y="7498"/>
                      <a:pt x="12422" y="6212"/>
                    </a:cubicBezTo>
                    <a:cubicBezTo>
                      <a:pt x="12422" y="2786"/>
                      <a:pt x="9637" y="0"/>
                      <a:pt x="62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435D74"/>
                  </a:solidFill>
                </a:endParaRPr>
              </a:p>
            </p:txBody>
          </p:sp>
          <p:sp>
            <p:nvSpPr>
              <p:cNvPr id="613" name="Google Shape;613;p57"/>
              <p:cNvSpPr/>
              <p:nvPr/>
            </p:nvSpPr>
            <p:spPr>
              <a:xfrm>
                <a:off x="1529350" y="583200"/>
                <a:ext cx="423475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16939" h="6298" extrusionOk="0">
                    <a:moveTo>
                      <a:pt x="4050" y="1"/>
                    </a:moveTo>
                    <a:cubicBezTo>
                      <a:pt x="1545" y="582"/>
                      <a:pt x="0" y="1642"/>
                      <a:pt x="0" y="2909"/>
                    </a:cubicBezTo>
                    <a:cubicBezTo>
                      <a:pt x="0" y="5111"/>
                      <a:pt x="4364" y="6297"/>
                      <a:pt x="8471" y="6297"/>
                    </a:cubicBezTo>
                    <a:cubicBezTo>
                      <a:pt x="12575" y="6297"/>
                      <a:pt x="16938" y="5111"/>
                      <a:pt x="16938" y="2909"/>
                    </a:cubicBezTo>
                    <a:cubicBezTo>
                      <a:pt x="16938" y="1642"/>
                      <a:pt x="15391" y="579"/>
                      <a:pt x="12882" y="1"/>
                    </a:cubicBezTo>
                    <a:lnTo>
                      <a:pt x="10040" y="4445"/>
                    </a:lnTo>
                    <a:cubicBezTo>
                      <a:pt x="9673" y="5018"/>
                      <a:pt x="9071" y="5305"/>
                      <a:pt x="8469" y="5305"/>
                    </a:cubicBezTo>
                    <a:cubicBezTo>
                      <a:pt x="7867" y="5305"/>
                      <a:pt x="7265" y="5018"/>
                      <a:pt x="6899" y="4445"/>
                    </a:cubicBezTo>
                    <a:lnTo>
                      <a:pt x="405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6AE3415-C333-421B-9FB7-0D3D73990538}"/>
              </a:ext>
            </a:extLst>
          </p:cNvPr>
          <p:cNvSpPr/>
          <p:nvPr/>
        </p:nvSpPr>
        <p:spPr>
          <a:xfrm>
            <a:off x="4438603" y="277012"/>
            <a:ext cx="4705397" cy="1456538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7" t="-33204" r="-107" b="-8218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385B257F-14BF-4ED4-B85D-A93168469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725271"/>
              </p:ext>
            </p:extLst>
          </p:nvPr>
        </p:nvGraphicFramePr>
        <p:xfrm>
          <a:off x="3106576" y="2074689"/>
          <a:ext cx="5155747" cy="2173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02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48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4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FTA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최종 단계 자유화 비율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관세 철폐 </a:t>
                      </a:r>
                      <a:r>
                        <a:rPr lang="ko-KR" alt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로드맵</a:t>
                      </a:r>
                      <a:r>
                        <a:rPr lang="ko-KR" alt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 종료 시점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6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VFKTA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89.7%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2029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37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ko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AKFTA</a:t>
                      </a:r>
                      <a:endParaRPr lang="ko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layfair Display" panose="020B060402020202020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86.3%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2021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4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RCEP 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/>
                      </a:r>
                      <a:b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</a:br>
                      <a:r>
                        <a:rPr lang="ko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( 한국</a:t>
                      </a:r>
                      <a:r>
                        <a:rPr lang="ko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)</a:t>
                      </a:r>
                      <a:endParaRPr lang="ko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layfair Display" panose="020B060402020202020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90.7%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2041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layfair Display" panose="020B060402020202020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6" name="Google Shape;595;p57">
            <a:extLst>
              <a:ext uri="{FF2B5EF4-FFF2-40B4-BE49-F238E27FC236}">
                <a16:creationId xmlns:a16="http://schemas.microsoft.com/office/drawing/2014/main" xmlns="" id="{2FBA2125-F486-4023-8E74-AAB39E9F8752}"/>
              </a:ext>
            </a:extLst>
          </p:cNvPr>
          <p:cNvSpPr txBox="1">
            <a:spLocks/>
          </p:cNvSpPr>
          <p:nvPr/>
        </p:nvSpPr>
        <p:spPr>
          <a:xfrm>
            <a:off x="352102" y="4282391"/>
            <a:ext cx="5972497" cy="78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just"/>
            <a:r>
              <a:rPr lang="en-US" altLang="ko-KR" sz="1200" dirty="0">
                <a:latin typeface="+mj-ea"/>
                <a:ea typeface="+mj-ea"/>
              </a:rPr>
              <a:t>RCEP </a:t>
            </a:r>
            <a:r>
              <a:rPr lang="ko-KR" altLang="en-US" sz="1200" dirty="0">
                <a:latin typeface="+mj-ea"/>
                <a:ea typeface="+mj-ea"/>
              </a:rPr>
              <a:t>하에서</a:t>
            </a:r>
            <a:r>
              <a:rPr lang="en-US" altLang="ko-KR" sz="1200" dirty="0">
                <a:latin typeface="+mj-ea"/>
                <a:ea typeface="+mj-ea"/>
              </a:rPr>
              <a:t>: </a:t>
            </a:r>
            <a:r>
              <a:rPr lang="ko-KR" altLang="en-US" sz="1200" b="0" dirty="0">
                <a:latin typeface="+mj-ea"/>
                <a:ea typeface="+mj-ea"/>
              </a:rPr>
              <a:t>원산지 규칙 조화로 이점 창출</a:t>
            </a:r>
            <a:r>
              <a:rPr lang="en-US" altLang="ko-KR" sz="1200" b="0" dirty="0">
                <a:latin typeface="+mj-ea"/>
                <a:ea typeface="+mj-ea"/>
              </a:rPr>
              <a:t>, </a:t>
            </a:r>
            <a:r>
              <a:rPr lang="ko-KR" altLang="en-US" sz="1200" b="0" dirty="0">
                <a:latin typeface="+mj-ea"/>
                <a:ea typeface="+mj-ea"/>
              </a:rPr>
              <a:t>기업의 관세 혜택 활용 가능성 증가</a:t>
            </a:r>
            <a:endParaRPr lang="ko" sz="1200" b="0" dirty="0">
              <a:latin typeface="+mj-ea"/>
              <a:ea typeface="+mj-ea"/>
            </a:endParaRPr>
          </a:p>
        </p:txBody>
      </p:sp>
      <p:sp>
        <p:nvSpPr>
          <p:cNvPr id="30" name="Google Shape;595;p57">
            <a:extLst>
              <a:ext uri="{FF2B5EF4-FFF2-40B4-BE49-F238E27FC236}">
                <a16:creationId xmlns:a16="http://schemas.microsoft.com/office/drawing/2014/main" xmlns="" id="{755F8A19-1AED-45D5-9FB5-E9935FA8339A}"/>
              </a:ext>
            </a:extLst>
          </p:cNvPr>
          <p:cNvSpPr txBox="1">
            <a:spLocks/>
          </p:cNvSpPr>
          <p:nvPr/>
        </p:nvSpPr>
        <p:spPr>
          <a:xfrm>
            <a:off x="6477000" y="4639641"/>
            <a:ext cx="2479353" cy="423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lnSpc>
                <a:spcPts val="1960"/>
              </a:lnSpc>
            </a:pPr>
            <a:r>
              <a:rPr lang="en-US" altLang="ko-KR" sz="900" b="0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-120"/>
              </a:rPr>
              <a:t>출처</a:t>
            </a:r>
            <a:r>
              <a:rPr lang="en-US" altLang="ko-KR" sz="900" b="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-120"/>
              </a:rPr>
              <a:t>: </a:t>
            </a:r>
            <a:r>
              <a:rPr lang="en-US" altLang="ko-KR" sz="900" b="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-120"/>
              </a:rPr>
              <a:t>VCCI가</a:t>
            </a:r>
            <a:r>
              <a:rPr lang="en-US" altLang="ko-KR" sz="900" b="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-120"/>
              </a:rPr>
              <a:t> </a:t>
            </a:r>
            <a:r>
              <a:rPr lang="en-US" altLang="ko-KR" sz="900" b="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-120"/>
              </a:rPr>
              <a:t>협정으로부터</a:t>
            </a:r>
            <a:r>
              <a:rPr lang="en-US" altLang="ko-KR" sz="900" b="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-120"/>
              </a:rPr>
              <a:t> </a:t>
            </a:r>
            <a:r>
              <a:rPr lang="en-US" altLang="ko-KR" sz="900" b="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-120"/>
              </a:rPr>
              <a:t>종합</a:t>
            </a:r>
            <a:endParaRPr lang="en-US" altLang="ko-KR" sz="900" b="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AFC0898-05C5-4BAE-A3BA-96C16E2C8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538" y="122301"/>
            <a:ext cx="625818" cy="347676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2"/>
          <p:cNvSpPr/>
          <p:nvPr/>
        </p:nvSpPr>
        <p:spPr>
          <a:xfrm>
            <a:off x="3988200" y="1297968"/>
            <a:ext cx="1167600" cy="1047300"/>
          </a:xfrm>
          <a:prstGeom prst="rect">
            <a:avLst/>
          </a:prstGeom>
          <a:gradFill>
            <a:gsLst>
              <a:gs pos="50000">
                <a:srgbClr val="0E86BD"/>
              </a:gs>
              <a:gs pos="0">
                <a:schemeClr val="tx2">
                  <a:lumMod val="50000"/>
                </a:schemeClr>
              </a:gs>
              <a:gs pos="100000">
                <a:srgbClr val="00C4FF">
                  <a:alpha val="63921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 panose="020B0604020202020204" charset="0"/>
            </a:endParaRPr>
          </a:p>
        </p:txBody>
      </p:sp>
      <p:sp>
        <p:nvSpPr>
          <p:cNvPr id="285" name="Google Shape;285;p42"/>
          <p:cNvSpPr/>
          <p:nvPr/>
        </p:nvSpPr>
        <p:spPr>
          <a:xfrm>
            <a:off x="981600" y="1297968"/>
            <a:ext cx="1167600" cy="1047300"/>
          </a:xfrm>
          <a:prstGeom prst="rect">
            <a:avLst/>
          </a:prstGeom>
          <a:gradFill>
            <a:gsLst>
              <a:gs pos="50000">
                <a:srgbClr val="0E86BD"/>
              </a:gs>
              <a:gs pos="0">
                <a:schemeClr val="tx2">
                  <a:lumMod val="50000"/>
                </a:schemeClr>
              </a:gs>
              <a:gs pos="100000">
                <a:srgbClr val="00C4FF">
                  <a:alpha val="63921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 panose="020B0604020202020204" charset="0"/>
            </a:endParaRPr>
          </a:p>
        </p:txBody>
      </p:sp>
      <p:sp>
        <p:nvSpPr>
          <p:cNvPr id="286" name="Google Shape;286;p42"/>
          <p:cNvSpPr/>
          <p:nvPr/>
        </p:nvSpPr>
        <p:spPr>
          <a:xfrm>
            <a:off x="6849000" y="1297968"/>
            <a:ext cx="1167600" cy="1047300"/>
          </a:xfrm>
          <a:prstGeom prst="rect">
            <a:avLst/>
          </a:prstGeom>
          <a:gradFill>
            <a:gsLst>
              <a:gs pos="50000">
                <a:srgbClr val="0E86BD"/>
              </a:gs>
              <a:gs pos="0">
                <a:schemeClr val="tx2">
                  <a:lumMod val="50000"/>
                </a:schemeClr>
              </a:gs>
              <a:gs pos="100000">
                <a:srgbClr val="00C4FF">
                  <a:alpha val="63921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 panose="020B0604020202020204" charset="0"/>
            </a:endParaRPr>
          </a:p>
        </p:txBody>
      </p:sp>
      <p:sp>
        <p:nvSpPr>
          <p:cNvPr id="287" name="Google Shape;287;p42"/>
          <p:cNvSpPr txBox="1">
            <a:spLocks noGrp="1"/>
          </p:cNvSpPr>
          <p:nvPr>
            <p:ph type="subTitle" idx="1"/>
          </p:nvPr>
        </p:nvSpPr>
        <p:spPr>
          <a:xfrm>
            <a:off x="487714" y="2581350"/>
            <a:ext cx="2057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ko-KR" altLang="en-US" sz="1600" dirty="0">
                <a:latin typeface="+mj-ea"/>
                <a:ea typeface="+mj-ea"/>
              </a:rPr>
              <a:t>비관세 장벽 완화</a:t>
            </a:r>
            <a:endParaRPr sz="1600" dirty="0">
              <a:latin typeface="+mj-ea"/>
              <a:ea typeface="+mj-ea"/>
            </a:endParaRPr>
          </a:p>
        </p:txBody>
      </p:sp>
      <p:sp>
        <p:nvSpPr>
          <p:cNvPr id="288" name="Google Shape;288;p42"/>
          <p:cNvSpPr txBox="1">
            <a:spLocks noGrp="1"/>
          </p:cNvSpPr>
          <p:nvPr>
            <p:ph type="subTitle" idx="2"/>
          </p:nvPr>
        </p:nvSpPr>
        <p:spPr>
          <a:xfrm>
            <a:off x="386080" y="3166950"/>
            <a:ext cx="2585720" cy="16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1" indent="-171450">
              <a:buFont typeface="Wingdings" panose="05000000000000000000" pitchFamily="2" charset="2"/>
              <a:buChar char="Ø"/>
            </a:pP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통관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절차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간소화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및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무역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200" dirty="0" err="1" smtClean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원활화</a:t>
            </a:r>
            <a:endParaRPr lang="en-US" altLang="ko-KR" sz="1200" dirty="0" smtClean="0">
              <a:solidFill>
                <a:schemeClr val="tx1"/>
              </a:solidFill>
              <a:latin typeface="+mn-ea"/>
              <a:ea typeface="+mn-ea"/>
              <a:cs typeface="Arial" pitchFamily="34" charset="-120"/>
            </a:endParaRPr>
          </a:p>
          <a:p>
            <a:pPr marL="171450" lvl="1" indent="-171450">
              <a:buFont typeface="Wingdings" panose="05000000000000000000" pitchFamily="2" charset="2"/>
              <a:buChar char="Ø"/>
            </a:pPr>
            <a:r>
              <a:rPr lang="en-US" altLang="ko-KR" sz="1200" dirty="0" smtClean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SPS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조치의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동등성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인정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촉진</a:t>
            </a:r>
            <a:endParaRPr lang="en-US" altLang="ko-KR" sz="1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171450" lvl="1" indent="-171450">
              <a:buFont typeface="Wingdings" panose="05000000000000000000" pitchFamily="2" charset="2"/>
              <a:buChar char="Ø"/>
            </a:pPr>
            <a:r>
              <a:rPr lang="en-US" altLang="ko-KR" sz="1200" dirty="0" smtClean="0">
                <a:latin typeface="+mn-ea"/>
                <a:ea typeface="+mn-ea"/>
              </a:rPr>
              <a:t>TBT(Technical Barriers to Trade) </a:t>
            </a:r>
            <a:r>
              <a:rPr lang="ko-KR" altLang="en-US" sz="1200" dirty="0">
                <a:latin typeface="+mn-ea"/>
                <a:ea typeface="+mn-ea"/>
              </a:rPr>
              <a:t>적합성 평가 결과 상호 인정 </a:t>
            </a:r>
            <a:r>
              <a:rPr lang="ko-KR" altLang="en-US" sz="1200" dirty="0" smtClean="0">
                <a:latin typeface="+mn-ea"/>
                <a:ea typeface="+mn-ea"/>
              </a:rPr>
              <a:t>장려</a:t>
            </a:r>
            <a:endParaRPr lang="ko" sz="1200" dirty="0">
              <a:latin typeface="+mn-ea"/>
              <a:ea typeface="+mn-ea"/>
            </a:endParaRPr>
          </a:p>
        </p:txBody>
      </p:sp>
      <p:sp>
        <p:nvSpPr>
          <p:cNvPr id="289" name="Google Shape;289;p42"/>
          <p:cNvSpPr txBox="1">
            <a:spLocks noGrp="1"/>
          </p:cNvSpPr>
          <p:nvPr>
            <p:ph type="subTitle" idx="3"/>
          </p:nvPr>
        </p:nvSpPr>
        <p:spPr>
          <a:xfrm>
            <a:off x="3492514" y="2511883"/>
            <a:ext cx="205311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ko-KR" altLang="en-US" sz="1600" dirty="0">
                <a:latin typeface="+mj-ea"/>
                <a:ea typeface="+mj-ea"/>
              </a:rPr>
              <a:t>생산 비용 최적화</a:t>
            </a:r>
            <a:endParaRPr sz="1600" dirty="0">
              <a:latin typeface="+mj-ea"/>
              <a:ea typeface="+mj-ea"/>
            </a:endParaRPr>
          </a:p>
        </p:txBody>
      </p:sp>
      <p:sp>
        <p:nvSpPr>
          <p:cNvPr id="290" name="Google Shape;290;p42"/>
          <p:cNvSpPr txBox="1">
            <a:spLocks noGrp="1"/>
          </p:cNvSpPr>
          <p:nvPr>
            <p:ph type="subTitle" idx="4"/>
          </p:nvPr>
        </p:nvSpPr>
        <p:spPr>
          <a:xfrm>
            <a:off x="3434081" y="3160499"/>
            <a:ext cx="2280919" cy="1011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8288" lvl="1" indent="-25717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특혜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관세로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기계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및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원자재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수입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⇒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투입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비용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절감</a:t>
            </a:r>
            <a:endParaRPr lang="en-US" altLang="ko-KR" sz="1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11113" lvl="1" indent="0">
              <a:spcAft>
                <a:spcPts val="600"/>
              </a:spcAft>
            </a:pPr>
            <a:endParaRPr lang="ko" altLang="ko-KR" sz="1000" dirty="0">
              <a:latin typeface="Cambria" panose="02040503050406030204" pitchFamily="18" charset="0"/>
            </a:endParaRPr>
          </a:p>
        </p:txBody>
      </p:sp>
      <p:sp>
        <p:nvSpPr>
          <p:cNvPr id="291" name="Google Shape;291;p42"/>
          <p:cNvSpPr txBox="1">
            <a:spLocks noGrp="1"/>
          </p:cNvSpPr>
          <p:nvPr>
            <p:ph type="subTitle" idx="5"/>
          </p:nvPr>
        </p:nvSpPr>
        <p:spPr>
          <a:xfrm>
            <a:off x="6324600" y="2581350"/>
            <a:ext cx="2216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ko-KR" altLang="en-US" sz="1600" dirty="0">
                <a:latin typeface="+mj-ea"/>
                <a:ea typeface="+mj-ea"/>
              </a:rPr>
              <a:t>경쟁력 강화</a:t>
            </a:r>
            <a:endParaRPr sz="1600" dirty="0">
              <a:latin typeface="+mj-ea"/>
              <a:ea typeface="+mj-ea"/>
            </a:endParaRPr>
          </a:p>
        </p:txBody>
      </p:sp>
      <p:sp>
        <p:nvSpPr>
          <p:cNvPr id="292" name="Google Shape;292;p42"/>
          <p:cNvSpPr txBox="1">
            <a:spLocks noGrp="1"/>
          </p:cNvSpPr>
          <p:nvPr>
            <p:ph type="subTitle" idx="6"/>
          </p:nvPr>
        </p:nvSpPr>
        <p:spPr>
          <a:xfrm>
            <a:off x="5638800" y="3056692"/>
            <a:ext cx="3352800" cy="1953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9987" lvl="1" indent="-257175" algn="just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altLang="ko-KR" sz="1200" dirty="0" err="1" smtClean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생산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서비스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시장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개방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약속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(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금융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,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통신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,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물류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등) </a:t>
            </a:r>
            <a:r>
              <a:rPr lang="ko" altLang="ko-KR" sz="1200" dirty="0">
                <a:solidFill>
                  <a:schemeClr val="tx1"/>
                </a:solidFill>
                <a:latin typeface="+mn-ea"/>
                <a:ea typeface="+mn-ea"/>
              </a:rPr>
              <a:t>=&gt;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기업의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더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나은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품질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및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합리적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비용의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서비스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접근</a:t>
            </a:r>
            <a:endParaRPr lang="en-US" altLang="ko-KR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599987" lvl="1" indent="-257175" algn="just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altLang="ko-KR" sz="1200" dirty="0" err="1" smtClean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경쟁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환경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촉진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200" dirty="0" err="1" smtClean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약속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,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현대적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무역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방식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(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전자상거래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,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중소기업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- RCEP 내)</a:t>
            </a:r>
            <a:endParaRPr lang="en-US" altLang="ko-KR" sz="1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42812" lvl="1" indent="0" algn="just">
              <a:spcBef>
                <a:spcPts val="450"/>
              </a:spcBef>
            </a:pPr>
            <a:r>
              <a:rPr lang="en-US" altLang="ko-KR" sz="120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⇒  </a:t>
            </a:r>
            <a:r>
              <a:rPr lang="en-US" altLang="ko-KR" sz="1200" dirty="0" err="1" smtClean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기업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역량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개선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,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고객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접근성</a:t>
            </a:r>
            <a:r>
              <a:rPr lang="en-US" altLang="ko-KR" sz="12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향상</a:t>
            </a:r>
            <a:endParaRPr lang="en-US" altLang="ko-KR" sz="1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42812" lvl="1" indent="0" algn="just">
              <a:spcBef>
                <a:spcPts val="450"/>
              </a:spcBef>
            </a:pPr>
            <a:endParaRPr lang="en-US" altLang="ko-KR" sz="12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42812" lvl="1" indent="0" algn="just">
              <a:spcBef>
                <a:spcPts val="450"/>
              </a:spcBef>
            </a:pPr>
            <a:endParaRPr lang="en-US" sz="1000" dirty="0">
              <a:latin typeface="Playfair Display" panose="020B0604020202020204" charset="0"/>
            </a:endParaRPr>
          </a:p>
        </p:txBody>
      </p:sp>
      <p:sp>
        <p:nvSpPr>
          <p:cNvPr id="293" name="Google Shape;293;p42"/>
          <p:cNvSpPr txBox="1">
            <a:spLocks noGrp="1"/>
          </p:cNvSpPr>
          <p:nvPr>
            <p:ph type="title"/>
          </p:nvPr>
        </p:nvSpPr>
        <p:spPr>
          <a:xfrm>
            <a:off x="1447800" y="209550"/>
            <a:ext cx="669609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ko-KR" altLang="en-US" sz="28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기업은 어떤 혜택을 받는가</a:t>
            </a:r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?</a:t>
            </a:r>
            <a:r>
              <a:rPr lang="ko" sz="2800" b="1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ko" sz="28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( 계속 )</a:t>
            </a:r>
            <a:endParaRPr lang="vi-VN" sz="2800" dirty="0">
              <a:latin typeface="+mj-ea"/>
              <a:ea typeface="+mj-ea"/>
            </a:endParaRPr>
          </a:p>
        </p:txBody>
      </p:sp>
      <p:sp>
        <p:nvSpPr>
          <p:cNvPr id="294" name="Google Shape;294;p42"/>
          <p:cNvSpPr/>
          <p:nvPr/>
        </p:nvSpPr>
        <p:spPr>
          <a:xfrm>
            <a:off x="7196660" y="1585476"/>
            <a:ext cx="472279" cy="472285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 panose="020B0604020202020204" charset="0"/>
            </a:endParaRPr>
          </a:p>
        </p:txBody>
      </p:sp>
      <p:grpSp>
        <p:nvGrpSpPr>
          <p:cNvPr id="295" name="Google Shape;295;p42"/>
          <p:cNvGrpSpPr/>
          <p:nvPr/>
        </p:nvGrpSpPr>
        <p:grpSpPr>
          <a:xfrm>
            <a:off x="4334861" y="1586160"/>
            <a:ext cx="474278" cy="470915"/>
            <a:chOff x="-63250675" y="3744075"/>
            <a:chExt cx="320350" cy="318100"/>
          </a:xfrm>
        </p:grpSpPr>
        <p:sp>
          <p:nvSpPr>
            <p:cNvPr id="296" name="Google Shape;296;p42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layfair Display" panose="020B0604020202020204" charset="0"/>
              </a:endParaRPr>
            </a:p>
          </p:txBody>
        </p:sp>
        <p:sp>
          <p:nvSpPr>
            <p:cNvPr id="297" name="Google Shape;297;p42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layfair Display" panose="020B0604020202020204" charset="0"/>
              </a:endParaRPr>
            </a:p>
          </p:txBody>
        </p:sp>
        <p:sp>
          <p:nvSpPr>
            <p:cNvPr id="298" name="Google Shape;298;p42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layfair Display" panose="020B0604020202020204" charset="0"/>
              </a:endParaRPr>
            </a:p>
          </p:txBody>
        </p:sp>
      </p:grpSp>
      <p:grpSp>
        <p:nvGrpSpPr>
          <p:cNvPr id="299" name="Google Shape;299;p42"/>
          <p:cNvGrpSpPr/>
          <p:nvPr/>
        </p:nvGrpSpPr>
        <p:grpSpPr>
          <a:xfrm>
            <a:off x="1320507" y="1586308"/>
            <a:ext cx="489786" cy="470619"/>
            <a:chOff x="-62890750" y="3747425"/>
            <a:chExt cx="330825" cy="317900"/>
          </a:xfrm>
        </p:grpSpPr>
        <p:sp>
          <p:nvSpPr>
            <p:cNvPr id="300" name="Google Shape;300;p42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layfair Display" panose="020B0604020202020204" charset="0"/>
              </a:endParaRPr>
            </a:p>
          </p:txBody>
        </p:sp>
        <p:sp>
          <p:nvSpPr>
            <p:cNvPr id="301" name="Google Shape;301;p42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layfair Display" panose="020B0604020202020204" charset="0"/>
              </a:endParaRPr>
            </a:p>
          </p:txBody>
        </p:sp>
        <p:sp>
          <p:nvSpPr>
            <p:cNvPr id="302" name="Google Shape;302;p42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layfair Display" panose="020B0604020202020204" charset="0"/>
              </a:endParaRPr>
            </a:p>
          </p:txBody>
        </p:sp>
        <p:sp>
          <p:nvSpPr>
            <p:cNvPr id="303" name="Google Shape;303;p42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layfair Display" panose="020B0604020202020204" charset="0"/>
              </a:endParaRPr>
            </a:p>
          </p:txBody>
        </p:sp>
        <p:sp>
          <p:nvSpPr>
            <p:cNvPr id="304" name="Google Shape;304;p42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layfair Display" panose="020B0604020202020204" charset="0"/>
              </a:endParaRPr>
            </a:p>
          </p:txBody>
        </p:sp>
        <p:sp>
          <p:nvSpPr>
            <p:cNvPr id="305" name="Google Shape;305;p42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layfair Display" panose="020B0604020202020204" charset="0"/>
              </a:endParaRPr>
            </a:p>
          </p:txBody>
        </p:sp>
        <p:sp>
          <p:nvSpPr>
            <p:cNvPr id="306" name="Google Shape;306;p42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layfair Display" panose="020B0604020202020204" charset="0"/>
              </a:endParaRPr>
            </a:p>
          </p:txBody>
        </p:sp>
        <p:sp>
          <p:nvSpPr>
            <p:cNvPr id="307" name="Google Shape;307;p42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layfair Display" panose="020B0604020202020204" charset="0"/>
              </a:endParaRPr>
            </a:p>
          </p:txBody>
        </p:sp>
        <p:sp>
          <p:nvSpPr>
            <p:cNvPr id="308" name="Google Shape;308;p42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layfair Display" panose="020B0604020202020204" charset="0"/>
              </a:endParaRPr>
            </a:p>
          </p:txBody>
        </p:sp>
        <p:sp>
          <p:nvSpPr>
            <p:cNvPr id="309" name="Google Shape;309;p42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layfair Display" panose="020B0604020202020204" charset="0"/>
              </a:endParaRPr>
            </a:p>
          </p:txBody>
        </p:sp>
        <p:sp>
          <p:nvSpPr>
            <p:cNvPr id="310" name="Google Shape;310;p42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layfair Display" panose="020B0604020202020204" charset="0"/>
              </a:endParaRPr>
            </a:p>
          </p:txBody>
        </p:sp>
        <p:sp>
          <p:nvSpPr>
            <p:cNvPr id="311" name="Google Shape;311;p42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layfair Display" panose="020B0604020202020204" charset="0"/>
              </a:endParaRPr>
            </a:p>
          </p:txBody>
        </p:sp>
        <p:sp>
          <p:nvSpPr>
            <p:cNvPr id="312" name="Google Shape;312;p42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layfair Display" panose="020B0604020202020204" charset="0"/>
              </a:endParaRPr>
            </a:p>
          </p:txBody>
        </p:sp>
        <p:sp>
          <p:nvSpPr>
            <p:cNvPr id="313" name="Google Shape;313;p42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layfair Display" panose="020B0604020202020204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AADFC93-01DA-4533-8F1B-C40DE4619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38" y="122301"/>
            <a:ext cx="625818" cy="347676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9">
            <a:extLst>
              <a:ext uri="{FF2B5EF4-FFF2-40B4-BE49-F238E27FC236}">
                <a16:creationId xmlns:a16="http://schemas.microsoft.com/office/drawing/2014/main" xmlns="" id="{882EC29E-2551-4B99-924B-0B53E399A0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598" y="819150"/>
            <a:ext cx="3581399" cy="2996700"/>
          </a:xfrm>
          <a:prstGeom prst="rect">
            <a:avLst/>
          </a:prstGeom>
        </p:spPr>
      </p:pic>
      <p:sp>
        <p:nvSpPr>
          <p:cNvPr id="632" name="Google Shape;632;p58"/>
          <p:cNvSpPr txBox="1">
            <a:spLocks noGrp="1"/>
          </p:cNvSpPr>
          <p:nvPr>
            <p:ph type="subTitle" idx="1"/>
          </p:nvPr>
        </p:nvSpPr>
        <p:spPr>
          <a:xfrm>
            <a:off x="306172" y="742950"/>
            <a:ext cx="5256426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ts val="2520"/>
              </a:lnSpc>
            </a:pPr>
            <a:r>
              <a:rPr lang="ko-KR" altLang="en-US" sz="1200" b="1" dirty="0" smtClean="0">
                <a:solidFill>
                  <a:schemeClr val="tx1"/>
                </a:solidFill>
                <a:latin typeface="+mj-ea"/>
                <a:ea typeface="+mj-ea"/>
                <a:cs typeface="Arial" pitchFamily="34" charset="-120"/>
              </a:rPr>
              <a:t>특혜</a:t>
            </a:r>
            <a:r>
              <a:rPr lang="en-US" altLang="ko-KR" sz="1200" b="1" dirty="0" smtClean="0">
                <a:solidFill>
                  <a:schemeClr val="tx1"/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sz="1200" b="1" dirty="0" err="1">
                <a:solidFill>
                  <a:schemeClr val="tx1"/>
                </a:solidFill>
                <a:latin typeface="+mj-ea"/>
                <a:ea typeface="+mj-ea"/>
                <a:cs typeface="Arial" pitchFamily="34" charset="-120"/>
              </a:rPr>
              <a:t>원산지증명서</a:t>
            </a:r>
            <a:r>
              <a:rPr lang="en-US" altLang="ko-KR" sz="1200" b="1" dirty="0">
                <a:solidFill>
                  <a:schemeClr val="tx1"/>
                </a:solidFill>
                <a:latin typeface="+mj-ea"/>
                <a:ea typeface="+mj-ea"/>
                <a:cs typeface="Arial" pitchFamily="34" charset="-120"/>
              </a:rPr>
              <a:t>(C/O) </a:t>
            </a:r>
            <a:r>
              <a:rPr lang="en-US" altLang="ko-KR" sz="1200" b="1" dirty="0" err="1">
                <a:solidFill>
                  <a:schemeClr val="tx1"/>
                </a:solidFill>
                <a:latin typeface="+mj-ea"/>
                <a:ea typeface="+mj-ea"/>
                <a:cs typeface="Arial" pitchFamily="34" charset="-120"/>
              </a:rPr>
              <a:t>활용률이</a:t>
            </a:r>
            <a:r>
              <a:rPr lang="en-US" altLang="ko-KR" sz="1200" b="1" dirty="0">
                <a:solidFill>
                  <a:schemeClr val="tx1"/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sz="1200" b="1" dirty="0" err="1">
                <a:solidFill>
                  <a:schemeClr val="tx1"/>
                </a:solidFill>
                <a:latin typeface="+mj-ea"/>
                <a:ea typeface="+mj-ea"/>
                <a:cs typeface="Arial" pitchFamily="34" charset="-120"/>
              </a:rPr>
              <a:t>아직</a:t>
            </a:r>
            <a:r>
              <a:rPr lang="en-US" altLang="ko-KR" sz="1200" b="1" dirty="0">
                <a:solidFill>
                  <a:schemeClr val="tx1"/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sz="1200" b="1" dirty="0" err="1">
                <a:solidFill>
                  <a:schemeClr val="tx1"/>
                </a:solidFill>
                <a:latin typeface="+mj-ea"/>
                <a:ea typeface="+mj-ea"/>
                <a:cs typeface="Arial" pitchFamily="34" charset="-120"/>
              </a:rPr>
              <a:t>높지</a:t>
            </a:r>
            <a:r>
              <a:rPr lang="en-US" altLang="ko-KR" sz="1200" b="1" dirty="0">
                <a:solidFill>
                  <a:schemeClr val="tx1"/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sz="1200" b="1" dirty="0" err="1" smtClean="0">
                <a:solidFill>
                  <a:schemeClr val="tx1"/>
                </a:solidFill>
                <a:latin typeface="+mj-ea"/>
                <a:ea typeface="+mj-ea"/>
                <a:cs typeface="Arial" pitchFamily="34" charset="-120"/>
              </a:rPr>
              <a:t>않음</a:t>
            </a:r>
            <a:r>
              <a:rPr lang="en-US" altLang="ko-KR" sz="1200" b="1" dirty="0" smtClean="0">
                <a:solidFill>
                  <a:schemeClr val="tx1"/>
                </a:solidFill>
                <a:latin typeface="+mj-ea"/>
                <a:ea typeface="+mj-ea"/>
                <a:cs typeface="Arial" pitchFamily="34" charset="-120"/>
              </a:rPr>
              <a:t>(</a:t>
            </a:r>
            <a:r>
              <a:rPr lang="en-US" altLang="ko-KR" sz="1200" dirty="0">
                <a:latin typeface="+mj-ea"/>
                <a:ea typeface="+mj-ea"/>
              </a:rPr>
              <a:t>AKFTA/VKFTA</a:t>
            </a:r>
            <a:r>
              <a:rPr lang="ko-KR" altLang="en-US" sz="1200" dirty="0">
                <a:latin typeface="+mj-ea"/>
                <a:ea typeface="+mj-ea"/>
              </a:rPr>
              <a:t>에 따른 관세 인하 </a:t>
            </a:r>
            <a:r>
              <a:rPr lang="ko-KR" altLang="en-US" sz="1200" dirty="0" err="1">
                <a:latin typeface="+mj-ea"/>
                <a:ea typeface="+mj-ea"/>
              </a:rPr>
              <a:t>로드맵이</a:t>
            </a:r>
            <a:r>
              <a:rPr lang="ko-KR" altLang="en-US" sz="1200" dirty="0">
                <a:latin typeface="+mj-ea"/>
                <a:ea typeface="+mj-ea"/>
              </a:rPr>
              <a:t> 종료되었거나 거의 종료되었음에도 </a:t>
            </a:r>
            <a:r>
              <a:rPr lang="ko-KR" altLang="en-US" sz="1200" dirty="0" smtClean="0">
                <a:latin typeface="+mj-ea"/>
                <a:ea typeface="+mj-ea"/>
              </a:rPr>
              <a:t>불구하고</a:t>
            </a:r>
            <a:r>
              <a:rPr lang="en-US" altLang="ko-KR" sz="1200" dirty="0" smtClean="0">
                <a:latin typeface="+mj-ea"/>
                <a:ea typeface="+mj-ea"/>
              </a:rPr>
              <a:t>)</a:t>
            </a:r>
            <a:endParaRPr lang="en-US" altLang="ko-KR" sz="1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33" name="Google Shape;633;p58"/>
          <p:cNvSpPr txBox="1">
            <a:spLocks noGrp="1"/>
          </p:cNvSpPr>
          <p:nvPr>
            <p:ph type="title"/>
          </p:nvPr>
        </p:nvSpPr>
        <p:spPr>
          <a:xfrm>
            <a:off x="1600200" y="159000"/>
            <a:ext cx="2364945" cy="583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800" b="1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한계</a:t>
            </a:r>
            <a:r>
              <a:rPr lang="en-US" altLang="ko-KR" sz="2800" b="1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?</a:t>
            </a:r>
            <a:endParaRPr lang="vi-VN" sz="2800" b="1" dirty="0">
              <a:solidFill>
                <a:schemeClr val="tx2">
                  <a:lumMod val="50000"/>
                </a:schemeClr>
              </a:solidFill>
              <a:latin typeface="+mj-ea"/>
              <a:ea typeface="+mj-ea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AA047EA7-CBA3-4665-914D-45CC2033C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841600"/>
              </p:ext>
            </p:extLst>
          </p:nvPr>
        </p:nvGraphicFramePr>
        <p:xfrm>
          <a:off x="204798" y="2109601"/>
          <a:ext cx="5155747" cy="241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4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2286">
                  <a:extLst>
                    <a:ext uri="{9D8B030D-6E8A-4147-A177-3AD203B41FA5}">
                      <a16:colId xmlns:a16="http://schemas.microsoft.com/office/drawing/2014/main" xmlns="" val="2142236081"/>
                    </a:ext>
                  </a:extLst>
                </a:gridCol>
              </a:tblGrid>
              <a:tr h="5483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C/O </a:t>
                      </a:r>
                      <a:r>
                        <a:rPr lang="ko" sz="12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유형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활용률</a:t>
                      </a:r>
                      <a:endParaRPr lang="en-US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" sz="1200" dirty="0">
                          <a:solidFill>
                            <a:srgbClr val="002060"/>
                          </a:solidFill>
                          <a:latin typeface="Playfair Display" panose="020B0604020202020204" charset="0"/>
                        </a:rPr>
                        <a:t>C/O </a:t>
                      </a:r>
                      <a:r>
                        <a:rPr lang="ko" sz="1200" dirty="0" err="1">
                          <a:solidFill>
                            <a:srgbClr val="002060"/>
                          </a:solidFill>
                          <a:latin typeface="Playfair Display" panose="020B0604020202020204" charset="0"/>
                        </a:rPr>
                        <a:t>유형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활용률</a:t>
                      </a:r>
                      <a:endParaRPr lang="en-US" altLang="ko-KR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9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AI </a:t>
                      </a:r>
                      <a:r>
                        <a:rPr lang="ko-KR" altLang="en-US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양식</a:t>
                      </a:r>
                      <a:endParaRPr lang="ko" sz="1200" dirty="0" err="1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65.1%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EUR.1 </a:t>
                      </a:r>
                      <a:r>
                        <a:rPr lang="ko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양식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35.1%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1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 </a:t>
                      </a:r>
                      <a:r>
                        <a:rPr lang="ko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E</a:t>
                      </a:r>
                      <a:r>
                        <a:rPr lang="en-US" altLang="ko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ko-KR" altLang="en-US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양식</a:t>
                      </a:r>
                      <a:endParaRPr lang="ko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41.8%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VC </a:t>
                      </a:r>
                      <a:r>
                        <a:rPr lang="ko-KR" altLang="en-US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양식</a:t>
                      </a:r>
                      <a:endParaRPr lang="ko" sz="1200" dirty="0" err="1">
                        <a:solidFill>
                          <a:schemeClr val="tx2">
                            <a:lumMod val="50000"/>
                          </a:schemeClr>
                        </a:solidFill>
                        <a:latin typeface="Playfair Display" panose="020B060402020202020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29.1%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59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ko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D</a:t>
                      </a:r>
                      <a:r>
                        <a:rPr lang="ko-KR" altLang="en-US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양식</a:t>
                      </a:r>
                      <a:endParaRPr lang="ko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layfair Display" panose="020B060402020202020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40.1%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" sz="1200" b="1" dirty="0">
                          <a:solidFill>
                            <a:srgbClr val="FF0000"/>
                          </a:solidFill>
                          <a:latin typeface="Playfair Display" panose="020B0604020202020204" charset="0"/>
                        </a:rPr>
                        <a:t>VK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  <a:latin typeface="Playfair Display" panose="020B0604020202020204" charset="0"/>
                        </a:rPr>
                        <a:t>양식</a:t>
                      </a:r>
                      <a:endParaRPr lang="ko" sz="1200" b="1" dirty="0" err="1">
                        <a:solidFill>
                          <a:srgbClr val="FF0000"/>
                        </a:solidFill>
                        <a:latin typeface="Playfair Display" panose="020B060402020202020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" sz="1200" b="1" dirty="0">
                          <a:solidFill>
                            <a:srgbClr val="FF0000"/>
                          </a:solidFill>
                          <a:latin typeface="Playfair Display" panose="020B0604020202020204" charset="0"/>
                        </a:rPr>
                        <a:t>26.6%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89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AANZ </a:t>
                      </a:r>
                      <a:r>
                        <a:rPr lang="ko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양식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37.5%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AJ</a:t>
                      </a:r>
                      <a:r>
                        <a:rPr lang="en-US" altLang="ko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 </a:t>
                      </a:r>
                      <a:r>
                        <a:rPr lang="ko-KR" altLang="en-US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양식</a:t>
                      </a:r>
                      <a:endParaRPr lang="ko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Playfair Display" panose="020B060402020202020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25.3%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23933730"/>
                  </a:ext>
                </a:extLst>
              </a:tr>
              <a:tr h="3614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EUR.1 </a:t>
                      </a:r>
                      <a:r>
                        <a:rPr lang="en-US" altLang="ko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UK</a:t>
                      </a:r>
                      <a:r>
                        <a:rPr lang="ko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 </a:t>
                      </a:r>
                      <a:r>
                        <a:rPr lang="ko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양식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Playfair Display" panose="020B0604020202020204" charset="0"/>
                        </a:rPr>
                        <a:t>36.2%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" sz="1200" b="1" dirty="0">
                          <a:solidFill>
                            <a:srgbClr val="FF0000"/>
                          </a:solidFill>
                          <a:latin typeface="Playfair Display" panose="020B0604020202020204" charset="0"/>
                        </a:rPr>
                        <a:t>AK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  <a:latin typeface="Playfair Display" panose="020B0604020202020204" charset="0"/>
                        </a:rPr>
                        <a:t>양식</a:t>
                      </a:r>
                      <a:endParaRPr lang="ko" sz="1200" b="1" dirty="0" err="1">
                        <a:solidFill>
                          <a:srgbClr val="FF0000"/>
                        </a:solidFill>
                        <a:latin typeface="Playfair Display" panose="020B060402020202020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" sz="1200" b="1" dirty="0">
                          <a:solidFill>
                            <a:srgbClr val="FF0000"/>
                          </a:solidFill>
                          <a:latin typeface="Playfair Display" panose="020B0604020202020204" charset="0"/>
                        </a:rPr>
                        <a:t>24.7%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85181966"/>
                  </a:ext>
                </a:extLst>
              </a:tr>
            </a:tbl>
          </a:graphicData>
        </a:graphic>
      </p:graphicFrame>
      <p:sp>
        <p:nvSpPr>
          <p:cNvPr id="9" name="Google Shape;632;p58">
            <a:extLst>
              <a:ext uri="{FF2B5EF4-FFF2-40B4-BE49-F238E27FC236}">
                <a16:creationId xmlns:a16="http://schemas.microsoft.com/office/drawing/2014/main" xmlns="" id="{BE4C0DC3-1383-44C9-B738-90922A9A94E6}"/>
              </a:ext>
            </a:extLst>
          </p:cNvPr>
          <p:cNvSpPr txBox="1">
            <a:spLocks/>
          </p:cNvSpPr>
          <p:nvPr/>
        </p:nvSpPr>
        <p:spPr>
          <a:xfrm>
            <a:off x="204797" y="1657350"/>
            <a:ext cx="5155747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lnSpc>
                <a:spcPct val="150000"/>
              </a:lnSpc>
              <a:buSzPct val="100000"/>
            </a:pPr>
            <a:r>
              <a:rPr lang="ko-KR" altLang="en-US" sz="1200" dirty="0">
                <a:solidFill>
                  <a:schemeClr val="tx1"/>
                </a:solidFill>
                <a:latin typeface="+mj-ea"/>
                <a:ea typeface="+mj-ea"/>
              </a:rPr>
              <a:t>표</a:t>
            </a:r>
            <a:r>
              <a:rPr lang="en-US" altLang="ko-KR" sz="1200" dirty="0">
                <a:solidFill>
                  <a:schemeClr val="tx1"/>
                </a:solidFill>
                <a:latin typeface="+mj-ea"/>
                <a:ea typeface="+mj-ea"/>
              </a:rPr>
              <a:t>: 2024</a:t>
            </a:r>
            <a:r>
              <a:rPr lang="ko-KR" altLang="en-US" sz="1200" dirty="0">
                <a:solidFill>
                  <a:schemeClr val="tx1"/>
                </a:solidFill>
                <a:latin typeface="+mj-ea"/>
                <a:ea typeface="+mj-ea"/>
              </a:rPr>
              <a:t>년 베트남 일부 </a:t>
            </a:r>
            <a:r>
              <a:rPr lang="en-US" altLang="ko-KR" sz="1200" dirty="0">
                <a:solidFill>
                  <a:schemeClr val="tx1"/>
                </a:solidFill>
                <a:latin typeface="+mj-ea"/>
                <a:ea typeface="+mj-ea"/>
              </a:rPr>
              <a:t>FTA</a:t>
            </a:r>
            <a:r>
              <a:rPr lang="ko-KR" altLang="en-US" sz="1200" dirty="0">
                <a:solidFill>
                  <a:schemeClr val="tx1"/>
                </a:solidFill>
                <a:latin typeface="+mj-ea"/>
                <a:ea typeface="+mj-ea"/>
              </a:rPr>
              <a:t>의 특혜 원산지증명서</a:t>
            </a:r>
            <a:r>
              <a:rPr lang="en-US" altLang="ko-KR" sz="1200" dirty="0">
                <a:solidFill>
                  <a:schemeClr val="tx1"/>
                </a:solidFill>
                <a:latin typeface="+mj-ea"/>
                <a:ea typeface="+mj-ea"/>
              </a:rPr>
              <a:t>(C/O) </a:t>
            </a:r>
            <a:r>
              <a:rPr lang="ko-KR" altLang="en-US" sz="1200" dirty="0">
                <a:solidFill>
                  <a:schemeClr val="tx1"/>
                </a:solidFill>
                <a:latin typeface="+mj-ea"/>
                <a:ea typeface="+mj-ea"/>
              </a:rPr>
              <a:t>활용률</a:t>
            </a:r>
            <a:endParaRPr lang="ko" sz="1200" dirty="0" err="1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" name="Google Shape;632;p58">
            <a:extLst>
              <a:ext uri="{FF2B5EF4-FFF2-40B4-BE49-F238E27FC236}">
                <a16:creationId xmlns:a16="http://schemas.microsoft.com/office/drawing/2014/main" xmlns="" id="{BA3DDBCB-B6E1-40A7-9DD7-A9F3161B79E0}"/>
              </a:ext>
            </a:extLst>
          </p:cNvPr>
          <p:cNvSpPr txBox="1">
            <a:spLocks/>
          </p:cNvSpPr>
          <p:nvPr/>
        </p:nvSpPr>
        <p:spPr>
          <a:xfrm>
            <a:off x="2288745" y="4546600"/>
            <a:ext cx="3352799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lnSpc>
                <a:spcPts val="1960"/>
              </a:lnSpc>
            </a:pPr>
            <a:r>
              <a:rPr lang="en-US" altLang="ko-KR" sz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-120"/>
              </a:rPr>
              <a:t>출처</a:t>
            </a:r>
            <a:r>
              <a:rPr lang="en-US" altLang="ko-K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-120"/>
              </a:rPr>
              <a:t>: </a:t>
            </a:r>
            <a:r>
              <a:rPr lang="en-US" altLang="ko-KR" sz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-120"/>
              </a:rPr>
              <a:t>VCCI가</a:t>
            </a:r>
            <a:r>
              <a:rPr lang="en-US" altLang="ko-K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-120"/>
              </a:rPr>
              <a:t> 2024년 </a:t>
            </a:r>
            <a:r>
              <a:rPr lang="en-US" altLang="ko-KR" sz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-120"/>
              </a:rPr>
              <a:t>수출입</a:t>
            </a:r>
            <a:r>
              <a:rPr lang="en-US" altLang="ko-K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-120"/>
              </a:rPr>
              <a:t> </a:t>
            </a:r>
            <a:r>
              <a:rPr lang="en-US" altLang="ko-KR" sz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-120"/>
              </a:rPr>
              <a:t>보고서로부터</a:t>
            </a:r>
            <a:r>
              <a:rPr lang="en-US" altLang="ko-K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-120"/>
              </a:rPr>
              <a:t> </a:t>
            </a:r>
            <a:r>
              <a:rPr lang="en-US" altLang="ko-KR" sz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-120"/>
              </a:rPr>
              <a:t>종합</a:t>
            </a:r>
            <a:endParaRPr lang="en-US" altLang="ko-KR" sz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Google Shape;632;p58">
            <a:extLst>
              <a:ext uri="{FF2B5EF4-FFF2-40B4-BE49-F238E27FC236}">
                <a16:creationId xmlns:a16="http://schemas.microsoft.com/office/drawing/2014/main" xmlns="" id="{4A1098C0-EE22-4DC4-94E6-66ECD5AF307D}"/>
              </a:ext>
            </a:extLst>
          </p:cNvPr>
          <p:cNvSpPr txBox="1">
            <a:spLocks/>
          </p:cNvSpPr>
          <p:nvPr/>
        </p:nvSpPr>
        <p:spPr>
          <a:xfrm>
            <a:off x="5562600" y="3962400"/>
            <a:ext cx="3262756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lnSpc>
                <a:spcPct val="150000"/>
              </a:lnSpc>
              <a:buSzPct val="100000"/>
            </a:pPr>
            <a:r>
              <a:rPr lang="en-US" altLang="ko-KR" sz="1400" dirty="0">
                <a:latin typeface="+mj-ea"/>
                <a:ea typeface="+mj-ea"/>
              </a:rPr>
              <a:t>2024</a:t>
            </a:r>
            <a:r>
              <a:rPr lang="ko-KR" altLang="en-US" sz="1400" dirty="0">
                <a:latin typeface="+mj-ea"/>
                <a:ea typeface="+mj-ea"/>
              </a:rPr>
              <a:t>년 </a:t>
            </a:r>
            <a:r>
              <a:rPr lang="en-US" altLang="ko-KR" sz="1400" b="1" dirty="0">
                <a:solidFill>
                  <a:srgbClr val="FF0000"/>
                </a:solidFill>
                <a:latin typeface="+mj-ea"/>
                <a:ea typeface="+mj-ea"/>
              </a:rPr>
              <a:t>RCEP </a:t>
            </a:r>
            <a:r>
              <a:rPr lang="ko-KR" altLang="en-US" sz="1400" b="1" dirty="0">
                <a:solidFill>
                  <a:srgbClr val="FF0000"/>
                </a:solidFill>
                <a:latin typeface="+mj-ea"/>
                <a:ea typeface="+mj-ea"/>
              </a:rPr>
              <a:t>원산지증명서</a:t>
            </a:r>
            <a:r>
              <a:rPr lang="en-US" altLang="ko-KR" sz="1400" b="1" dirty="0">
                <a:solidFill>
                  <a:srgbClr val="FF0000"/>
                </a:solidFill>
                <a:latin typeface="+mj-ea"/>
                <a:ea typeface="+mj-ea"/>
              </a:rPr>
              <a:t>(C/O) </a:t>
            </a:r>
            <a:r>
              <a:rPr lang="ko-KR" altLang="en-US" sz="1400" dirty="0">
                <a:latin typeface="+mj-ea"/>
                <a:ea typeface="+mj-ea"/>
              </a:rPr>
              <a:t>활용률은 단 </a:t>
            </a:r>
            <a:r>
              <a:rPr lang="en-US" altLang="ko-KR" sz="1400" b="1" dirty="0">
                <a:solidFill>
                  <a:srgbClr val="FF0000"/>
                </a:solidFill>
                <a:latin typeface="+mj-ea"/>
                <a:ea typeface="+mj-ea"/>
              </a:rPr>
              <a:t>1.83%</a:t>
            </a:r>
            <a:r>
              <a:rPr lang="ko-KR" altLang="en-US" sz="1400" dirty="0">
                <a:latin typeface="+mj-ea"/>
                <a:ea typeface="+mj-ea"/>
              </a:rPr>
              <a:t>에 </a:t>
            </a:r>
            <a:r>
              <a:rPr lang="ko-KR" altLang="en-US" sz="1400" dirty="0" smtClean="0">
                <a:latin typeface="+mj-ea"/>
                <a:ea typeface="+mj-ea"/>
              </a:rPr>
              <a:t>불과</a:t>
            </a:r>
            <a:endParaRPr lang="en-US" altLang="ko-KR" sz="1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9927C4F-A214-4AC3-8D6A-7AF8280CB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157367"/>
            <a:ext cx="625818" cy="347676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9265B0-1764-468E-B76E-FFBFEB6BC1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024"/>
          <a:stretch/>
        </p:blipFill>
        <p:spPr>
          <a:xfrm>
            <a:off x="3392400" y="1188150"/>
            <a:ext cx="2323412" cy="3212400"/>
          </a:xfrm>
          <a:prstGeom prst="rect">
            <a:avLst/>
          </a:prstGeom>
        </p:spPr>
      </p:pic>
      <p:sp>
        <p:nvSpPr>
          <p:cNvPr id="858" name="Google Shape;858;p62"/>
          <p:cNvSpPr txBox="1">
            <a:spLocks noGrp="1"/>
          </p:cNvSpPr>
          <p:nvPr>
            <p:ph type="subTitle" idx="1"/>
          </p:nvPr>
        </p:nvSpPr>
        <p:spPr>
          <a:xfrm>
            <a:off x="364579" y="1276350"/>
            <a:ext cx="2810421" cy="3624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ko-KR" altLang="en-US" sz="1700" dirty="0" smtClean="0">
                <a:solidFill>
                  <a:srgbClr val="C9561D"/>
                </a:solidFill>
                <a:latin typeface="+mj-ea"/>
                <a:ea typeface="+mj-ea"/>
              </a:rPr>
              <a:t>홍보 등 </a:t>
            </a:r>
            <a:endParaRPr lang="vi-VN" sz="1700" dirty="0">
              <a:solidFill>
                <a:srgbClr val="C9561D"/>
              </a:solidFill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67DF057-E60B-A021-22BD-A4102AE8724E}"/>
              </a:ext>
            </a:extLst>
          </p:cNvPr>
          <p:cNvSpPr txBox="1"/>
          <p:nvPr/>
        </p:nvSpPr>
        <p:spPr>
          <a:xfrm>
            <a:off x="131924" y="1728867"/>
            <a:ext cx="3043076" cy="30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altLang="ko-KR" sz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-120"/>
              </a:rPr>
              <a:t>연구</a:t>
            </a:r>
            <a:r>
              <a:rPr lang="en-US" altLang="ko-KR" sz="1200" dirty="0">
                <a:solidFill>
                  <a:schemeClr val="tx1"/>
                </a:solidFill>
                <a:latin typeface="+mn-lt"/>
                <a:ea typeface="+mn-ea"/>
                <a:cs typeface="Arial" pitchFamily="34" charset="-12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-120"/>
              </a:rPr>
              <a:t>보고서</a:t>
            </a:r>
            <a:r>
              <a:rPr lang="en-US" altLang="ko-KR" sz="1200" dirty="0">
                <a:solidFill>
                  <a:schemeClr val="tx1"/>
                </a:solidFill>
                <a:latin typeface="+mn-lt"/>
                <a:ea typeface="+mn-ea"/>
                <a:cs typeface="Arial" pitchFamily="34" charset="-120"/>
              </a:rPr>
              <a:t> 및 </a:t>
            </a:r>
            <a:r>
              <a:rPr lang="en-US" altLang="ko-KR" sz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-120"/>
              </a:rPr>
              <a:t>기업</a:t>
            </a:r>
            <a:r>
              <a:rPr lang="en-US" altLang="ko-KR" sz="1200" dirty="0">
                <a:solidFill>
                  <a:schemeClr val="tx1"/>
                </a:solidFill>
                <a:latin typeface="+mn-lt"/>
                <a:ea typeface="+mn-ea"/>
                <a:cs typeface="Arial" pitchFamily="34" charset="-12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-120"/>
              </a:rPr>
              <a:t>안내서</a:t>
            </a:r>
            <a:r>
              <a:rPr lang="en-US" altLang="ko-KR" sz="1200" dirty="0">
                <a:solidFill>
                  <a:schemeClr val="tx1"/>
                </a:solidFill>
                <a:latin typeface="+mn-lt"/>
                <a:ea typeface="+mn-ea"/>
                <a:cs typeface="Arial" pitchFamily="34" charset="-12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-120"/>
              </a:rPr>
              <a:t>작성</a:t>
            </a:r>
            <a:endParaRPr lang="en-US" altLang="ko-KR" sz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3" name="Google Shape;858;p62">
            <a:extLst>
              <a:ext uri="{FF2B5EF4-FFF2-40B4-BE49-F238E27FC236}">
                <a16:creationId xmlns:a16="http://schemas.microsoft.com/office/drawing/2014/main" xmlns="" id="{2B2E5042-0923-5C01-BC8B-B17742F4FCB1}"/>
              </a:ext>
            </a:extLst>
          </p:cNvPr>
          <p:cNvSpPr txBox="1">
            <a:spLocks/>
          </p:cNvSpPr>
          <p:nvPr/>
        </p:nvSpPr>
        <p:spPr>
          <a:xfrm>
            <a:off x="6096000" y="2148818"/>
            <a:ext cx="2749516" cy="49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>
              <a:spcAft>
                <a:spcPts val="600"/>
              </a:spcAft>
            </a:pPr>
            <a:r>
              <a:rPr lang="ko-KR" altLang="en-US" sz="1700" dirty="0" smtClean="0">
                <a:solidFill>
                  <a:srgbClr val="C9561D"/>
                </a:solidFill>
                <a:latin typeface="+mj-ea"/>
                <a:ea typeface="+mj-ea"/>
              </a:rPr>
              <a:t>컨설팅</a:t>
            </a:r>
            <a:endParaRPr lang="vi-VN" sz="1700" dirty="0">
              <a:solidFill>
                <a:srgbClr val="C9561D"/>
              </a:solidFill>
              <a:latin typeface="+mj-ea"/>
              <a:ea typeface="+mj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3646505-C68F-DB93-07C0-20EC37E7D3E2}"/>
              </a:ext>
            </a:extLst>
          </p:cNvPr>
          <p:cNvSpPr txBox="1"/>
          <p:nvPr/>
        </p:nvSpPr>
        <p:spPr>
          <a:xfrm>
            <a:off x="6324600" y="2647950"/>
            <a:ext cx="24519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ko-KR" altLang="ko-KR" sz="1200" dirty="0">
                <a:solidFill>
                  <a:schemeClr val="tx1"/>
                </a:solidFill>
                <a:latin typeface="Arial" panose="020B0604020202020204" pitchFamily="34" charset="0"/>
              </a:rPr>
              <a:t>기업에 대한 정기적인 자문: 특히 RCEP 내 원산지 규칙, 관세, 서비스 시장 개방 등 협정상의 약속 관련</a:t>
            </a:r>
          </a:p>
        </p:txBody>
      </p:sp>
      <p:sp>
        <p:nvSpPr>
          <p:cNvPr id="11" name="Google Shape;494;p52">
            <a:extLst>
              <a:ext uri="{FF2B5EF4-FFF2-40B4-BE49-F238E27FC236}">
                <a16:creationId xmlns:a16="http://schemas.microsoft.com/office/drawing/2014/main" xmlns="" id="{203DF7BD-F2D4-4613-801D-3800973C40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0361" y="238296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ko-KR" sz="2800" dirty="0">
                <a:solidFill>
                  <a:srgbClr val="002060"/>
                </a:solidFill>
                <a:latin typeface="+mj-ea"/>
                <a:ea typeface="+mj-ea"/>
              </a:rPr>
              <a:t>VCCI</a:t>
            </a:r>
            <a:r>
              <a:rPr lang="ko-KR" altLang="en-US" sz="2800" dirty="0">
                <a:solidFill>
                  <a:srgbClr val="002060"/>
                </a:solidFill>
                <a:latin typeface="+mj-ea"/>
                <a:ea typeface="+mj-ea"/>
              </a:rPr>
              <a:t>는 기업과 동행</a:t>
            </a:r>
            <a:endParaRPr lang="vi-VN" sz="25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1B65361-5AD3-4768-BB85-8ED1D79507D7}"/>
              </a:ext>
            </a:extLst>
          </p:cNvPr>
          <p:cNvSpPr txBox="1"/>
          <p:nvPr/>
        </p:nvSpPr>
        <p:spPr>
          <a:xfrm>
            <a:off x="131924" y="2337050"/>
            <a:ext cx="3068476" cy="711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ko-KR" altLang="en-US" sz="1200" dirty="0">
                <a:solidFill>
                  <a:schemeClr val="tx1"/>
                </a:solidFill>
                <a:latin typeface="Cambria" panose="02040503050406030204" pitchFamily="18" charset="0"/>
              </a:rPr>
              <a:t>워크숍 및 교육 과정 개최</a:t>
            </a:r>
            <a:r>
              <a:rPr lang="en-US" altLang="ko-KR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ko-KR" altLang="en-US" sz="1200" dirty="0">
                <a:solidFill>
                  <a:schemeClr val="tx1"/>
                </a:solidFill>
                <a:latin typeface="Cambria" panose="02040503050406030204" pitchFamily="18" charset="0"/>
              </a:rPr>
              <a:t>특히 </a:t>
            </a:r>
            <a:r>
              <a:rPr lang="en-US" altLang="ko-KR" sz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RCEP</a:t>
            </a:r>
            <a:r>
              <a:rPr lang="ko-KR" altLang="en-US" sz="1200" dirty="0">
                <a:solidFill>
                  <a:schemeClr val="tx1"/>
                </a:solidFill>
                <a:latin typeface="Cambria" panose="02040503050406030204" pitchFamily="18" charset="0"/>
              </a:rPr>
              <a:t>를 포함한 협정들의 약속에 대한 정보와 심층 지식 제공</a:t>
            </a:r>
            <a:endParaRPr lang="vi-VN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2FF37CB-84DE-4BBE-80A6-9D084C888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120" y="3600492"/>
            <a:ext cx="676684" cy="6766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CAEEDDC-81BB-40CD-83B4-80F439D06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7161" y="1315197"/>
            <a:ext cx="647194" cy="6471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2CE6E52-8731-4E34-B778-E246F5AD5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5800" y="157367"/>
            <a:ext cx="625818" cy="3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2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9043CAD-EDA8-411D-8F1C-4D101E68C2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30" t="1349" r="22944" b="-1349"/>
          <a:stretch/>
        </p:blipFill>
        <p:spPr>
          <a:xfrm>
            <a:off x="3429000" y="1194334"/>
            <a:ext cx="2322600" cy="3218750"/>
          </a:xfrm>
          <a:prstGeom prst="rect">
            <a:avLst/>
          </a:prstGeom>
        </p:spPr>
      </p:pic>
      <p:sp>
        <p:nvSpPr>
          <p:cNvPr id="858" name="Google Shape;858;p62"/>
          <p:cNvSpPr txBox="1">
            <a:spLocks noGrp="1"/>
          </p:cNvSpPr>
          <p:nvPr>
            <p:ph type="subTitle" idx="1"/>
          </p:nvPr>
        </p:nvSpPr>
        <p:spPr>
          <a:xfrm>
            <a:off x="152400" y="1536218"/>
            <a:ext cx="2810421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ko-KR" altLang="en-US" sz="1800" dirty="0">
                <a:solidFill>
                  <a:srgbClr val="C9561D"/>
                </a:solidFill>
                <a:latin typeface="+mj-ea"/>
                <a:ea typeface="+mj-ea"/>
              </a:rPr>
              <a:t>무역</a:t>
            </a:r>
            <a:r>
              <a:rPr lang="en-US" altLang="ko-KR" sz="1800" dirty="0">
                <a:solidFill>
                  <a:srgbClr val="C9561D"/>
                </a:solidFill>
                <a:latin typeface="+mj-ea"/>
                <a:ea typeface="+mj-ea"/>
              </a:rPr>
              <a:t>.</a:t>
            </a:r>
            <a:r>
              <a:rPr lang="ko-KR" altLang="en-US" sz="1800" dirty="0">
                <a:solidFill>
                  <a:srgbClr val="C9561D"/>
                </a:solidFill>
                <a:latin typeface="+mj-ea"/>
                <a:ea typeface="+mj-ea"/>
              </a:rPr>
              <a:t>투자 연계 및 촉진</a:t>
            </a:r>
            <a:endParaRPr lang="vi-VN" altLang="ko-KR" sz="1800" dirty="0">
              <a:solidFill>
                <a:srgbClr val="C9561D"/>
              </a:solidFill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67DF057-E60B-A021-22BD-A4102AE8724E}"/>
              </a:ext>
            </a:extLst>
          </p:cNvPr>
          <p:cNvSpPr txBox="1"/>
          <p:nvPr/>
        </p:nvSpPr>
        <p:spPr>
          <a:xfrm>
            <a:off x="295522" y="2148818"/>
            <a:ext cx="2879478" cy="888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latin typeface="+mn-lt"/>
              </a:rPr>
              <a:t>양국 기업 공동체의 무역</a:t>
            </a:r>
            <a:r>
              <a:rPr lang="en-US" altLang="ko-KR" sz="1200" dirty="0">
                <a:latin typeface="+mn-lt"/>
                <a:ea typeface="Cambria" panose="02040503050406030204" pitchFamily="18" charset="0"/>
              </a:rPr>
              <a:t>·</a:t>
            </a:r>
            <a:r>
              <a:rPr lang="ko-KR" altLang="en-US" sz="1200" dirty="0">
                <a:latin typeface="+mn-lt"/>
              </a:rPr>
              <a:t>투자 협력 기회를 촉진하기 위해 회의</a:t>
            </a:r>
            <a:r>
              <a:rPr lang="en-US" altLang="ko-KR" sz="1200" dirty="0">
                <a:latin typeface="+mn-lt"/>
                <a:ea typeface="Cambria" panose="02040503050406030204" pitchFamily="18" charset="0"/>
              </a:rPr>
              <a:t>, </a:t>
            </a:r>
            <a:r>
              <a:rPr lang="ko-KR" altLang="en-US" sz="1200" dirty="0">
                <a:latin typeface="+mn-lt"/>
              </a:rPr>
              <a:t>포럼 및 기업 간 만남 개최</a:t>
            </a:r>
            <a:endParaRPr lang="ko-KR" altLang="en-US" sz="1200" dirty="0">
              <a:latin typeface="+mn-lt"/>
            </a:endParaRPr>
          </a:p>
        </p:txBody>
      </p:sp>
      <p:sp>
        <p:nvSpPr>
          <p:cNvPr id="13" name="Google Shape;858;p62">
            <a:extLst>
              <a:ext uri="{FF2B5EF4-FFF2-40B4-BE49-F238E27FC236}">
                <a16:creationId xmlns:a16="http://schemas.microsoft.com/office/drawing/2014/main" xmlns="" id="{2B2E5042-0923-5C01-BC8B-B17742F4FCB1}"/>
              </a:ext>
            </a:extLst>
          </p:cNvPr>
          <p:cNvSpPr txBox="1">
            <a:spLocks/>
          </p:cNvSpPr>
          <p:nvPr/>
        </p:nvSpPr>
        <p:spPr>
          <a:xfrm>
            <a:off x="6096000" y="1986273"/>
            <a:ext cx="2749516" cy="49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>
              <a:spcAft>
                <a:spcPts val="600"/>
              </a:spcAft>
            </a:pPr>
            <a:r>
              <a:rPr lang="ko-KR" altLang="en-US" sz="1700" dirty="0">
                <a:solidFill>
                  <a:srgbClr val="C9561D"/>
                </a:solidFill>
                <a:latin typeface="+mj-ea"/>
                <a:ea typeface="+mj-ea"/>
              </a:rPr>
              <a:t>애로사항 해소</a:t>
            </a:r>
            <a:endParaRPr lang="vi-VN" altLang="ko-KR" sz="1700" dirty="0">
              <a:solidFill>
                <a:srgbClr val="C9561D"/>
              </a:solidFill>
              <a:latin typeface="+mj-ea"/>
              <a:ea typeface="+mj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3646505-C68F-DB93-07C0-20EC37E7D3E2}"/>
              </a:ext>
            </a:extLst>
          </p:cNvPr>
          <p:cNvSpPr txBox="1"/>
          <p:nvPr/>
        </p:nvSpPr>
        <p:spPr>
          <a:xfrm>
            <a:off x="6096000" y="2476501"/>
            <a:ext cx="2749516" cy="136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ko-KR" altLang="en-US" sz="1200" dirty="0"/>
              <a:t>협정 이행 과정에서 기업이 겪는 어려움과 애로사항을 조사</a:t>
            </a:r>
            <a:r>
              <a:rPr lang="en-US" altLang="ko-KR" sz="1200" dirty="0"/>
              <a:t>·</a:t>
            </a:r>
            <a:r>
              <a:rPr lang="ko-KR" altLang="en-US" sz="1200" dirty="0"/>
              <a:t>종합하고</a:t>
            </a:r>
            <a:r>
              <a:rPr lang="en-US" altLang="ko-KR" sz="1200" dirty="0"/>
              <a:t>, </a:t>
            </a:r>
            <a:r>
              <a:rPr lang="ko-KR" altLang="en-US" sz="1200" dirty="0"/>
              <a:t>이를 바탕으로 정부 및 관련 기관에 건의</a:t>
            </a:r>
            <a:r>
              <a:rPr lang="en-US" altLang="ko-KR" sz="1200" dirty="0"/>
              <a:t>(</a:t>
            </a:r>
            <a:r>
              <a:rPr lang="ko-KR" altLang="en-US" sz="1200" dirty="0"/>
              <a:t>예</a:t>
            </a:r>
            <a:r>
              <a:rPr lang="en-US" altLang="ko-KR" sz="1200" dirty="0"/>
              <a:t>: </a:t>
            </a:r>
            <a:r>
              <a:rPr lang="ko-KR" altLang="en-US" sz="1200" dirty="0"/>
              <a:t>원산지 규칙 및 원산지 증명 절차 관련 문제</a:t>
            </a:r>
            <a:r>
              <a:rPr lang="en-US" altLang="ko-KR" sz="1200" dirty="0"/>
              <a:t>)</a:t>
            </a:r>
          </a:p>
          <a:p>
            <a:pPr algn="just">
              <a:lnSpc>
                <a:spcPct val="115000"/>
              </a:lnSpc>
            </a:pPr>
            <a:endParaRPr lang="ko" sz="1300" dirty="0">
              <a:latin typeface="Playfair Display" panose="020B0604020202020204" charset="0"/>
              <a:ea typeface="#9Slide02 Tieu de dai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62" y="3655896"/>
            <a:ext cx="744654" cy="7446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958" y="1123950"/>
            <a:ext cx="609600" cy="609600"/>
          </a:xfrm>
          <a:prstGeom prst="rect">
            <a:avLst/>
          </a:prstGeom>
        </p:spPr>
      </p:pic>
      <p:sp>
        <p:nvSpPr>
          <p:cNvPr id="11" name="Google Shape;494;p52">
            <a:extLst>
              <a:ext uri="{FF2B5EF4-FFF2-40B4-BE49-F238E27FC236}">
                <a16:creationId xmlns:a16="http://schemas.microsoft.com/office/drawing/2014/main" xmlns="" id="{203DF7BD-F2D4-4613-801D-3800973C40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0361" y="238296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ko-KR" sz="2400" dirty="0">
                <a:solidFill>
                  <a:srgbClr val="002060"/>
                </a:solidFill>
                <a:latin typeface="+mj-ea"/>
                <a:ea typeface="+mj-ea"/>
              </a:rPr>
              <a:t>VCCI</a:t>
            </a:r>
            <a:r>
              <a:rPr lang="ko-KR" altLang="en-US" sz="2400" dirty="0">
                <a:solidFill>
                  <a:srgbClr val="002060"/>
                </a:solidFill>
                <a:latin typeface="+mj-ea"/>
                <a:ea typeface="+mj-ea"/>
              </a:rPr>
              <a:t>는 기업과 동행</a:t>
            </a:r>
            <a:endParaRPr lang="vi-VN" sz="2500" b="1" dirty="0">
              <a:solidFill>
                <a:schemeClr val="tx2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54B5CD6-2D38-4C5C-AC2C-20AFC1CEE2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5800" y="157367"/>
            <a:ext cx="625818" cy="3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6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589D6B-EFDB-4BB2-86F7-1EDFDF0B0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303" y="-36772"/>
            <a:ext cx="4571536" cy="52189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AAD0FF7-70C1-4886-BEAA-DCF949CD95FD}"/>
              </a:ext>
            </a:extLst>
          </p:cNvPr>
          <p:cNvSpPr/>
          <p:nvPr/>
        </p:nvSpPr>
        <p:spPr>
          <a:xfrm>
            <a:off x="-28303" y="0"/>
            <a:ext cx="4554994" cy="5182192"/>
          </a:xfrm>
          <a:prstGeom prst="rect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Google Shape;221;p37"/>
          <p:cNvSpPr txBox="1">
            <a:spLocks noGrp="1"/>
          </p:cNvSpPr>
          <p:nvPr>
            <p:ph type="title"/>
          </p:nvPr>
        </p:nvSpPr>
        <p:spPr>
          <a:xfrm>
            <a:off x="4800600" y="2248051"/>
            <a:ext cx="4178300" cy="13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ko-KR" altLang="en-US" sz="36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새로운 상황에서의 요구</a:t>
            </a:r>
            <a:endParaRPr lang="ko-KR" altLang="en-US" sz="3600" b="1" dirty="0">
              <a:solidFill>
                <a:schemeClr val="tx2">
                  <a:lumMod val="50000"/>
                </a:schemeClr>
              </a:solidFill>
              <a:latin typeface="+mj-ea"/>
              <a:ea typeface="+mj-ea"/>
              <a:cs typeface="Playfair Display" panose="020B0604020202020204" charset="0"/>
            </a:endParaRPr>
          </a:p>
        </p:txBody>
      </p:sp>
      <p:sp>
        <p:nvSpPr>
          <p:cNvPr id="223" name="Google Shape;223;p37"/>
          <p:cNvSpPr/>
          <p:nvPr/>
        </p:nvSpPr>
        <p:spPr>
          <a:xfrm>
            <a:off x="3997300" y="540000"/>
            <a:ext cx="2155500" cy="1155300"/>
          </a:xfrm>
          <a:prstGeom prst="rect">
            <a:avLst/>
          </a:prstGeom>
          <a:gradFill>
            <a:gsLst>
              <a:gs pos="50000">
                <a:srgbClr val="0E86BD"/>
              </a:gs>
              <a:gs pos="0">
                <a:schemeClr val="tx2">
                  <a:lumMod val="50000"/>
                </a:schemeClr>
              </a:gs>
              <a:gs pos="100000">
                <a:srgbClr val="00C4FF">
                  <a:alpha val="63921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7"/>
          <p:cNvSpPr txBox="1">
            <a:spLocks noGrp="1"/>
          </p:cNvSpPr>
          <p:nvPr>
            <p:ph type="title" idx="2"/>
          </p:nvPr>
        </p:nvSpPr>
        <p:spPr>
          <a:xfrm>
            <a:off x="4800600" y="666750"/>
            <a:ext cx="11997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dirty="0">
                <a:solidFill>
                  <a:srgbClr val="FFFFFF"/>
                </a:solidFill>
              </a:rPr>
              <a:t>03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0921849-E81C-4068-8467-C6A5E49D0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157367"/>
            <a:ext cx="625818" cy="3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7863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52AF196-042A-4434-AF21-45C2567BBA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833" b="11481"/>
          <a:stretch/>
        </p:blipFill>
        <p:spPr>
          <a:xfrm>
            <a:off x="5405597" y="539999"/>
            <a:ext cx="3768720" cy="4046276"/>
          </a:xfrm>
          <a:prstGeom prst="rect">
            <a:avLst/>
          </a:prstGeom>
        </p:spPr>
      </p:pic>
      <p:sp>
        <p:nvSpPr>
          <p:cNvPr id="632" name="Google Shape;632;p58"/>
          <p:cNvSpPr txBox="1">
            <a:spLocks noGrp="1"/>
          </p:cNvSpPr>
          <p:nvPr>
            <p:ph type="subTitle" idx="1"/>
          </p:nvPr>
        </p:nvSpPr>
        <p:spPr>
          <a:xfrm>
            <a:off x="500448" y="1200150"/>
            <a:ext cx="4604951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ts val="2520"/>
              </a:lnSpc>
            </a:pPr>
            <a:r>
              <a:rPr lang="en-US" altLang="ko-KR" sz="1400" dirty="0">
                <a:solidFill>
                  <a:schemeClr val="tx1"/>
                </a:solidFill>
                <a:latin typeface="+mj-ea"/>
                <a:ea typeface="+mj-ea"/>
                <a:cs typeface="Arial" pitchFamily="34" charset="-120"/>
              </a:rPr>
              <a:t>VKFTA </a:t>
            </a:r>
            <a:r>
              <a:rPr lang="en-US" altLang="ko-KR" sz="1400" dirty="0" err="1">
                <a:solidFill>
                  <a:schemeClr val="tx1"/>
                </a:solidFill>
                <a:latin typeface="+mj-ea"/>
                <a:ea typeface="+mj-ea"/>
                <a:cs typeface="Arial" pitchFamily="34" charset="-120"/>
              </a:rPr>
              <a:t>서명</a:t>
            </a:r>
            <a:r>
              <a:rPr lang="en-US" altLang="ko-KR" sz="1400" dirty="0">
                <a:solidFill>
                  <a:schemeClr val="tx1"/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+mj-ea"/>
                <a:ea typeface="+mj-ea"/>
                <a:cs typeface="Arial" pitchFamily="34" charset="-120"/>
              </a:rPr>
              <a:t>당시와</a:t>
            </a:r>
            <a:r>
              <a:rPr lang="en-US" altLang="ko-KR" sz="1400" dirty="0">
                <a:solidFill>
                  <a:schemeClr val="tx1"/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+mj-ea"/>
                <a:ea typeface="+mj-ea"/>
                <a:cs typeface="Arial" pitchFamily="34" charset="-120"/>
              </a:rPr>
              <a:t>비교하여</a:t>
            </a:r>
            <a:r>
              <a:rPr lang="en-US" altLang="ko-KR" sz="1400" dirty="0">
                <a:solidFill>
                  <a:schemeClr val="tx1"/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+mj-ea"/>
                <a:ea typeface="+mj-ea"/>
                <a:cs typeface="Arial" pitchFamily="34" charset="-120"/>
              </a:rPr>
              <a:t>현재</a:t>
            </a:r>
            <a:r>
              <a:rPr lang="en-US" altLang="ko-KR" sz="1400" dirty="0">
                <a:solidFill>
                  <a:schemeClr val="tx1"/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+mj-ea"/>
                <a:ea typeface="+mj-ea"/>
                <a:cs typeface="Arial" pitchFamily="34" charset="-120"/>
              </a:rPr>
              <a:t>세계는</a:t>
            </a:r>
            <a:r>
              <a:rPr lang="en-US" altLang="ko-KR" sz="1400" dirty="0">
                <a:solidFill>
                  <a:schemeClr val="tx1"/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+mj-ea"/>
                <a:ea typeface="+mj-ea"/>
                <a:cs typeface="Arial" pitchFamily="34" charset="-120"/>
              </a:rPr>
              <a:t>심층적인</a:t>
            </a:r>
            <a:r>
              <a:rPr lang="en-US" altLang="ko-KR" sz="1400" dirty="0">
                <a:solidFill>
                  <a:schemeClr val="tx1"/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sz="1400" b="1" dirty="0" err="1">
                <a:solidFill>
                  <a:schemeClr val="tx1"/>
                </a:solidFill>
                <a:latin typeface="+mj-ea"/>
                <a:ea typeface="+mj-ea"/>
                <a:cs typeface="Arial" pitchFamily="34" charset="-120"/>
              </a:rPr>
              <a:t>변화를</a:t>
            </a:r>
            <a:r>
              <a:rPr lang="en-US" altLang="ko-KR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sz="1400" b="1" dirty="0" err="1">
                <a:solidFill>
                  <a:schemeClr val="tx1"/>
                </a:solidFill>
                <a:latin typeface="+mj-ea"/>
                <a:ea typeface="+mj-ea"/>
                <a:cs typeface="Arial" pitchFamily="34" charset="-120"/>
              </a:rPr>
              <a:t>목격</a:t>
            </a:r>
            <a:r>
              <a:rPr lang="en-US" altLang="ko-KR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-120"/>
              </a:rPr>
              <a:t>:</a:t>
            </a:r>
            <a:endParaRPr lang="en-US" altLang="ko-KR" sz="14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lnSpc>
                <a:spcPct val="150000"/>
              </a:lnSpc>
              <a:buSzPct val="100000"/>
            </a:pPr>
            <a:endParaRPr lang="vi-VN" sz="800" dirty="0">
              <a:latin typeface="Playfair Display" panose="020B0604020202020204" charset="0"/>
            </a:endParaRPr>
          </a:p>
        </p:txBody>
      </p:sp>
      <p:sp>
        <p:nvSpPr>
          <p:cNvPr id="633" name="Google Shape;633;p58"/>
          <p:cNvSpPr txBox="1">
            <a:spLocks noGrp="1"/>
          </p:cNvSpPr>
          <p:nvPr>
            <p:ph type="title"/>
          </p:nvPr>
        </p:nvSpPr>
        <p:spPr>
          <a:xfrm>
            <a:off x="990600" y="531922"/>
            <a:ext cx="3429001" cy="5970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ko-KR" altLang="en-US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새로운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상황</a:t>
            </a:r>
            <a:endParaRPr lang="ko-KR" altLang="en-US" b="1" dirty="0">
              <a:solidFill>
                <a:schemeClr val="tx2">
                  <a:lumMod val="50000"/>
                </a:schemeClr>
              </a:solidFill>
              <a:latin typeface="+mj-ea"/>
              <a:ea typeface="+mj-ea"/>
              <a:cs typeface="Playfair Display" panose="020B060402020202020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EC5361B-22E3-46BF-AE37-665E420BB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157367"/>
            <a:ext cx="625818" cy="347676"/>
          </a:xfrm>
          <a:prstGeom prst="rect">
            <a:avLst/>
          </a:prstGeom>
        </p:spPr>
      </p:pic>
      <p:sp>
        <p:nvSpPr>
          <p:cNvPr id="12" name="Google Shape;632;p58">
            <a:extLst>
              <a:ext uri="{FF2B5EF4-FFF2-40B4-BE49-F238E27FC236}">
                <a16:creationId xmlns:a16="http://schemas.microsoft.com/office/drawing/2014/main" xmlns="" id="{D4CE13C6-3E88-4E80-9A14-2212E8DDD8D7}"/>
              </a:ext>
            </a:extLst>
          </p:cNvPr>
          <p:cNvSpPr txBox="1">
            <a:spLocks/>
          </p:cNvSpPr>
          <p:nvPr/>
        </p:nvSpPr>
        <p:spPr>
          <a:xfrm>
            <a:off x="717722" y="1885950"/>
            <a:ext cx="420232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altLang="ko-KR" sz="1400" dirty="0" err="1" smtClean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지정학적</a:t>
            </a:r>
            <a:r>
              <a:rPr lang="en-US" altLang="ko-KR" sz="1400" dirty="0" smtClean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긴장</a:t>
            </a:r>
            <a:r>
              <a:rPr lang="en-US" altLang="ko-KR" sz="14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400" dirty="0" err="1" smtClean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증가</a:t>
            </a:r>
            <a:endParaRPr lang="ko" sz="1300" u="sng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ko" sz="1300" u="sng" dirty="0" smtClean="0">
                <a:solidFill>
                  <a:schemeClr val="tx1"/>
                </a:solidFill>
                <a:latin typeface="+mn-ea"/>
                <a:ea typeface="+mn-ea"/>
              </a:rPr>
              <a:t>무역 </a:t>
            </a:r>
            <a:r>
              <a:rPr lang="ko" sz="1300" u="sng" dirty="0">
                <a:solidFill>
                  <a:schemeClr val="tx1"/>
                </a:solidFill>
                <a:latin typeface="+mn-ea"/>
                <a:ea typeface="+mn-ea"/>
              </a:rPr>
              <a:t>보호주의 </a:t>
            </a:r>
            <a:r>
              <a:rPr lang="ko-KR" altLang="en-US" sz="1300" dirty="0" smtClean="0">
                <a:solidFill>
                  <a:schemeClr val="tx1"/>
                </a:solidFill>
                <a:latin typeface="+mn-ea"/>
                <a:ea typeface="+mn-ea"/>
              </a:rPr>
              <a:t>경향의 복잡화</a:t>
            </a:r>
            <a:endParaRPr lang="en-US" altLang="ko-KR" sz="13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altLang="ko-KR" sz="1400" dirty="0" err="1" smtClean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공급망</a:t>
            </a:r>
            <a:r>
              <a:rPr lang="en-US" altLang="ko-KR" sz="1400" dirty="0" smtClean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단절</a:t>
            </a:r>
            <a:r>
              <a:rPr lang="en-US" altLang="ko-KR" sz="1400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및 </a:t>
            </a:r>
            <a:r>
              <a:rPr lang="en-US" altLang="ko-KR" sz="1400" dirty="0" err="1" smtClean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재구성</a:t>
            </a:r>
            <a:endParaRPr lang="ko" sz="13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ko" sz="1300" u="sng" dirty="0">
                <a:solidFill>
                  <a:schemeClr val="tx1"/>
                </a:solidFill>
                <a:latin typeface="+mn-ea"/>
                <a:ea typeface="+mn-ea"/>
              </a:rPr>
              <a:t>디지털 전환 </a:t>
            </a:r>
            <a:r>
              <a:rPr lang="ko-KR" altLang="en-US" sz="1300" dirty="0">
                <a:solidFill>
                  <a:schemeClr val="tx1"/>
                </a:solidFill>
                <a:latin typeface="+mn-ea"/>
                <a:ea typeface="+mn-ea"/>
              </a:rPr>
              <a:t>및</a:t>
            </a:r>
            <a:r>
              <a:rPr lang="ko" sz="130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" sz="1300" dirty="0">
                <a:solidFill>
                  <a:schemeClr val="tx1"/>
                </a:solidFill>
                <a:latin typeface="+mn-ea"/>
                <a:ea typeface="+mn-ea"/>
              </a:rPr>
              <a:t>데이터 </a:t>
            </a:r>
            <a:r>
              <a:rPr lang="ko" sz="1300" dirty="0" smtClean="0">
                <a:solidFill>
                  <a:schemeClr val="tx1"/>
                </a:solidFill>
                <a:latin typeface="+mn-ea"/>
                <a:ea typeface="+mn-ea"/>
              </a:rPr>
              <a:t>경제</a:t>
            </a:r>
            <a:endParaRPr lang="ko" sz="13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285750" indent="-28575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ko" sz="1300" u="sng" dirty="0">
                <a:solidFill>
                  <a:schemeClr val="tx1"/>
                </a:solidFill>
                <a:latin typeface="+mn-ea"/>
                <a:ea typeface="+mn-ea"/>
              </a:rPr>
              <a:t>지속 가능한 개발 과 녹색 개발 </a:t>
            </a:r>
            <a:r>
              <a:rPr lang="ko" sz="1300" dirty="0">
                <a:solidFill>
                  <a:schemeClr val="tx1"/>
                </a:solidFill>
                <a:latin typeface="+mn-ea"/>
                <a:ea typeface="+mn-ea"/>
              </a:rPr>
              <a:t>에 대한 요구 </a:t>
            </a:r>
            <a:r>
              <a:rPr lang="ko" sz="1300" dirty="0" smtClean="0">
                <a:solidFill>
                  <a:schemeClr val="tx1"/>
                </a:solidFill>
                <a:latin typeface="+mn-ea"/>
                <a:ea typeface="+mn-ea"/>
              </a:rPr>
              <a:t> 의무화</a:t>
            </a:r>
            <a:endParaRPr lang="ko" sz="13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 algn="just">
              <a:lnSpc>
                <a:spcPct val="150000"/>
              </a:lnSpc>
              <a:buSzPct val="100000"/>
            </a:pPr>
            <a:endParaRPr lang="vi-VN" sz="1300" dirty="0">
              <a:solidFill>
                <a:schemeClr val="tx1"/>
              </a:solidFill>
              <a:latin typeface="Playfair Display" panose="020B060402020202020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71938B0-2731-4906-A62F-0BD9BBF9A461}"/>
              </a:ext>
            </a:extLst>
          </p:cNvPr>
          <p:cNvSpPr/>
          <p:nvPr/>
        </p:nvSpPr>
        <p:spPr>
          <a:xfrm>
            <a:off x="5405595" y="539999"/>
            <a:ext cx="3768721" cy="4046276"/>
          </a:xfrm>
          <a:prstGeom prst="rect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C84176DD-FABF-4E45-949B-4627675C0EE4}"/>
              </a:ext>
            </a:extLst>
          </p:cNvPr>
          <p:cNvSpPr txBox="1">
            <a:spLocks/>
          </p:cNvSpPr>
          <p:nvPr/>
        </p:nvSpPr>
        <p:spPr>
          <a:xfrm>
            <a:off x="685800" y="353455"/>
            <a:ext cx="294198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ko-KR" altLang="en-US" sz="28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요구 사항</a:t>
            </a:r>
            <a:endParaRPr lang="ko" sz="280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22049E-F46B-46A0-BB7A-1DBC0BD19609}"/>
              </a:ext>
            </a:extLst>
          </p:cNvPr>
          <p:cNvSpPr/>
          <p:nvPr/>
        </p:nvSpPr>
        <p:spPr>
          <a:xfrm>
            <a:off x="4453223" y="133350"/>
            <a:ext cx="4705397" cy="1456538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7" t="-33204" r="-107" b="-8218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84E544BF-C238-4F76-BDEF-988821965A12}"/>
              </a:ext>
            </a:extLst>
          </p:cNvPr>
          <p:cNvSpPr txBox="1">
            <a:spLocks/>
          </p:cNvSpPr>
          <p:nvPr/>
        </p:nvSpPr>
        <p:spPr>
          <a:xfrm>
            <a:off x="685800" y="1051621"/>
            <a:ext cx="294198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ko-KR" altLang="en-US" sz="16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국가 기관에</a:t>
            </a:r>
            <a:r>
              <a:rPr lang="en-US" altLang="ko-KR" sz="16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: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F7FC522-76DC-43E9-844E-54B4E3B4E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4151"/>
            <a:ext cx="625818" cy="34767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3906CD7-8233-4200-8078-DBDE00B1D1CA}"/>
              </a:ext>
            </a:extLst>
          </p:cNvPr>
          <p:cNvGrpSpPr/>
          <p:nvPr/>
        </p:nvGrpSpPr>
        <p:grpSpPr>
          <a:xfrm>
            <a:off x="1239335" y="1962150"/>
            <a:ext cx="506362" cy="637380"/>
            <a:chOff x="1236895" y="1447566"/>
            <a:chExt cx="1744249" cy="2195564"/>
          </a:xfrm>
        </p:grpSpPr>
        <p:grpSp>
          <p:nvGrpSpPr>
            <p:cNvPr id="20" name="Google Shape;968;p55">
              <a:extLst>
                <a:ext uri="{FF2B5EF4-FFF2-40B4-BE49-F238E27FC236}">
                  <a16:creationId xmlns:a16="http://schemas.microsoft.com/office/drawing/2014/main" xmlns="" id="{AAA12BEE-C2C1-4471-BFAB-503B9E381242}"/>
                </a:ext>
              </a:extLst>
            </p:cNvPr>
            <p:cNvGrpSpPr/>
            <p:nvPr/>
          </p:nvGrpSpPr>
          <p:grpSpPr>
            <a:xfrm>
              <a:off x="1236895" y="1447566"/>
              <a:ext cx="1744249" cy="2195564"/>
              <a:chOff x="1727825" y="1416475"/>
              <a:chExt cx="1423800" cy="1792200"/>
            </a:xfrm>
          </p:grpSpPr>
          <p:sp>
            <p:nvSpPr>
              <p:cNvPr id="21" name="Google Shape;969;p55">
                <a:extLst>
                  <a:ext uri="{FF2B5EF4-FFF2-40B4-BE49-F238E27FC236}">
                    <a16:creationId xmlns:a16="http://schemas.microsoft.com/office/drawing/2014/main" xmlns="" id="{0E468248-381E-4006-8986-3801ABF14C54}"/>
                  </a:ext>
                </a:extLst>
              </p:cNvPr>
              <p:cNvSpPr/>
              <p:nvPr/>
            </p:nvSpPr>
            <p:spPr>
              <a:xfrm>
                <a:off x="1727825" y="1416475"/>
                <a:ext cx="1423800" cy="1423800"/>
              </a:xfrm>
              <a:prstGeom prst="frame">
                <a:avLst>
                  <a:gd name="adj1" fmla="val 125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cxnSp>
            <p:nvCxnSpPr>
              <p:cNvPr id="22" name="Google Shape;970;p55">
                <a:extLst>
                  <a:ext uri="{FF2B5EF4-FFF2-40B4-BE49-F238E27FC236}">
                    <a16:creationId xmlns:a16="http://schemas.microsoft.com/office/drawing/2014/main" xmlns="" id="{CC9E2135-50EA-4488-B7F1-F1C06E125F1F}"/>
                  </a:ext>
                </a:extLst>
              </p:cNvPr>
              <p:cNvCxnSpPr>
                <a:stCxn id="21" idx="2"/>
              </p:cNvCxnSpPr>
              <p:nvPr/>
            </p:nvCxnSpPr>
            <p:spPr>
              <a:xfrm>
                <a:off x="2439725" y="2840275"/>
                <a:ext cx="0" cy="36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</p:grpSp>
        <p:pic>
          <p:nvPicPr>
            <p:cNvPr id="29" name="Picture 2" descr="Agriculture Icon - Free PNG &amp; SVG 639579 - Noun Project">
              <a:extLst>
                <a:ext uri="{FF2B5EF4-FFF2-40B4-BE49-F238E27FC236}">
                  <a16:creationId xmlns:a16="http://schemas.microsoft.com/office/drawing/2014/main" xmlns="" id="{BAAF5C64-6D16-4BE0-AAB7-039C1289BF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535" y="2015063"/>
              <a:ext cx="570968" cy="570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977E47E-6BD1-46EC-B41C-8E10E96A0EA2}"/>
              </a:ext>
            </a:extLst>
          </p:cNvPr>
          <p:cNvGrpSpPr/>
          <p:nvPr/>
        </p:nvGrpSpPr>
        <p:grpSpPr>
          <a:xfrm>
            <a:off x="7153432" y="1980290"/>
            <a:ext cx="489738" cy="619240"/>
            <a:chOff x="5223930" y="1448246"/>
            <a:chExt cx="1744249" cy="2205488"/>
          </a:xfrm>
        </p:grpSpPr>
        <p:grpSp>
          <p:nvGrpSpPr>
            <p:cNvPr id="26" name="Google Shape;974;p55">
              <a:extLst>
                <a:ext uri="{FF2B5EF4-FFF2-40B4-BE49-F238E27FC236}">
                  <a16:creationId xmlns:a16="http://schemas.microsoft.com/office/drawing/2014/main" xmlns="" id="{D07CCF78-E488-43D7-9B5E-CB5A06C55F58}"/>
                </a:ext>
              </a:extLst>
            </p:cNvPr>
            <p:cNvGrpSpPr/>
            <p:nvPr/>
          </p:nvGrpSpPr>
          <p:grpSpPr>
            <a:xfrm>
              <a:off x="5223930" y="1448246"/>
              <a:ext cx="1744249" cy="2205488"/>
              <a:chOff x="3860086" y="1416475"/>
              <a:chExt cx="1423800" cy="1800300"/>
            </a:xfrm>
          </p:grpSpPr>
          <p:sp>
            <p:nvSpPr>
              <p:cNvPr id="27" name="Google Shape;975;p55">
                <a:extLst>
                  <a:ext uri="{FF2B5EF4-FFF2-40B4-BE49-F238E27FC236}">
                    <a16:creationId xmlns:a16="http://schemas.microsoft.com/office/drawing/2014/main" xmlns="" id="{8612EBE8-DFFC-497F-B9A6-90E59763377D}"/>
                  </a:ext>
                </a:extLst>
              </p:cNvPr>
              <p:cNvSpPr/>
              <p:nvPr/>
            </p:nvSpPr>
            <p:spPr>
              <a:xfrm>
                <a:off x="3860086" y="1416475"/>
                <a:ext cx="1423800" cy="1423800"/>
              </a:xfrm>
              <a:prstGeom prst="frame">
                <a:avLst>
                  <a:gd name="adj1" fmla="val 27603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cxnSp>
            <p:nvCxnSpPr>
              <p:cNvPr id="28" name="Google Shape;976;p55">
                <a:extLst>
                  <a:ext uri="{FF2B5EF4-FFF2-40B4-BE49-F238E27FC236}">
                    <a16:creationId xmlns:a16="http://schemas.microsoft.com/office/drawing/2014/main" xmlns="" id="{8DE1632F-5BFD-49D3-B39B-1B3D65FDD63E}"/>
                  </a:ext>
                </a:extLst>
              </p:cNvPr>
              <p:cNvCxnSpPr/>
              <p:nvPr/>
            </p:nvCxnSpPr>
            <p:spPr>
              <a:xfrm>
                <a:off x="4572000" y="2840275"/>
                <a:ext cx="0" cy="376500"/>
              </a:xfrm>
              <a:prstGeom prst="straightConnector1">
                <a:avLst/>
              </a:prstGeom>
              <a:ln>
                <a:headEnd type="none" w="med" len="med"/>
                <a:tailEnd type="diamond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367D8A80-E070-4E61-9359-690ABCF35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09749" y="2017407"/>
              <a:ext cx="572299" cy="572299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35A0468-1F7C-4DDD-8263-6E5A362A393D}"/>
              </a:ext>
            </a:extLst>
          </p:cNvPr>
          <p:cNvGrpSpPr/>
          <p:nvPr/>
        </p:nvGrpSpPr>
        <p:grpSpPr>
          <a:xfrm>
            <a:off x="4265467" y="1962150"/>
            <a:ext cx="525641" cy="637380"/>
            <a:chOff x="9145562" y="1448246"/>
            <a:chExt cx="1744060" cy="2195325"/>
          </a:xfrm>
        </p:grpSpPr>
        <p:grpSp>
          <p:nvGrpSpPr>
            <p:cNvPr id="23" name="Google Shape;971;p55">
              <a:extLst>
                <a:ext uri="{FF2B5EF4-FFF2-40B4-BE49-F238E27FC236}">
                  <a16:creationId xmlns:a16="http://schemas.microsoft.com/office/drawing/2014/main" xmlns="" id="{704B4CAD-D584-44CA-82E4-FEFE65A3DFB9}"/>
                </a:ext>
              </a:extLst>
            </p:cNvPr>
            <p:cNvGrpSpPr/>
            <p:nvPr/>
          </p:nvGrpSpPr>
          <p:grpSpPr>
            <a:xfrm>
              <a:off x="9145562" y="1448246"/>
              <a:ext cx="1744060" cy="2195325"/>
              <a:chOff x="5992347" y="1416475"/>
              <a:chExt cx="1423800" cy="1792200"/>
            </a:xfrm>
          </p:grpSpPr>
          <p:sp>
            <p:nvSpPr>
              <p:cNvPr id="24" name="Google Shape;972;p55">
                <a:extLst>
                  <a:ext uri="{FF2B5EF4-FFF2-40B4-BE49-F238E27FC236}">
                    <a16:creationId xmlns:a16="http://schemas.microsoft.com/office/drawing/2014/main" xmlns="" id="{376C0558-D23E-49EB-9281-E61166160661}"/>
                  </a:ext>
                </a:extLst>
              </p:cNvPr>
              <p:cNvSpPr/>
              <p:nvPr/>
            </p:nvSpPr>
            <p:spPr>
              <a:xfrm>
                <a:off x="5992347" y="1416475"/>
                <a:ext cx="1423800" cy="1423800"/>
              </a:xfrm>
              <a:prstGeom prst="frame">
                <a:avLst>
                  <a:gd name="adj1" fmla="val 6772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cxnSp>
            <p:nvCxnSpPr>
              <p:cNvPr id="25" name="Google Shape;973;p55">
                <a:extLst>
                  <a:ext uri="{FF2B5EF4-FFF2-40B4-BE49-F238E27FC236}">
                    <a16:creationId xmlns:a16="http://schemas.microsoft.com/office/drawing/2014/main" xmlns="" id="{39163111-F40C-4B74-8CE8-B3BE32CCC4E5}"/>
                  </a:ext>
                </a:extLst>
              </p:cNvPr>
              <p:cNvCxnSpPr/>
              <p:nvPr/>
            </p:nvCxnSpPr>
            <p:spPr>
              <a:xfrm>
                <a:off x="6704250" y="2840275"/>
                <a:ext cx="0" cy="36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</p:grpSp>
        <p:pic>
          <p:nvPicPr>
            <p:cNvPr id="31" name="Picture 6" descr="world Icon - Free Icons">
              <a:extLst>
                <a:ext uri="{FF2B5EF4-FFF2-40B4-BE49-F238E27FC236}">
                  <a16:creationId xmlns:a16="http://schemas.microsoft.com/office/drawing/2014/main" xmlns="" id="{1224EDBD-B2F2-4888-BFC6-1EC2E2E3D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2785" y="2055598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Google Shape;698;p51">
            <a:extLst>
              <a:ext uri="{FF2B5EF4-FFF2-40B4-BE49-F238E27FC236}">
                <a16:creationId xmlns:a16="http://schemas.microsoft.com/office/drawing/2014/main" xmlns="" id="{42C0FB27-406B-4D92-8DE3-889450E36E89}"/>
              </a:ext>
            </a:extLst>
          </p:cNvPr>
          <p:cNvSpPr txBox="1">
            <a:spLocks/>
          </p:cNvSpPr>
          <p:nvPr/>
        </p:nvSpPr>
        <p:spPr>
          <a:xfrm>
            <a:off x="320588" y="3149177"/>
            <a:ext cx="3002925" cy="7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200" dirty="0">
                <a:latin typeface="+mn-lt"/>
              </a:rPr>
              <a:t>다른 중요한 분야로 확대</a:t>
            </a:r>
            <a:r>
              <a:rPr lang="en-US" altLang="ko-KR" sz="1200" dirty="0">
                <a:latin typeface="+mn-lt"/>
                <a:ea typeface="Cambria" panose="02040503050406030204" pitchFamily="18" charset="0"/>
              </a:rPr>
              <a:t>: </a:t>
            </a:r>
            <a:r>
              <a:rPr lang="ko-KR" altLang="en-US" sz="1200" dirty="0">
                <a:latin typeface="+mn-lt"/>
              </a:rPr>
              <a:t>디지털 무역 및 전자상거래</a:t>
            </a:r>
            <a:r>
              <a:rPr lang="en-US" altLang="ko-KR" sz="1200" dirty="0">
                <a:latin typeface="+mn-lt"/>
                <a:ea typeface="Cambria" panose="02040503050406030204" pitchFamily="18" charset="0"/>
              </a:rPr>
              <a:t>, </a:t>
            </a:r>
            <a:r>
              <a:rPr lang="ko-KR" altLang="en-US" sz="1200" dirty="0">
                <a:latin typeface="+mn-lt"/>
              </a:rPr>
              <a:t>녹색 경제와 지속 가능한 발전</a:t>
            </a:r>
            <a:r>
              <a:rPr lang="en-US" altLang="ko-KR" sz="1200" dirty="0">
                <a:latin typeface="+mn-lt"/>
                <a:ea typeface="Cambria" panose="02040503050406030204" pitchFamily="18" charset="0"/>
              </a:rPr>
              <a:t>, </a:t>
            </a:r>
            <a:r>
              <a:rPr lang="ko-KR" altLang="en-US" sz="1200" dirty="0" err="1">
                <a:latin typeface="+mn-lt"/>
              </a:rPr>
              <a:t>공급망</a:t>
            </a:r>
            <a:r>
              <a:rPr lang="ko-KR" altLang="en-US" sz="1200" dirty="0">
                <a:latin typeface="+mn-lt"/>
              </a:rPr>
              <a:t> 연계 및 다각화</a:t>
            </a:r>
            <a:r>
              <a:rPr lang="en-US" altLang="ko-KR" sz="1200" dirty="0">
                <a:latin typeface="+mn-lt"/>
                <a:ea typeface="Cambria" panose="02040503050406030204" pitchFamily="18" charset="0"/>
              </a:rPr>
              <a:t>, </a:t>
            </a:r>
            <a:r>
              <a:rPr lang="ko-KR" altLang="en-US" sz="1200" dirty="0">
                <a:latin typeface="+mn-lt"/>
              </a:rPr>
              <a:t>혁신 등</a:t>
            </a:r>
          </a:p>
        </p:txBody>
      </p:sp>
      <p:sp>
        <p:nvSpPr>
          <p:cNvPr id="35" name="Google Shape;699;p51">
            <a:extLst>
              <a:ext uri="{FF2B5EF4-FFF2-40B4-BE49-F238E27FC236}">
                <a16:creationId xmlns:a16="http://schemas.microsoft.com/office/drawing/2014/main" xmlns="" id="{10436A65-3277-4770-BF26-8B2764EF973E}"/>
              </a:ext>
            </a:extLst>
          </p:cNvPr>
          <p:cNvSpPr txBox="1">
            <a:spLocks/>
          </p:cNvSpPr>
          <p:nvPr/>
        </p:nvSpPr>
        <p:spPr>
          <a:xfrm>
            <a:off x="461908" y="2315474"/>
            <a:ext cx="2140463" cy="85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ts val="3240"/>
              </a:lnSpc>
              <a:buSzPct val="100000"/>
            </a:pPr>
            <a:r>
              <a:rPr lang="en-US" altLang="ko-KR" sz="1200" b="1" dirty="0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AK/VKFTA </a:t>
            </a:r>
            <a:r>
              <a:rPr lang="en-US" altLang="ko-KR" sz="1200" b="1" dirty="0" err="1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업그레이드</a:t>
            </a:r>
            <a:r>
              <a:rPr lang="en-US" altLang="ko-KR" sz="1200" b="1" dirty="0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sz="1200" b="1" dirty="0" err="1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협상</a:t>
            </a:r>
            <a:endParaRPr lang="en-US" altLang="ko-KR" sz="12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36" name="Google Shape;699;p51">
            <a:extLst>
              <a:ext uri="{FF2B5EF4-FFF2-40B4-BE49-F238E27FC236}">
                <a16:creationId xmlns:a16="http://schemas.microsoft.com/office/drawing/2014/main" xmlns="" id="{B7360405-CF05-494B-9CF9-9AA34E479991}"/>
              </a:ext>
            </a:extLst>
          </p:cNvPr>
          <p:cNvSpPr txBox="1">
            <a:spLocks/>
          </p:cNvSpPr>
          <p:nvPr/>
        </p:nvSpPr>
        <p:spPr>
          <a:xfrm>
            <a:off x="3515791" y="2745256"/>
            <a:ext cx="2024988" cy="370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buClrTx/>
              <a:buFontTx/>
            </a:pPr>
            <a:r>
              <a:rPr lang="ko-KR" altLang="en-US" sz="1300" b="1" dirty="0" smtClean="0">
                <a:solidFill>
                  <a:srgbClr val="002060"/>
                </a:solidFill>
                <a:latin typeface="+mj-ea"/>
                <a:ea typeface="+mj-ea"/>
                <a:cs typeface="Playfair Display"/>
                <a:sym typeface="Playfair Display"/>
              </a:rPr>
              <a:t>기업의 활용 </a:t>
            </a:r>
            <a:r>
              <a:rPr lang="ko-KR" altLang="en-US" sz="1300" b="1" dirty="0" smtClean="0">
                <a:solidFill>
                  <a:srgbClr val="002060"/>
                </a:solidFill>
                <a:latin typeface="+mj-ea"/>
                <a:ea typeface="+mj-ea"/>
                <a:cs typeface="Playfair Display"/>
                <a:sym typeface="Playfair Display"/>
              </a:rPr>
              <a:t>지원 강화</a:t>
            </a:r>
            <a:endParaRPr lang="ko" sz="1300" b="1" dirty="0">
              <a:solidFill>
                <a:srgbClr val="002060"/>
              </a:solidFill>
              <a:latin typeface="+mj-ea"/>
              <a:ea typeface="+mj-ea"/>
              <a:cs typeface="Playfair Display"/>
              <a:sym typeface="Playfair Display"/>
            </a:endParaRPr>
          </a:p>
        </p:txBody>
      </p:sp>
      <p:sp>
        <p:nvSpPr>
          <p:cNvPr id="37" name="Google Shape;698;p51">
            <a:extLst>
              <a:ext uri="{FF2B5EF4-FFF2-40B4-BE49-F238E27FC236}">
                <a16:creationId xmlns:a16="http://schemas.microsoft.com/office/drawing/2014/main" xmlns="" id="{02A916E2-8E0F-44B2-A2DB-3511FD5C7106}"/>
              </a:ext>
            </a:extLst>
          </p:cNvPr>
          <p:cNvSpPr txBox="1">
            <a:spLocks/>
          </p:cNvSpPr>
          <p:nvPr/>
        </p:nvSpPr>
        <p:spPr>
          <a:xfrm>
            <a:off x="3326243" y="3221486"/>
            <a:ext cx="2587812" cy="49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latin typeface="+mj-ea"/>
                <a:ea typeface="+mj-ea"/>
              </a:rPr>
              <a:t>FTA</a:t>
            </a:r>
            <a:r>
              <a:rPr lang="ko-KR" altLang="en-US" sz="1200" dirty="0">
                <a:latin typeface="+mj-ea"/>
                <a:ea typeface="+mj-ea"/>
              </a:rPr>
              <a:t>에 대한 심화 교육 과정 </a:t>
            </a:r>
            <a:r>
              <a:rPr lang="ko-KR" altLang="en-US" sz="1200" dirty="0" smtClean="0">
                <a:latin typeface="+mj-ea"/>
                <a:ea typeface="+mj-ea"/>
              </a:rPr>
              <a:t>개최</a:t>
            </a:r>
            <a:endParaRPr lang="en-US" altLang="ko-KR" sz="1200" dirty="0" smtClean="0">
              <a:latin typeface="+mj-ea"/>
              <a:ea typeface="+mj-ea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+mj-ea"/>
                <a:ea typeface="+mj-ea"/>
              </a:rPr>
              <a:t>행정 절차 간소화</a:t>
            </a:r>
            <a:r>
              <a:rPr lang="en-US" altLang="ko-KR" sz="1200" dirty="0">
                <a:latin typeface="+mj-ea"/>
                <a:ea typeface="+mj-ea"/>
              </a:rPr>
              <a:t>(</a:t>
            </a:r>
            <a:r>
              <a:rPr lang="ko-KR" altLang="en-US" sz="1200" dirty="0">
                <a:latin typeface="+mj-ea"/>
                <a:ea typeface="+mj-ea"/>
              </a:rPr>
              <a:t>원산지증명서 발급</a:t>
            </a:r>
            <a:r>
              <a:rPr lang="en-US" altLang="ko-KR" sz="1200" dirty="0">
                <a:latin typeface="+mj-ea"/>
                <a:ea typeface="+mj-ea"/>
              </a:rPr>
              <a:t>, </a:t>
            </a:r>
            <a:r>
              <a:rPr lang="ko-KR" altLang="en-US" sz="1200" dirty="0">
                <a:latin typeface="+mj-ea"/>
                <a:ea typeface="+mj-ea"/>
              </a:rPr>
              <a:t>화물 통관 등</a:t>
            </a:r>
          </a:p>
          <a:p>
            <a:pPr marL="0" indent="0" algn="just"/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38" name="Google Shape;699;p51">
            <a:extLst>
              <a:ext uri="{FF2B5EF4-FFF2-40B4-BE49-F238E27FC236}">
                <a16:creationId xmlns:a16="http://schemas.microsoft.com/office/drawing/2014/main" xmlns="" id="{7F37717B-4D2B-40C0-90E9-515C904A5369}"/>
              </a:ext>
            </a:extLst>
          </p:cNvPr>
          <p:cNvSpPr txBox="1">
            <a:spLocks/>
          </p:cNvSpPr>
          <p:nvPr/>
        </p:nvSpPr>
        <p:spPr>
          <a:xfrm>
            <a:off x="6705600" y="2779034"/>
            <a:ext cx="2057396" cy="370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ts val="3240"/>
              </a:lnSpc>
              <a:buSzPct val="100000"/>
            </a:pPr>
            <a:r>
              <a:rPr lang="en-US" altLang="ko-KR" sz="1200" b="1" dirty="0" err="1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무역</a:t>
            </a:r>
            <a:r>
              <a:rPr lang="en-US" altLang="ko-KR" sz="1200" b="1" dirty="0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sz="1200" b="1" dirty="0" err="1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진흥</a:t>
            </a:r>
            <a:r>
              <a:rPr lang="en-US" altLang="ko-KR" sz="1200" b="1" dirty="0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sz="1200" b="1" dirty="0" err="1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활동</a:t>
            </a:r>
            <a:r>
              <a:rPr lang="en-US" altLang="ko-KR" sz="1200" b="1" dirty="0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sz="1200" b="1" dirty="0" err="1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촉진</a:t>
            </a:r>
            <a:endParaRPr lang="en-US" altLang="ko-KR" sz="12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42" name="Google Shape;698;p51">
            <a:extLst>
              <a:ext uri="{FF2B5EF4-FFF2-40B4-BE49-F238E27FC236}">
                <a16:creationId xmlns:a16="http://schemas.microsoft.com/office/drawing/2014/main" xmlns="" id="{FD844045-B84E-4073-B3D3-2D8F1BAD51AA}"/>
              </a:ext>
            </a:extLst>
          </p:cNvPr>
          <p:cNvSpPr txBox="1">
            <a:spLocks/>
          </p:cNvSpPr>
          <p:nvPr/>
        </p:nvSpPr>
        <p:spPr>
          <a:xfrm>
            <a:off x="3348323" y="3792886"/>
            <a:ext cx="2209800" cy="80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935696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C84176DD-FABF-4E45-949B-4627675C0EE4}"/>
              </a:ext>
            </a:extLst>
          </p:cNvPr>
          <p:cNvSpPr txBox="1">
            <a:spLocks/>
          </p:cNvSpPr>
          <p:nvPr/>
        </p:nvSpPr>
        <p:spPr>
          <a:xfrm>
            <a:off x="5204637" y="317147"/>
            <a:ext cx="294198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ko-KR" altLang="en-US" sz="28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요구 사항</a:t>
            </a:r>
            <a:endParaRPr lang="ko" altLang="ko-KR" sz="280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22049E-F46B-46A0-BB7A-1DBC0BD19609}"/>
              </a:ext>
            </a:extLst>
          </p:cNvPr>
          <p:cNvSpPr/>
          <p:nvPr/>
        </p:nvSpPr>
        <p:spPr>
          <a:xfrm>
            <a:off x="6788" y="178128"/>
            <a:ext cx="4705397" cy="145653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7" t="-33204" r="-107" b="-8218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84E544BF-C238-4F76-BDEF-988821965A12}"/>
              </a:ext>
            </a:extLst>
          </p:cNvPr>
          <p:cNvSpPr txBox="1">
            <a:spLocks/>
          </p:cNvSpPr>
          <p:nvPr/>
        </p:nvSpPr>
        <p:spPr>
          <a:xfrm>
            <a:off x="5181600" y="1065882"/>
            <a:ext cx="294198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ctr"/>
            <a:r>
              <a:rPr lang="ko-KR" altLang="en-US" sz="16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기업에</a:t>
            </a:r>
            <a:r>
              <a:rPr lang="en-US" altLang="ko-KR" sz="16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: 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F7FC522-76DC-43E9-844E-54B4E3B4E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955" y="105811"/>
            <a:ext cx="625818" cy="34767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3906CD7-8233-4200-8078-DBDE00B1D1CA}"/>
              </a:ext>
            </a:extLst>
          </p:cNvPr>
          <p:cNvGrpSpPr/>
          <p:nvPr/>
        </p:nvGrpSpPr>
        <p:grpSpPr>
          <a:xfrm>
            <a:off x="1239335" y="1962150"/>
            <a:ext cx="506362" cy="637380"/>
            <a:chOff x="1236895" y="1447566"/>
            <a:chExt cx="1744249" cy="2195564"/>
          </a:xfrm>
        </p:grpSpPr>
        <p:grpSp>
          <p:nvGrpSpPr>
            <p:cNvPr id="20" name="Google Shape;968;p55">
              <a:extLst>
                <a:ext uri="{FF2B5EF4-FFF2-40B4-BE49-F238E27FC236}">
                  <a16:creationId xmlns:a16="http://schemas.microsoft.com/office/drawing/2014/main" xmlns="" id="{AAA12BEE-C2C1-4471-BFAB-503B9E381242}"/>
                </a:ext>
              </a:extLst>
            </p:cNvPr>
            <p:cNvGrpSpPr/>
            <p:nvPr/>
          </p:nvGrpSpPr>
          <p:grpSpPr>
            <a:xfrm>
              <a:off x="1236895" y="1447566"/>
              <a:ext cx="1744249" cy="2195564"/>
              <a:chOff x="1727825" y="1416475"/>
              <a:chExt cx="1423800" cy="1792200"/>
            </a:xfrm>
          </p:grpSpPr>
          <p:sp>
            <p:nvSpPr>
              <p:cNvPr id="21" name="Google Shape;969;p55">
                <a:extLst>
                  <a:ext uri="{FF2B5EF4-FFF2-40B4-BE49-F238E27FC236}">
                    <a16:creationId xmlns:a16="http://schemas.microsoft.com/office/drawing/2014/main" xmlns="" id="{0E468248-381E-4006-8986-3801ABF14C54}"/>
                  </a:ext>
                </a:extLst>
              </p:cNvPr>
              <p:cNvSpPr/>
              <p:nvPr/>
            </p:nvSpPr>
            <p:spPr>
              <a:xfrm>
                <a:off x="1727825" y="1416475"/>
                <a:ext cx="1423800" cy="1423800"/>
              </a:xfrm>
              <a:prstGeom prst="frame">
                <a:avLst>
                  <a:gd name="adj1" fmla="val 125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cxnSp>
            <p:nvCxnSpPr>
              <p:cNvPr id="22" name="Google Shape;970;p55">
                <a:extLst>
                  <a:ext uri="{FF2B5EF4-FFF2-40B4-BE49-F238E27FC236}">
                    <a16:creationId xmlns:a16="http://schemas.microsoft.com/office/drawing/2014/main" xmlns="" id="{CC9E2135-50EA-4488-B7F1-F1C06E125F1F}"/>
                  </a:ext>
                </a:extLst>
              </p:cNvPr>
              <p:cNvCxnSpPr>
                <a:stCxn id="21" idx="2"/>
              </p:cNvCxnSpPr>
              <p:nvPr/>
            </p:nvCxnSpPr>
            <p:spPr>
              <a:xfrm>
                <a:off x="2439725" y="2840275"/>
                <a:ext cx="0" cy="36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</p:grpSp>
        <p:pic>
          <p:nvPicPr>
            <p:cNvPr id="29" name="Picture 2" descr="Agriculture Icon - Free PNG &amp; SVG 639579 - Noun Project">
              <a:extLst>
                <a:ext uri="{FF2B5EF4-FFF2-40B4-BE49-F238E27FC236}">
                  <a16:creationId xmlns:a16="http://schemas.microsoft.com/office/drawing/2014/main" xmlns="" id="{BAAF5C64-6D16-4BE0-AAB7-039C1289BF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535" y="2015063"/>
              <a:ext cx="570968" cy="570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977E47E-6BD1-46EC-B41C-8E10E96A0EA2}"/>
              </a:ext>
            </a:extLst>
          </p:cNvPr>
          <p:cNvGrpSpPr/>
          <p:nvPr/>
        </p:nvGrpSpPr>
        <p:grpSpPr>
          <a:xfrm>
            <a:off x="7153432" y="1980290"/>
            <a:ext cx="489738" cy="619240"/>
            <a:chOff x="5223930" y="1448246"/>
            <a:chExt cx="1744249" cy="2205488"/>
          </a:xfrm>
        </p:grpSpPr>
        <p:grpSp>
          <p:nvGrpSpPr>
            <p:cNvPr id="26" name="Google Shape;974;p55">
              <a:extLst>
                <a:ext uri="{FF2B5EF4-FFF2-40B4-BE49-F238E27FC236}">
                  <a16:creationId xmlns:a16="http://schemas.microsoft.com/office/drawing/2014/main" xmlns="" id="{D07CCF78-E488-43D7-9B5E-CB5A06C55F58}"/>
                </a:ext>
              </a:extLst>
            </p:cNvPr>
            <p:cNvGrpSpPr/>
            <p:nvPr/>
          </p:nvGrpSpPr>
          <p:grpSpPr>
            <a:xfrm>
              <a:off x="5223930" y="1448246"/>
              <a:ext cx="1744249" cy="2205488"/>
              <a:chOff x="3860086" y="1416475"/>
              <a:chExt cx="1423800" cy="1800300"/>
            </a:xfrm>
          </p:grpSpPr>
          <p:sp>
            <p:nvSpPr>
              <p:cNvPr id="27" name="Google Shape;975;p55">
                <a:extLst>
                  <a:ext uri="{FF2B5EF4-FFF2-40B4-BE49-F238E27FC236}">
                    <a16:creationId xmlns:a16="http://schemas.microsoft.com/office/drawing/2014/main" xmlns="" id="{8612EBE8-DFFC-497F-B9A6-90E59763377D}"/>
                  </a:ext>
                </a:extLst>
              </p:cNvPr>
              <p:cNvSpPr/>
              <p:nvPr/>
            </p:nvSpPr>
            <p:spPr>
              <a:xfrm>
                <a:off x="3860086" y="1416475"/>
                <a:ext cx="1423800" cy="1423800"/>
              </a:xfrm>
              <a:prstGeom prst="frame">
                <a:avLst>
                  <a:gd name="adj1" fmla="val 27603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cxnSp>
            <p:nvCxnSpPr>
              <p:cNvPr id="28" name="Google Shape;976;p55">
                <a:extLst>
                  <a:ext uri="{FF2B5EF4-FFF2-40B4-BE49-F238E27FC236}">
                    <a16:creationId xmlns:a16="http://schemas.microsoft.com/office/drawing/2014/main" xmlns="" id="{8DE1632F-5BFD-49D3-B39B-1B3D65FDD63E}"/>
                  </a:ext>
                </a:extLst>
              </p:cNvPr>
              <p:cNvCxnSpPr/>
              <p:nvPr/>
            </p:nvCxnSpPr>
            <p:spPr>
              <a:xfrm>
                <a:off x="4572000" y="2840275"/>
                <a:ext cx="0" cy="376500"/>
              </a:xfrm>
              <a:prstGeom prst="straightConnector1">
                <a:avLst/>
              </a:prstGeom>
              <a:ln>
                <a:headEnd type="none" w="med" len="med"/>
                <a:tailEnd type="diamond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367D8A80-E070-4E61-9359-690ABCF35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09749" y="2017407"/>
              <a:ext cx="572299" cy="572299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35A0468-1F7C-4DDD-8263-6E5A362A393D}"/>
              </a:ext>
            </a:extLst>
          </p:cNvPr>
          <p:cNvGrpSpPr/>
          <p:nvPr/>
        </p:nvGrpSpPr>
        <p:grpSpPr>
          <a:xfrm>
            <a:off x="4265467" y="1962150"/>
            <a:ext cx="525641" cy="637380"/>
            <a:chOff x="9145562" y="1448246"/>
            <a:chExt cx="1744060" cy="2195325"/>
          </a:xfrm>
        </p:grpSpPr>
        <p:grpSp>
          <p:nvGrpSpPr>
            <p:cNvPr id="23" name="Google Shape;971;p55">
              <a:extLst>
                <a:ext uri="{FF2B5EF4-FFF2-40B4-BE49-F238E27FC236}">
                  <a16:creationId xmlns:a16="http://schemas.microsoft.com/office/drawing/2014/main" xmlns="" id="{704B4CAD-D584-44CA-82E4-FEFE65A3DFB9}"/>
                </a:ext>
              </a:extLst>
            </p:cNvPr>
            <p:cNvGrpSpPr/>
            <p:nvPr/>
          </p:nvGrpSpPr>
          <p:grpSpPr>
            <a:xfrm>
              <a:off x="9145562" y="1448246"/>
              <a:ext cx="1744060" cy="2195325"/>
              <a:chOff x="5992347" y="1416475"/>
              <a:chExt cx="1423800" cy="1792200"/>
            </a:xfrm>
          </p:grpSpPr>
          <p:sp>
            <p:nvSpPr>
              <p:cNvPr id="24" name="Google Shape;972;p55">
                <a:extLst>
                  <a:ext uri="{FF2B5EF4-FFF2-40B4-BE49-F238E27FC236}">
                    <a16:creationId xmlns:a16="http://schemas.microsoft.com/office/drawing/2014/main" xmlns="" id="{376C0558-D23E-49EB-9281-E61166160661}"/>
                  </a:ext>
                </a:extLst>
              </p:cNvPr>
              <p:cNvSpPr/>
              <p:nvPr/>
            </p:nvSpPr>
            <p:spPr>
              <a:xfrm>
                <a:off x="5992347" y="1416475"/>
                <a:ext cx="1423800" cy="1423800"/>
              </a:xfrm>
              <a:prstGeom prst="frame">
                <a:avLst>
                  <a:gd name="adj1" fmla="val 6772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cxnSp>
            <p:nvCxnSpPr>
              <p:cNvPr id="25" name="Google Shape;973;p55">
                <a:extLst>
                  <a:ext uri="{FF2B5EF4-FFF2-40B4-BE49-F238E27FC236}">
                    <a16:creationId xmlns:a16="http://schemas.microsoft.com/office/drawing/2014/main" xmlns="" id="{39163111-F40C-4B74-8CE8-B3BE32CCC4E5}"/>
                  </a:ext>
                </a:extLst>
              </p:cNvPr>
              <p:cNvCxnSpPr/>
              <p:nvPr/>
            </p:nvCxnSpPr>
            <p:spPr>
              <a:xfrm>
                <a:off x="6704250" y="2840275"/>
                <a:ext cx="0" cy="36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</p:grpSp>
        <p:pic>
          <p:nvPicPr>
            <p:cNvPr id="31" name="Picture 6" descr="world Icon - Free Icons">
              <a:extLst>
                <a:ext uri="{FF2B5EF4-FFF2-40B4-BE49-F238E27FC236}">
                  <a16:creationId xmlns:a16="http://schemas.microsoft.com/office/drawing/2014/main" xmlns="" id="{1224EDBD-B2F2-4888-BFC6-1EC2E2E3D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2785" y="2055598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Google Shape;699;p51">
            <a:extLst>
              <a:ext uri="{FF2B5EF4-FFF2-40B4-BE49-F238E27FC236}">
                <a16:creationId xmlns:a16="http://schemas.microsoft.com/office/drawing/2014/main" xmlns="" id="{9A039532-656D-468B-82EE-06F45456FB8A}"/>
              </a:ext>
            </a:extLst>
          </p:cNvPr>
          <p:cNvSpPr txBox="1">
            <a:spLocks/>
          </p:cNvSpPr>
          <p:nvPr/>
        </p:nvSpPr>
        <p:spPr>
          <a:xfrm>
            <a:off x="450928" y="2633258"/>
            <a:ext cx="2083175" cy="393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buClrTx/>
              <a:buFontTx/>
            </a:pPr>
            <a:r>
              <a:rPr lang="ko-KR" altLang="en-US" sz="13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Playfair Display"/>
                <a:sym typeface="Playfair Display"/>
              </a:rPr>
              <a:t>확대 기능성 증대 </a:t>
            </a:r>
            <a:endParaRPr lang="ko" sz="13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  <a:cs typeface="Playfair Display"/>
              <a:sym typeface="Playfair Display"/>
            </a:endParaRPr>
          </a:p>
        </p:txBody>
      </p:sp>
      <p:sp>
        <p:nvSpPr>
          <p:cNvPr id="33" name="Google Shape;698;p51">
            <a:extLst>
              <a:ext uri="{FF2B5EF4-FFF2-40B4-BE49-F238E27FC236}">
                <a16:creationId xmlns:a16="http://schemas.microsoft.com/office/drawing/2014/main" xmlns="" id="{759236C5-7495-40C0-B89A-0E8D8154F472}"/>
              </a:ext>
            </a:extLst>
          </p:cNvPr>
          <p:cNvSpPr txBox="1">
            <a:spLocks/>
          </p:cNvSpPr>
          <p:nvPr/>
        </p:nvSpPr>
        <p:spPr>
          <a:xfrm>
            <a:off x="392400" y="2988086"/>
            <a:ext cx="2141703" cy="80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1100" dirty="0" err="1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약속</a:t>
            </a:r>
            <a:r>
              <a:rPr lang="en-US" altLang="ko-KR" sz="1100" dirty="0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1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사항</a:t>
            </a:r>
            <a:r>
              <a:rPr lang="en-US" altLang="ko-KR" sz="11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1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면밀히</a:t>
            </a:r>
            <a:r>
              <a:rPr lang="en-US" altLang="ko-KR" sz="11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1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파악</a:t>
            </a:r>
            <a:r>
              <a:rPr lang="en-US" altLang="ko-KR" sz="11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</a:t>
            </a:r>
            <a:r>
              <a:rPr lang="en-US" altLang="ko-KR" sz="11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관세</a:t>
            </a:r>
            <a:r>
              <a:rPr lang="en-US" altLang="ko-KR" sz="11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1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우대를</a:t>
            </a:r>
            <a:r>
              <a:rPr lang="en-US" altLang="ko-KR" sz="11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1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위한</a:t>
            </a:r>
            <a:r>
              <a:rPr lang="en-US" altLang="ko-KR" sz="11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1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원산지</a:t>
            </a:r>
            <a:r>
              <a:rPr lang="en-US" altLang="ko-KR" sz="11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1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규정</a:t>
            </a:r>
            <a:r>
              <a:rPr lang="en-US" altLang="ko-KR" sz="11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1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요건</a:t>
            </a:r>
            <a:r>
              <a:rPr lang="en-US" altLang="ko-KR" sz="11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1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충족</a:t>
            </a:r>
            <a:r>
              <a:rPr lang="en-US" altLang="ko-KR" sz="11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100" dirty="0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등</a:t>
            </a:r>
            <a:r>
              <a:rPr lang="en-US" altLang="ko-KR" sz="11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</a:t>
            </a:r>
            <a:endParaRPr lang="en-US" altLang="ko-KR" sz="1100" dirty="0">
              <a:solidFill>
                <a:srgbClr val="002060"/>
              </a:solidFill>
            </a:endParaRPr>
          </a:p>
        </p:txBody>
      </p:sp>
      <p:sp>
        <p:nvSpPr>
          <p:cNvPr id="39" name="Google Shape;699;p51">
            <a:extLst>
              <a:ext uri="{FF2B5EF4-FFF2-40B4-BE49-F238E27FC236}">
                <a16:creationId xmlns:a16="http://schemas.microsoft.com/office/drawing/2014/main" xmlns="" id="{4FDA348A-02DE-49FB-B2B8-7514D9CB3079}"/>
              </a:ext>
            </a:extLst>
          </p:cNvPr>
          <p:cNvSpPr txBox="1">
            <a:spLocks/>
          </p:cNvSpPr>
          <p:nvPr/>
        </p:nvSpPr>
        <p:spPr>
          <a:xfrm>
            <a:off x="3698460" y="2741293"/>
            <a:ext cx="1659649" cy="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lnSpc>
                <a:spcPts val="3360"/>
              </a:lnSpc>
              <a:buNone/>
            </a:pPr>
            <a:r>
              <a:rPr lang="en-US" altLang="ko-KR" sz="1300" b="1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기술</a:t>
            </a:r>
            <a:r>
              <a:rPr lang="en-US" altLang="ko-KR" sz="1300" b="1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및 </a:t>
            </a:r>
            <a:r>
              <a:rPr lang="en-US" altLang="ko-KR" sz="1300" b="1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시장</a:t>
            </a:r>
            <a:r>
              <a:rPr lang="en-US" altLang="ko-KR" sz="1300" b="1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300" b="1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솔루션</a:t>
            </a:r>
            <a:endParaRPr lang="en-US" altLang="ko-KR" sz="1300" dirty="0">
              <a:solidFill>
                <a:srgbClr val="002060"/>
              </a:solidFill>
            </a:endParaRPr>
          </a:p>
        </p:txBody>
      </p:sp>
      <p:sp>
        <p:nvSpPr>
          <p:cNvPr id="40" name="Google Shape;698;p51">
            <a:extLst>
              <a:ext uri="{FF2B5EF4-FFF2-40B4-BE49-F238E27FC236}">
                <a16:creationId xmlns:a16="http://schemas.microsoft.com/office/drawing/2014/main" xmlns="" id="{01831E47-0A18-4DB9-A2C9-66FDE0C94E2A}"/>
              </a:ext>
            </a:extLst>
          </p:cNvPr>
          <p:cNvSpPr txBox="1">
            <a:spLocks/>
          </p:cNvSpPr>
          <p:nvPr/>
        </p:nvSpPr>
        <p:spPr>
          <a:xfrm>
            <a:off x="3399432" y="3167143"/>
            <a:ext cx="2247470" cy="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dirty="0" err="1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한국의</a:t>
            </a:r>
            <a:r>
              <a:rPr lang="en-US" altLang="ko-KR" sz="1100" dirty="0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1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수입</a:t>
            </a:r>
            <a:r>
              <a:rPr lang="en-US" altLang="ko-KR" sz="11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1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요건</a:t>
            </a:r>
            <a:r>
              <a:rPr lang="en-US" altLang="ko-KR" sz="11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및 </a:t>
            </a:r>
            <a:r>
              <a:rPr lang="en-US" altLang="ko-KR" sz="11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규정</a:t>
            </a:r>
            <a:r>
              <a:rPr lang="en-US" altLang="ko-KR" sz="11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1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면밀히</a:t>
            </a:r>
            <a:r>
              <a:rPr lang="en-US" altLang="ko-KR" sz="11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100" dirty="0" err="1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파악</a:t>
            </a:r>
            <a:endParaRPr lang="en-US" altLang="ko-KR" sz="1100" dirty="0" smtClean="0">
              <a:solidFill>
                <a:srgbClr val="00206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소비자</a:t>
            </a:r>
            <a:r>
              <a:rPr lang="en-US" altLang="ko-KR" sz="11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1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수요</a:t>
            </a:r>
            <a:r>
              <a:rPr lang="en-US" altLang="ko-KR" sz="11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및 </a:t>
            </a:r>
            <a:r>
              <a:rPr lang="en-US" altLang="ko-KR" sz="11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선호도</a:t>
            </a:r>
            <a:r>
              <a:rPr lang="en-US" altLang="ko-KR" sz="11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1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연구</a:t>
            </a:r>
            <a:endParaRPr lang="en-US" altLang="ko-KR" sz="1100" dirty="0">
              <a:solidFill>
                <a:srgbClr val="002060"/>
              </a:solidFill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100" dirty="0">
              <a:solidFill>
                <a:schemeClr val="tx1"/>
              </a:solidFill>
              <a:latin typeface="Playfair Display" panose="020B0604020202020204" charset="0"/>
              <a:ea typeface="Arial" pitchFamily="34" charset="-122"/>
              <a:cs typeface="Arial" panose="020B0604020202020204" pitchFamily="34" charset="0"/>
              <a:sym typeface="Catamaran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소비</a:t>
            </a:r>
            <a:r>
              <a:rPr lang="en-US" altLang="ko-KR" sz="11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1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트렌드</a:t>
            </a:r>
            <a:r>
              <a:rPr lang="en-US" altLang="ko-KR" sz="11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및 </a:t>
            </a:r>
            <a:r>
              <a:rPr lang="en-US" altLang="ko-KR" sz="11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유통</a:t>
            </a:r>
            <a:r>
              <a:rPr lang="en-US" altLang="ko-KR" sz="11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1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채널</a:t>
            </a:r>
            <a:r>
              <a:rPr lang="en-US" altLang="ko-KR" sz="11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1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파악</a:t>
            </a:r>
            <a:endParaRPr lang="en-US" altLang="ko-KR" sz="1100" dirty="0">
              <a:solidFill>
                <a:srgbClr val="00206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altLang="ko-KR" sz="1100" dirty="0">
              <a:solidFill>
                <a:srgbClr val="002060"/>
              </a:solidFill>
            </a:endParaRPr>
          </a:p>
        </p:txBody>
      </p:sp>
      <p:sp>
        <p:nvSpPr>
          <p:cNvPr id="41" name="Google Shape;699;p51">
            <a:extLst>
              <a:ext uri="{FF2B5EF4-FFF2-40B4-BE49-F238E27FC236}">
                <a16:creationId xmlns:a16="http://schemas.microsoft.com/office/drawing/2014/main" xmlns="" id="{8D6D054C-0A2B-484A-BF25-89F4EC8F01E0}"/>
              </a:ext>
            </a:extLst>
          </p:cNvPr>
          <p:cNvSpPr txBox="1">
            <a:spLocks/>
          </p:cNvSpPr>
          <p:nvPr/>
        </p:nvSpPr>
        <p:spPr>
          <a:xfrm>
            <a:off x="6087118" y="2752736"/>
            <a:ext cx="2622278" cy="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 algn="ctr">
              <a:lnSpc>
                <a:spcPts val="3360"/>
              </a:lnSpc>
              <a:buNone/>
            </a:pPr>
            <a:r>
              <a:rPr lang="ko-KR" altLang="en-US" sz="1300" b="1" dirty="0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경쟁력 강화</a:t>
            </a:r>
            <a:endParaRPr lang="en-US" altLang="ko-KR" sz="1300" dirty="0">
              <a:solidFill>
                <a:srgbClr val="002060"/>
              </a:solidFill>
            </a:endParaRPr>
          </a:p>
        </p:txBody>
      </p:sp>
      <p:sp>
        <p:nvSpPr>
          <p:cNvPr id="43" name="Google Shape;698;p51">
            <a:extLst>
              <a:ext uri="{FF2B5EF4-FFF2-40B4-BE49-F238E27FC236}">
                <a16:creationId xmlns:a16="http://schemas.microsoft.com/office/drawing/2014/main" xmlns="" id="{FFEFE667-DE45-4F8E-BB1D-8C7427B25CF3}"/>
              </a:ext>
            </a:extLst>
          </p:cNvPr>
          <p:cNvSpPr txBox="1">
            <a:spLocks/>
          </p:cNvSpPr>
          <p:nvPr/>
        </p:nvSpPr>
        <p:spPr>
          <a:xfrm>
            <a:off x="6288163" y="3167143"/>
            <a:ext cx="2059501" cy="51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1050" dirty="0" err="1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기술</a:t>
            </a:r>
            <a:r>
              <a:rPr lang="en-US" altLang="ko-KR" sz="1050" dirty="0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05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혁신</a:t>
            </a:r>
            <a:r>
              <a:rPr lang="en-US" altLang="ko-KR" sz="105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altLang="ko-KR" sz="105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기술</a:t>
            </a:r>
            <a:r>
              <a:rPr lang="en-US" altLang="ko-KR" sz="105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05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함량</a:t>
            </a:r>
            <a:r>
              <a:rPr lang="en-US" altLang="ko-KR" sz="105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05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증가</a:t>
            </a:r>
            <a:endParaRPr lang="en-US" altLang="ko-KR" sz="1050" dirty="0">
              <a:solidFill>
                <a:srgbClr val="00206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1"/>
              </a:solidFill>
              <a:latin typeface="Playfair Display" panose="020B0604020202020204" charset="0"/>
              <a:cs typeface="Arial" panose="020B0604020202020204" pitchFamily="34" charset="0"/>
              <a:sym typeface="Catamaran"/>
            </a:endParaRPr>
          </a:p>
        </p:txBody>
      </p:sp>
      <p:sp>
        <p:nvSpPr>
          <p:cNvPr id="47" name="Google Shape;698;p51">
            <a:extLst>
              <a:ext uri="{FF2B5EF4-FFF2-40B4-BE49-F238E27FC236}">
                <a16:creationId xmlns:a16="http://schemas.microsoft.com/office/drawing/2014/main" xmlns="" id="{C1BC6801-B4F4-4984-AC57-F93198B4A5E8}"/>
              </a:ext>
            </a:extLst>
          </p:cNvPr>
          <p:cNvSpPr txBox="1">
            <a:spLocks/>
          </p:cNvSpPr>
          <p:nvPr/>
        </p:nvSpPr>
        <p:spPr>
          <a:xfrm>
            <a:off x="374679" y="3766071"/>
            <a:ext cx="2141703" cy="80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1100" dirty="0" err="1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세미나</a:t>
            </a:r>
            <a:r>
              <a:rPr lang="en-US" altLang="ko-KR" sz="1100" dirty="0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1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및 </a:t>
            </a:r>
            <a:r>
              <a:rPr lang="en-US" altLang="ko-KR" sz="11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심층</a:t>
            </a:r>
            <a:r>
              <a:rPr lang="en-US" altLang="ko-KR" sz="11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1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교육</a:t>
            </a:r>
            <a:r>
              <a:rPr lang="en-US" altLang="ko-KR" sz="11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1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과정</a:t>
            </a:r>
            <a:r>
              <a:rPr lang="en-US" altLang="ko-KR" sz="11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1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참여</a:t>
            </a:r>
            <a:endParaRPr lang="en-US" altLang="ko-KR" sz="1100" dirty="0">
              <a:solidFill>
                <a:srgbClr val="00206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ko" sz="1100" dirty="0">
              <a:solidFill>
                <a:schemeClr val="tx1"/>
              </a:solidFill>
              <a:latin typeface="Playfair Display" panose="020B0604020202020204" charset="0"/>
              <a:cs typeface="Arial" panose="020B0604020202020204" pitchFamily="34" charset="0"/>
              <a:sym typeface="Catamaran"/>
            </a:endParaRPr>
          </a:p>
        </p:txBody>
      </p:sp>
      <p:sp>
        <p:nvSpPr>
          <p:cNvPr id="49" name="Google Shape;698;p51">
            <a:extLst>
              <a:ext uri="{FF2B5EF4-FFF2-40B4-BE49-F238E27FC236}">
                <a16:creationId xmlns:a16="http://schemas.microsoft.com/office/drawing/2014/main" xmlns="" id="{035F5DBD-AAD5-412C-961C-ED6838B81B6D}"/>
              </a:ext>
            </a:extLst>
          </p:cNvPr>
          <p:cNvSpPr txBox="1">
            <a:spLocks/>
          </p:cNvSpPr>
          <p:nvPr/>
        </p:nvSpPr>
        <p:spPr>
          <a:xfrm>
            <a:off x="3407722" y="3934714"/>
            <a:ext cx="2057400" cy="60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just"/>
            <a:endParaRPr lang="ko" sz="1050" dirty="0">
              <a:solidFill>
                <a:schemeClr val="tx1"/>
              </a:solidFill>
              <a:latin typeface="Playfair Display" panose="020B0604020202020204" charset="0"/>
              <a:cs typeface="Arial" panose="020B0604020202020204" pitchFamily="34" charset="0"/>
              <a:sym typeface="Catamaran"/>
            </a:endParaRPr>
          </a:p>
        </p:txBody>
      </p:sp>
      <p:sp>
        <p:nvSpPr>
          <p:cNvPr id="50" name="Google Shape;698;p51">
            <a:extLst>
              <a:ext uri="{FF2B5EF4-FFF2-40B4-BE49-F238E27FC236}">
                <a16:creationId xmlns:a16="http://schemas.microsoft.com/office/drawing/2014/main" xmlns="" id="{7BE49554-D3FD-4B55-A088-AE03192B4D89}"/>
              </a:ext>
            </a:extLst>
          </p:cNvPr>
          <p:cNvSpPr txBox="1">
            <a:spLocks/>
          </p:cNvSpPr>
          <p:nvPr/>
        </p:nvSpPr>
        <p:spPr>
          <a:xfrm>
            <a:off x="6288162" y="3591794"/>
            <a:ext cx="2059501" cy="51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solidFill>
                  <a:srgbClr val="002060"/>
                </a:solidFill>
                <a:latin typeface="+mj-ea"/>
                <a:ea typeface="+mj-ea"/>
                <a:cs typeface="Arial" panose="020B0604020202020204" pitchFamily="34" charset="0"/>
                <a:sym typeface="Catamaran"/>
              </a:rPr>
              <a:t>양성 </a:t>
            </a:r>
            <a:r>
              <a:rPr lang="en-US" altLang="ko-KR" sz="1100" dirty="0" err="1" smtClean="0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인력</a:t>
            </a:r>
            <a:r>
              <a:rPr lang="en-US" altLang="ko-KR" sz="1100" dirty="0" smtClean="0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sz="1100" dirty="0" err="1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교육</a:t>
            </a:r>
            <a:endParaRPr lang="en-US" altLang="ko-KR" sz="1100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0" indent="0" algn="just"/>
            <a:endParaRPr lang="en-US" sz="1050" dirty="0">
              <a:solidFill>
                <a:schemeClr val="tx1"/>
              </a:solidFill>
              <a:latin typeface="Playfair Display" panose="020B0604020202020204" charset="0"/>
              <a:cs typeface="Arial" panose="020B0604020202020204" pitchFamily="34" charset="0"/>
              <a:sym typeface="Catamaran"/>
            </a:endParaRPr>
          </a:p>
        </p:txBody>
      </p:sp>
      <p:sp>
        <p:nvSpPr>
          <p:cNvPr id="51" name="Google Shape;698;p51">
            <a:extLst>
              <a:ext uri="{FF2B5EF4-FFF2-40B4-BE49-F238E27FC236}">
                <a16:creationId xmlns:a16="http://schemas.microsoft.com/office/drawing/2014/main" xmlns="" id="{E0DD153A-FFF2-4C38-B1D4-2E806F6A4835}"/>
              </a:ext>
            </a:extLst>
          </p:cNvPr>
          <p:cNvSpPr txBox="1">
            <a:spLocks/>
          </p:cNvSpPr>
          <p:nvPr/>
        </p:nvSpPr>
        <p:spPr>
          <a:xfrm>
            <a:off x="6288161" y="4004033"/>
            <a:ext cx="2059501" cy="5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ko-KR" sz="1100" dirty="0" err="1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품질</a:t>
            </a:r>
            <a:r>
              <a:rPr lang="en-US" altLang="ko-KR" sz="1100" dirty="0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1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향상</a:t>
            </a:r>
            <a:r>
              <a:rPr lang="en-US" altLang="ko-KR" sz="11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altLang="ko-KR" sz="11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디자인</a:t>
            </a:r>
            <a:r>
              <a:rPr lang="en-US" altLang="ko-KR" sz="110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100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개선</a:t>
            </a:r>
            <a:endParaRPr lang="en-US" altLang="ko-KR" sz="1100" dirty="0">
              <a:solidFill>
                <a:srgbClr val="00206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ko" sz="1100" dirty="0">
              <a:solidFill>
                <a:srgbClr val="002060"/>
              </a:solidFill>
              <a:latin typeface="Playfair Display" panose="020B0604020202020204" charset="0"/>
              <a:cs typeface="Arial" panose="020B0604020202020204" pitchFamily="34" charset="0"/>
              <a:sym typeface="Catamaran"/>
            </a:endParaRPr>
          </a:p>
        </p:txBody>
      </p:sp>
    </p:spTree>
    <p:extLst>
      <p:ext uri="{BB962C8B-B14F-4D97-AF65-F5344CB8AC3E}">
        <p14:creationId xmlns:p14="http://schemas.microsoft.com/office/powerpoint/2010/main" val="3660421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>
            <a:spLocks noGrp="1"/>
          </p:cNvSpPr>
          <p:nvPr>
            <p:ph type="title" idx="9"/>
          </p:nvPr>
        </p:nvSpPr>
        <p:spPr>
          <a:xfrm>
            <a:off x="779701" y="69121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발표 내용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+mj-ea"/>
              <a:ea typeface="+mj-ea"/>
              <a:cs typeface="Playfair Display" panose="020B0604020202020204" charset="0"/>
            </a:endParaRPr>
          </a:p>
        </p:txBody>
      </p:sp>
      <p:sp>
        <p:nvSpPr>
          <p:cNvPr id="204" name="Google Shape;204;p36"/>
          <p:cNvSpPr/>
          <p:nvPr/>
        </p:nvSpPr>
        <p:spPr>
          <a:xfrm>
            <a:off x="1081191" y="1885950"/>
            <a:ext cx="1167600" cy="1047300"/>
          </a:xfrm>
          <a:prstGeom prst="rect">
            <a:avLst/>
          </a:prstGeom>
          <a:gradFill>
            <a:gsLst>
              <a:gs pos="50000">
                <a:srgbClr val="0E86BD"/>
              </a:gs>
              <a:gs pos="0">
                <a:schemeClr val="tx2">
                  <a:lumMod val="50000"/>
                </a:schemeClr>
              </a:gs>
              <a:gs pos="100000">
                <a:srgbClr val="00C4FF">
                  <a:alpha val="63921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6"/>
          <p:cNvSpPr/>
          <p:nvPr/>
        </p:nvSpPr>
        <p:spPr>
          <a:xfrm>
            <a:off x="6923589" y="1885950"/>
            <a:ext cx="1167600" cy="1047300"/>
          </a:xfrm>
          <a:prstGeom prst="rect">
            <a:avLst/>
          </a:prstGeom>
          <a:gradFill>
            <a:gsLst>
              <a:gs pos="50000">
                <a:srgbClr val="0E86BD"/>
              </a:gs>
              <a:gs pos="0">
                <a:schemeClr val="tx2">
                  <a:lumMod val="50000"/>
                </a:schemeClr>
              </a:gs>
              <a:gs pos="100000">
                <a:srgbClr val="00C4FF">
                  <a:alpha val="63921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6"/>
          <p:cNvSpPr txBox="1">
            <a:spLocks noGrp="1"/>
          </p:cNvSpPr>
          <p:nvPr>
            <p:ph type="title"/>
          </p:nvPr>
        </p:nvSpPr>
        <p:spPr>
          <a:xfrm>
            <a:off x="1163691" y="2057251"/>
            <a:ext cx="10026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dirty="0"/>
              <a:t>01</a:t>
            </a:r>
            <a:endParaRPr dirty="0"/>
          </a:p>
        </p:txBody>
      </p:sp>
      <p:sp>
        <p:nvSpPr>
          <p:cNvPr id="208" name="Google Shape;208;p36"/>
          <p:cNvSpPr txBox="1">
            <a:spLocks noGrp="1"/>
          </p:cNvSpPr>
          <p:nvPr>
            <p:ph type="subTitle" idx="1"/>
          </p:nvPr>
        </p:nvSpPr>
        <p:spPr>
          <a:xfrm>
            <a:off x="364576" y="3039279"/>
            <a:ext cx="2600830" cy="8953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ko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베트남 - 한국 </a:t>
            </a:r>
            <a:r>
              <a:rPr lang="ko-KR" altLang="en-US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간 무역 및 투자 현황</a:t>
            </a:r>
            <a:endParaRPr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Playfair Display" panose="020B0604020202020204" charset="0"/>
            </a:endParaRPr>
          </a:p>
        </p:txBody>
      </p:sp>
      <p:sp>
        <p:nvSpPr>
          <p:cNvPr id="210" name="Google Shape;210;p36"/>
          <p:cNvSpPr txBox="1">
            <a:spLocks noGrp="1"/>
          </p:cNvSpPr>
          <p:nvPr>
            <p:ph type="title" idx="3"/>
          </p:nvPr>
        </p:nvSpPr>
        <p:spPr>
          <a:xfrm>
            <a:off x="7006089" y="2057226"/>
            <a:ext cx="10026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dirty="0"/>
              <a:t>03</a:t>
            </a:r>
            <a:endParaRPr dirty="0"/>
          </a:p>
        </p:txBody>
      </p:sp>
      <p:sp>
        <p:nvSpPr>
          <p:cNvPr id="211" name="Google Shape;211;p36"/>
          <p:cNvSpPr txBox="1">
            <a:spLocks noGrp="1"/>
          </p:cNvSpPr>
          <p:nvPr>
            <p:ph type="subTitle" idx="4"/>
          </p:nvPr>
        </p:nvSpPr>
        <p:spPr>
          <a:xfrm>
            <a:off x="6290098" y="3050343"/>
            <a:ext cx="2338424" cy="895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새로운 상황에서의 요구</a:t>
            </a:r>
            <a:endParaRPr dirty="0">
              <a:solidFill>
                <a:schemeClr val="tx2">
                  <a:lumMod val="50000"/>
                </a:schemeClr>
              </a:solidFill>
              <a:latin typeface="+mj-ea"/>
              <a:ea typeface="+mj-ea"/>
              <a:cs typeface="Playfair Display" panose="020B060402020202020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BEA7813-D4C3-40EE-95F8-D7A390C2BF72}"/>
              </a:ext>
            </a:extLst>
          </p:cNvPr>
          <p:cNvSpPr/>
          <p:nvPr/>
        </p:nvSpPr>
        <p:spPr>
          <a:xfrm>
            <a:off x="0" y="0"/>
            <a:ext cx="9144000" cy="574095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02" t="-640425" r="202" b="-32283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Icon | Pay per click">
            <a:extLst>
              <a:ext uri="{FF2B5EF4-FFF2-40B4-BE49-F238E27FC236}">
                <a16:creationId xmlns:a16="http://schemas.microsoft.com/office/drawing/2014/main" xmlns="" id="{EF235B83-C188-473D-99F7-EAEDBFAC5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0192" y="2198052"/>
            <a:ext cx="581596" cy="58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ket Access Map">
            <a:extLst>
              <a:ext uri="{FF2B5EF4-FFF2-40B4-BE49-F238E27FC236}">
                <a16:creationId xmlns:a16="http://schemas.microsoft.com/office/drawing/2014/main" xmlns="" id="{CAE85E3C-A447-4F71-B3BC-8661FBCE7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592" y="2139240"/>
            <a:ext cx="620510" cy="61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08;p36">
            <a:extLst>
              <a:ext uri="{FF2B5EF4-FFF2-40B4-BE49-F238E27FC236}">
                <a16:creationId xmlns:a16="http://schemas.microsoft.com/office/drawing/2014/main" xmlns="" id="{326D25E2-0CF2-4E3D-AC4E-BB5F86CD3C84}"/>
              </a:ext>
            </a:extLst>
          </p:cNvPr>
          <p:cNvSpPr txBox="1">
            <a:spLocks/>
          </p:cNvSpPr>
          <p:nvPr/>
        </p:nvSpPr>
        <p:spPr>
          <a:xfrm>
            <a:off x="3441788" y="3050369"/>
            <a:ext cx="2239445" cy="895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ko-KR" altLang="en-US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기업 관점에서의 평가</a:t>
            </a:r>
            <a:endParaRPr lang="en-US" dirty="0">
              <a:solidFill>
                <a:schemeClr val="tx2">
                  <a:lumMod val="50000"/>
                </a:schemeClr>
              </a:solidFill>
              <a:latin typeface="+mj-ea"/>
              <a:ea typeface="+mj-ea"/>
              <a:cs typeface="Playfair Display" panose="020B0604020202020204" charset="0"/>
            </a:endParaRPr>
          </a:p>
        </p:txBody>
      </p:sp>
      <p:sp>
        <p:nvSpPr>
          <p:cNvPr id="14" name="Google Shape;204;p36">
            <a:extLst>
              <a:ext uri="{FF2B5EF4-FFF2-40B4-BE49-F238E27FC236}">
                <a16:creationId xmlns:a16="http://schemas.microsoft.com/office/drawing/2014/main" xmlns="" id="{5A62AEA6-50C9-480E-B6E2-FFBBD1952DB1}"/>
              </a:ext>
            </a:extLst>
          </p:cNvPr>
          <p:cNvSpPr/>
          <p:nvPr/>
        </p:nvSpPr>
        <p:spPr>
          <a:xfrm>
            <a:off x="4002390" y="1885269"/>
            <a:ext cx="1167600" cy="1047300"/>
          </a:xfrm>
          <a:prstGeom prst="rect">
            <a:avLst/>
          </a:prstGeom>
          <a:gradFill>
            <a:gsLst>
              <a:gs pos="50000">
                <a:srgbClr val="0E86BD"/>
              </a:gs>
              <a:gs pos="0">
                <a:schemeClr val="tx2">
                  <a:lumMod val="50000"/>
                </a:schemeClr>
              </a:gs>
              <a:gs pos="100000">
                <a:srgbClr val="00C4FF">
                  <a:alpha val="63921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07;p36">
            <a:extLst>
              <a:ext uri="{FF2B5EF4-FFF2-40B4-BE49-F238E27FC236}">
                <a16:creationId xmlns:a16="http://schemas.microsoft.com/office/drawing/2014/main" xmlns="" id="{E8C494BB-0B22-4181-81E0-87FDA64A9EF0}"/>
              </a:ext>
            </a:extLst>
          </p:cNvPr>
          <p:cNvSpPr txBox="1">
            <a:spLocks/>
          </p:cNvSpPr>
          <p:nvPr/>
        </p:nvSpPr>
        <p:spPr>
          <a:xfrm>
            <a:off x="4084890" y="2056570"/>
            <a:ext cx="10026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 Black"/>
              <a:buNone/>
              <a:defRPr sz="4800" b="0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ko" dirty="0"/>
              <a:t>02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942214E-6067-4C03-A090-6D12EAEBEE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4586274"/>
            <a:ext cx="625818" cy="347676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2C1C71-8E87-4C5B-8190-BA57828AE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73" b="2703"/>
          <a:stretch/>
        </p:blipFill>
        <p:spPr>
          <a:xfrm>
            <a:off x="5925767" y="1352550"/>
            <a:ext cx="2590799" cy="274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209550"/>
            <a:ext cx="6477000" cy="6645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layfair Display" panose="020B0604020202020204" charset="0"/>
            </a:endParaRPr>
          </a:p>
        </p:txBody>
      </p:sp>
      <p:sp>
        <p:nvSpPr>
          <p:cNvPr id="480" name="Google Shape;480;p43"/>
          <p:cNvSpPr txBox="1">
            <a:spLocks noGrp="1"/>
          </p:cNvSpPr>
          <p:nvPr>
            <p:ph type="title"/>
          </p:nvPr>
        </p:nvSpPr>
        <p:spPr>
          <a:xfrm>
            <a:off x="436200" y="253818"/>
            <a:ext cx="6117000" cy="6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altLang="ko-KR" sz="2400" b="1" dirty="0">
                <a:solidFill>
                  <a:srgbClr val="002060"/>
                </a:solidFill>
                <a:latin typeface="+mj-ea"/>
                <a:ea typeface="+mj-ea"/>
              </a:rPr>
              <a:t>VCCI</a:t>
            </a:r>
            <a:r>
              <a:rPr lang="ko-KR" altLang="en-US" sz="2400" b="1" dirty="0">
                <a:solidFill>
                  <a:srgbClr val="002060"/>
                </a:solidFill>
                <a:latin typeface="+mj-ea"/>
                <a:ea typeface="+mj-ea"/>
              </a:rPr>
              <a:t>는 </a:t>
            </a:r>
            <a:r>
              <a:rPr lang="ko-KR" altLang="en-US" sz="2400" b="1" dirty="0" smtClean="0">
                <a:solidFill>
                  <a:srgbClr val="002060"/>
                </a:solidFill>
                <a:latin typeface="+mj-ea"/>
                <a:ea typeface="+mj-ea"/>
              </a:rPr>
              <a:t>기업과 </a:t>
            </a:r>
            <a:r>
              <a:rPr lang="ko-KR" altLang="en-US" sz="2400" b="1" dirty="0">
                <a:solidFill>
                  <a:srgbClr val="002060"/>
                </a:solidFill>
                <a:latin typeface="+mj-ea"/>
                <a:ea typeface="+mj-ea"/>
              </a:rPr>
              <a:t>동행</a:t>
            </a:r>
            <a:endParaRPr sz="24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67DF057-E60B-A021-22BD-A4102AE8724E}"/>
              </a:ext>
            </a:extLst>
          </p:cNvPr>
          <p:cNvSpPr txBox="1"/>
          <p:nvPr/>
        </p:nvSpPr>
        <p:spPr>
          <a:xfrm>
            <a:off x="332400" y="1186048"/>
            <a:ext cx="4189696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altLang="ko-KR" dirty="0" err="1" smtClean="0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한국</a:t>
            </a:r>
            <a:r>
              <a:rPr lang="en-US" altLang="ko-KR" dirty="0" smtClean="0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dirty="0" err="1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시장에</a:t>
            </a:r>
            <a:r>
              <a:rPr lang="en-US" altLang="ko-KR" dirty="0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dirty="0" err="1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대한</a:t>
            </a:r>
            <a:r>
              <a:rPr lang="en-US" altLang="ko-KR" dirty="0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dirty="0" err="1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디지털</a:t>
            </a:r>
            <a:r>
              <a:rPr lang="en-US" altLang="ko-KR" dirty="0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dirty="0" err="1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정보</a:t>
            </a:r>
            <a:r>
              <a:rPr lang="en-US" altLang="ko-KR" dirty="0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dirty="0" err="1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플랫폼</a:t>
            </a:r>
            <a:r>
              <a:rPr lang="en-US" altLang="ko-KR" dirty="0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dirty="0" err="1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구축</a:t>
            </a:r>
            <a:endParaRPr lang="en-US" altLang="ko-KR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vi-VN" sz="1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67DF057-E60B-A021-22BD-A4102AE8724E}"/>
              </a:ext>
            </a:extLst>
          </p:cNvPr>
          <p:cNvSpPr txBox="1"/>
          <p:nvPr/>
        </p:nvSpPr>
        <p:spPr>
          <a:xfrm>
            <a:off x="609600" y="1839354"/>
            <a:ext cx="4267200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altLang="ko-KR" dirty="0" err="1" smtClean="0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기업</a:t>
            </a:r>
            <a:r>
              <a:rPr lang="en-US" altLang="ko-KR" dirty="0" smtClean="0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dirty="0" err="1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수요에</a:t>
            </a:r>
            <a:r>
              <a:rPr lang="en-US" altLang="ko-KR" dirty="0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dirty="0" err="1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따른</a:t>
            </a:r>
            <a:r>
              <a:rPr lang="en-US" altLang="ko-KR" dirty="0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dirty="0" err="1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심층</a:t>
            </a:r>
            <a:r>
              <a:rPr lang="en-US" altLang="ko-KR" dirty="0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dirty="0" err="1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교육</a:t>
            </a:r>
            <a:r>
              <a:rPr lang="en-US" altLang="ko-KR" dirty="0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dirty="0" err="1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프로그램</a:t>
            </a:r>
            <a:r>
              <a:rPr lang="en-US" altLang="ko-KR" dirty="0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 </a:t>
            </a:r>
            <a:r>
              <a:rPr lang="en-US" altLang="ko-KR" dirty="0" err="1">
                <a:solidFill>
                  <a:srgbClr val="002060"/>
                </a:solidFill>
                <a:latin typeface="+mj-ea"/>
                <a:ea typeface="+mj-ea"/>
                <a:cs typeface="Arial" pitchFamily="34" charset="-120"/>
              </a:rPr>
              <a:t>개발</a:t>
            </a:r>
            <a:endParaRPr lang="en-US" altLang="ko-KR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vi-VN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67DF057-E60B-A021-22BD-A4102AE8724E}"/>
              </a:ext>
            </a:extLst>
          </p:cNvPr>
          <p:cNvSpPr txBox="1"/>
          <p:nvPr/>
        </p:nvSpPr>
        <p:spPr>
          <a:xfrm>
            <a:off x="1263501" y="3433632"/>
            <a:ext cx="4299099" cy="835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altLang="ko-KR" dirty="0" err="1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국가기관과의</a:t>
            </a:r>
            <a:r>
              <a:rPr lang="en-US" altLang="ko-KR" dirty="0" smtClean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긴밀한</a:t>
            </a:r>
            <a:r>
              <a:rPr lang="en-US" altLang="ko-KR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협력으로</a:t>
            </a:r>
            <a:r>
              <a:rPr lang="en-US" altLang="ko-KR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VK/AKFTA </a:t>
            </a:r>
            <a:r>
              <a:rPr lang="en-US" altLang="ko-KR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약속</a:t>
            </a:r>
            <a:r>
              <a:rPr lang="en-US" altLang="ko-KR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범위의</a:t>
            </a:r>
            <a:r>
              <a:rPr lang="en-US" altLang="ko-KR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업그레이드</a:t>
            </a:r>
            <a:r>
              <a:rPr lang="en-US" altLang="ko-KR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및 </a:t>
            </a:r>
            <a:r>
              <a:rPr lang="en-US" altLang="ko-KR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확대</a:t>
            </a:r>
            <a:r>
              <a:rPr lang="en-US" altLang="ko-KR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제안</a:t>
            </a:r>
            <a:r>
              <a:rPr lang="en-US" altLang="ko-KR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준비</a:t>
            </a:r>
            <a:endParaRPr lang="en-US" altLang="ko-KR" dirty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vi-VN" sz="1400" dirty="0">
              <a:latin typeface="Playfair Display" panose="020B0604020202020204" charset="0"/>
              <a:ea typeface="#9Slide02 Tieu de dai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EC4BB26-5C76-42CC-BA2C-323EB630768A}"/>
              </a:ext>
            </a:extLst>
          </p:cNvPr>
          <p:cNvSpPr txBox="1"/>
          <p:nvPr/>
        </p:nvSpPr>
        <p:spPr>
          <a:xfrm>
            <a:off x="914400" y="2493686"/>
            <a:ext cx="4527698" cy="814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altLang="ko-KR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디지털</a:t>
            </a:r>
            <a:r>
              <a:rPr lang="en-US" altLang="ko-KR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경제</a:t>
            </a:r>
            <a:r>
              <a:rPr lang="en-US" altLang="ko-KR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altLang="ko-KR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고품질</a:t>
            </a:r>
            <a:r>
              <a:rPr lang="en-US" altLang="ko-KR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서비스</a:t>
            </a:r>
            <a:r>
              <a:rPr lang="en-US" altLang="ko-KR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altLang="ko-KR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녹색</a:t>
            </a:r>
            <a:r>
              <a:rPr lang="en-US" altLang="ko-KR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기술</a:t>
            </a:r>
            <a:r>
              <a:rPr lang="en-US" altLang="ko-KR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등 </a:t>
            </a:r>
            <a:r>
              <a:rPr lang="en-US" altLang="ko-KR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새로운</a:t>
            </a:r>
            <a:r>
              <a:rPr lang="en-US" altLang="ko-KR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분야에서</a:t>
            </a:r>
            <a:r>
              <a:rPr lang="en-US" altLang="ko-KR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양국</a:t>
            </a:r>
            <a:r>
              <a:rPr lang="en-US" altLang="ko-KR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기업</a:t>
            </a:r>
            <a:r>
              <a:rPr lang="en-US" altLang="ko-KR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연결</a:t>
            </a:r>
            <a:r>
              <a:rPr lang="en-US" altLang="ko-KR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강화</a:t>
            </a:r>
            <a:endParaRPr lang="en-US" altLang="ko-KR" dirty="0">
              <a:solidFill>
                <a:srgbClr val="002060"/>
              </a:solidFill>
            </a:endParaRPr>
          </a:p>
          <a:p>
            <a:pPr algn="just">
              <a:lnSpc>
                <a:spcPct val="115000"/>
              </a:lnSpc>
            </a:pPr>
            <a:endParaRPr lang="ko" u="sng" dirty="0" err="1">
              <a:latin typeface="Playfair Display" panose="020B060402020202020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3393C97-7101-4658-B23C-D22E6FE44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157367"/>
            <a:ext cx="625818" cy="3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5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5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837" name="Google Shape;837;p55"/>
          <p:cNvSpPr txBox="1">
            <a:spLocks noGrp="1"/>
          </p:cNvSpPr>
          <p:nvPr>
            <p:ph type="title"/>
          </p:nvPr>
        </p:nvSpPr>
        <p:spPr>
          <a:xfrm>
            <a:off x="762000" y="1962150"/>
            <a:ext cx="3858900" cy="6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감사</a:t>
            </a:r>
            <a:r>
              <a:rPr lang="ko-KR" altLang="en-US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합니다</a:t>
            </a: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!</a:t>
            </a:r>
            <a:endParaRPr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0" y="1146938"/>
            <a:ext cx="2953754" cy="3380961"/>
          </a:xfrm>
        </p:spPr>
      </p:pic>
      <p:sp>
        <p:nvSpPr>
          <p:cNvPr id="2" name="Subtitle 5">
            <a:extLst>
              <a:ext uri="{FF2B5EF4-FFF2-40B4-BE49-F238E27FC236}">
                <a16:creationId xmlns:a16="http://schemas.microsoft.com/office/drawing/2014/main" xmlns="" id="{11A7490C-5FBC-6D3E-7C3C-C503D17D5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086" y="3028950"/>
            <a:ext cx="5435480" cy="376200"/>
          </a:xfrm>
        </p:spPr>
        <p:txBody>
          <a:bodyPr/>
          <a:lstStyle/>
          <a:p>
            <a:r>
              <a:rPr lang="ko-KR" altLang="en-US" sz="1400" b="1" dirty="0" smtClean="0">
                <a:latin typeface="+mn-lt"/>
              </a:rPr>
              <a:t>웹</a:t>
            </a:r>
            <a:r>
              <a:rPr lang="ko" sz="1400" b="1" dirty="0" smtClean="0">
                <a:latin typeface="+mn-lt"/>
              </a:rPr>
              <a:t>사이트 </a:t>
            </a:r>
            <a:r>
              <a:rPr lang="ko" b="1" dirty="0">
                <a:latin typeface="+mn-lt"/>
              </a:rPr>
              <a:t>: tungtamwto.vn / wtocenter.vn </a:t>
            </a:r>
            <a:endParaRPr lang="en-US" sz="1400" b="1" dirty="0">
              <a:latin typeface="+mn-lt"/>
            </a:endParaRPr>
          </a:p>
          <a:p>
            <a:r>
              <a:rPr lang="ko" sz="1400" b="1" dirty="0">
                <a:latin typeface="+mn-lt"/>
              </a:rPr>
              <a:t>이메일: </a:t>
            </a:r>
            <a:r>
              <a:rPr lang="ko" sz="1400" b="1" dirty="0" err="1">
                <a:latin typeface="+mn-lt"/>
              </a:rPr>
              <a:t>tuanda@vcci.com.vn</a:t>
            </a:r>
            <a:endParaRPr lang="en-US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1427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BF19C5E-17E0-4EC5-80EC-32775B8A61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82" t="2380" r="5400" b="8146"/>
          <a:stretch/>
        </p:blipFill>
        <p:spPr>
          <a:xfrm>
            <a:off x="0" y="0"/>
            <a:ext cx="4551350" cy="51371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2B2A0C-30E2-4901-BF85-3809AA9039B6}"/>
              </a:ext>
            </a:extLst>
          </p:cNvPr>
          <p:cNvSpPr/>
          <p:nvPr/>
        </p:nvSpPr>
        <p:spPr>
          <a:xfrm>
            <a:off x="0" y="0"/>
            <a:ext cx="4551350" cy="513715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Google Shape;221;p37"/>
          <p:cNvSpPr txBox="1">
            <a:spLocks noGrp="1"/>
          </p:cNvSpPr>
          <p:nvPr>
            <p:ph type="title"/>
          </p:nvPr>
        </p:nvSpPr>
        <p:spPr>
          <a:xfrm>
            <a:off x="4798828" y="2114550"/>
            <a:ext cx="4038600" cy="18386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ko-KR" altLang="en-US" sz="32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베트남 </a:t>
            </a:r>
            <a:r>
              <a:rPr lang="en-US" altLang="ko-KR" sz="32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- </a:t>
            </a:r>
            <a:r>
              <a:rPr lang="ko-KR" altLang="en-US" sz="32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한국 간 무역 및 투자 현황</a:t>
            </a:r>
            <a:endParaRPr lang="ko-KR" altLang="en-US" sz="3200" b="1" dirty="0">
              <a:solidFill>
                <a:schemeClr val="tx2">
                  <a:lumMod val="50000"/>
                </a:schemeClr>
              </a:solidFill>
              <a:latin typeface="+mj-ea"/>
              <a:ea typeface="+mj-ea"/>
              <a:cs typeface="Playfair Display" panose="020B0604020202020204" charset="0"/>
            </a:endParaRPr>
          </a:p>
        </p:txBody>
      </p:sp>
      <p:sp>
        <p:nvSpPr>
          <p:cNvPr id="223" name="Google Shape;223;p37"/>
          <p:cNvSpPr/>
          <p:nvPr/>
        </p:nvSpPr>
        <p:spPr>
          <a:xfrm>
            <a:off x="3997300" y="742950"/>
            <a:ext cx="2155500" cy="1155300"/>
          </a:xfrm>
          <a:prstGeom prst="rect">
            <a:avLst/>
          </a:prstGeom>
          <a:gradFill>
            <a:gsLst>
              <a:gs pos="50000">
                <a:srgbClr val="0E86BD"/>
              </a:gs>
              <a:gs pos="0">
                <a:schemeClr val="tx2">
                  <a:lumMod val="50000"/>
                </a:schemeClr>
              </a:gs>
              <a:gs pos="100000">
                <a:srgbClr val="00C4FF">
                  <a:alpha val="63921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7"/>
          <p:cNvSpPr txBox="1">
            <a:spLocks noGrp="1"/>
          </p:cNvSpPr>
          <p:nvPr>
            <p:ph type="title" idx="2"/>
          </p:nvPr>
        </p:nvSpPr>
        <p:spPr>
          <a:xfrm>
            <a:off x="4800600" y="869700"/>
            <a:ext cx="11997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rgbClr val="FFFFFF"/>
                </a:solidFill>
              </a:rPr>
              <a:t>01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4830A79-0131-4DB3-9C3A-4D592FB8F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133350"/>
            <a:ext cx="625818" cy="347676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>
          <a:extLst>
            <a:ext uri="{FF2B5EF4-FFF2-40B4-BE49-F238E27FC236}">
              <a16:creationId xmlns:a16="http://schemas.microsoft.com/office/drawing/2014/main" xmlns="" id="{DB0415E8-B260-9EB2-DB66-B85DD7B00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53">
            <a:extLst>
              <a:ext uri="{FF2B5EF4-FFF2-40B4-BE49-F238E27FC236}">
                <a16:creationId xmlns:a16="http://schemas.microsoft.com/office/drawing/2014/main" xmlns="" id="{19C9C000-00C4-918D-282B-66F349DAE34D}"/>
              </a:ext>
            </a:extLst>
          </p:cNvPr>
          <p:cNvSpPr/>
          <p:nvPr/>
        </p:nvSpPr>
        <p:spPr>
          <a:xfrm>
            <a:off x="7165041" y="3162300"/>
            <a:ext cx="1981200" cy="1981200"/>
          </a:xfrm>
          <a:custGeom>
            <a:avLst/>
            <a:gdLst/>
            <a:ahLst/>
            <a:cxnLst/>
            <a:rect l="l" t="t" r="r" b="b"/>
            <a:pathLst>
              <a:path w="45172" h="45149" extrusionOk="0">
                <a:moveTo>
                  <a:pt x="22575" y="5204"/>
                </a:moveTo>
                <a:cubicBezTo>
                  <a:pt x="32184" y="5204"/>
                  <a:pt x="39968" y="12965"/>
                  <a:pt x="39968" y="22574"/>
                </a:cubicBezTo>
                <a:cubicBezTo>
                  <a:pt x="39968" y="32161"/>
                  <a:pt x="32184" y="39945"/>
                  <a:pt x="22575" y="39945"/>
                </a:cubicBezTo>
                <a:cubicBezTo>
                  <a:pt x="12988" y="39945"/>
                  <a:pt x="5205" y="32161"/>
                  <a:pt x="5205" y="22574"/>
                </a:cubicBezTo>
                <a:cubicBezTo>
                  <a:pt x="5205" y="12965"/>
                  <a:pt x="12988" y="5204"/>
                  <a:pt x="22575" y="5204"/>
                </a:cubicBezTo>
                <a:close/>
                <a:moveTo>
                  <a:pt x="0" y="0"/>
                </a:moveTo>
                <a:lnTo>
                  <a:pt x="0" y="45149"/>
                </a:lnTo>
                <a:lnTo>
                  <a:pt x="45172" y="45149"/>
                </a:lnTo>
                <a:lnTo>
                  <a:pt x="4517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922F956B-4C43-E20F-A852-5C06803DBC77}"/>
              </a:ext>
            </a:extLst>
          </p:cNvPr>
          <p:cNvSpPr txBox="1">
            <a:spLocks/>
          </p:cNvSpPr>
          <p:nvPr/>
        </p:nvSpPr>
        <p:spPr>
          <a:xfrm>
            <a:off x="2590800" y="98341"/>
            <a:ext cx="5300331" cy="491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ko-KR" altLang="en-US" sz="2800" b="1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무역분야에서 인상적인 성과</a:t>
            </a:r>
            <a:endParaRPr lang="en-US" sz="3000" b="1" dirty="0">
              <a:solidFill>
                <a:schemeClr val="tx2">
                  <a:lumMod val="50000"/>
                </a:schemeClr>
              </a:solidFill>
              <a:latin typeface="+mj-ea"/>
              <a:ea typeface="+mj-ea"/>
              <a:cs typeface="Playfair Display" panose="020B060402020202020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DF85AC4-9AC9-6D31-6CE0-D7261EFB89EA}"/>
              </a:ext>
            </a:extLst>
          </p:cNvPr>
          <p:cNvSpPr txBox="1">
            <a:spLocks/>
          </p:cNvSpPr>
          <p:nvPr/>
        </p:nvSpPr>
        <p:spPr>
          <a:xfrm>
            <a:off x="4114800" y="481026"/>
            <a:ext cx="2209800" cy="491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lang="en-US" sz="2000" dirty="0">
              <a:solidFill>
                <a:schemeClr val="tx2">
                  <a:lumMod val="50000"/>
                </a:schemeClr>
              </a:solidFill>
              <a:latin typeface="Playfair Display" panose="020B0604020202020204" charset="0"/>
              <a:cs typeface="Playfair Display" panose="020B060402020202020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A17152D-9172-6D3F-E312-C52D80B6447A}"/>
              </a:ext>
            </a:extLst>
          </p:cNvPr>
          <p:cNvSpPr txBox="1">
            <a:spLocks/>
          </p:cNvSpPr>
          <p:nvPr/>
        </p:nvSpPr>
        <p:spPr>
          <a:xfrm>
            <a:off x="278192" y="1791078"/>
            <a:ext cx="1931608" cy="170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ko" sz="14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총</a:t>
            </a:r>
            <a:r>
              <a:rPr lang="en-US" altLang="ko" sz="14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 </a:t>
            </a:r>
            <a:r>
              <a:rPr lang="ko" sz="14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수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출</a:t>
            </a:r>
            <a:r>
              <a:rPr lang="ko" sz="14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입</a:t>
            </a:r>
            <a:r>
              <a:rPr lang="ko" sz="14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: </a:t>
            </a:r>
            <a:r>
              <a:rPr lang="ko-KR" altLang="en-US" sz="14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약 </a:t>
            </a:r>
            <a:r>
              <a:rPr lang="en-US" altLang="ko-KR" sz="14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3</a:t>
            </a:r>
            <a:r>
              <a:rPr lang="ko-KR" altLang="en-US" sz="14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배 증가</a:t>
            </a:r>
            <a:r>
              <a:rPr lang="ko" sz="14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 ( 2014년 289 억 달러</a:t>
            </a:r>
            <a:r>
              <a:rPr lang="ko-KR" altLang="en-US" sz="1400" dirty="0" smtClean="0">
                <a:latin typeface="+mn-ea"/>
                <a:ea typeface="+mn-ea"/>
              </a:rPr>
              <a:t> </a:t>
            </a:r>
            <a:r>
              <a:rPr lang="ko-KR" altLang="en-US" sz="1400" dirty="0" smtClean="0">
                <a:solidFill>
                  <a:srgbClr val="1961AC"/>
                </a:solidFill>
                <a:latin typeface="+mn-ea"/>
                <a:ea typeface="+mn-ea"/>
              </a:rPr>
              <a:t>→</a:t>
            </a:r>
            <a:r>
              <a:rPr lang="ko" altLang="en-US" sz="14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 </a:t>
            </a:r>
            <a:r>
              <a:rPr lang="ko" sz="14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2024년 817 억 달</a:t>
            </a:r>
            <a:r>
              <a:rPr lang="ko-KR" altLang="en-US" sz="1400" dirty="0" err="1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러</a:t>
            </a:r>
            <a:r>
              <a:rPr lang="ko" sz="14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 )</a:t>
            </a:r>
            <a:r>
              <a:rPr lang="en-US" altLang="ko" sz="14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/>
            </a:r>
            <a:br>
              <a:rPr lang="en-US" altLang="ko" sz="14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</a:br>
            <a:endParaRPr lang="ko" sz="1400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Playfair Display" panose="020B060402020202020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A820DA63-3AA3-B70E-93AF-3621860464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362934"/>
              </p:ext>
            </p:extLst>
          </p:nvPr>
        </p:nvGraphicFramePr>
        <p:xfrm>
          <a:off x="2331262" y="1147710"/>
          <a:ext cx="5819308" cy="310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8D12099-835F-352C-BF2B-5187F76F1243}"/>
              </a:ext>
            </a:extLst>
          </p:cNvPr>
          <p:cNvSpPr txBox="1">
            <a:spLocks/>
          </p:cNvSpPr>
          <p:nvPr/>
        </p:nvSpPr>
        <p:spPr>
          <a:xfrm>
            <a:off x="5862788" y="4172292"/>
            <a:ext cx="2743200" cy="491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ko" sz="1000" dirty="0">
                <a:solidFill>
                  <a:schemeClr val="tx2">
                    <a:lumMod val="50000"/>
                  </a:schemeClr>
                </a:solidFill>
                <a:latin typeface="Playfair Display" panose="020B0604020202020204" charset="0"/>
                <a:cs typeface="Playfair Display" panose="020B0604020202020204" charset="0"/>
              </a:rPr>
              <a:t>출처 : </a:t>
            </a:r>
            <a:r>
              <a:rPr lang="ko-KR" altLang="en-US" sz="1000" dirty="0" smtClean="0">
                <a:solidFill>
                  <a:schemeClr val="tx2">
                    <a:lumMod val="50000"/>
                  </a:schemeClr>
                </a:solidFill>
                <a:latin typeface="Playfair Display" panose="020B0604020202020204" charset="0"/>
                <a:cs typeface="Playfair Display" panose="020B0604020202020204" charset="0"/>
              </a:rPr>
              <a:t>관세청 </a:t>
            </a:r>
            <a:r>
              <a:rPr lang="ko-KR" altLang="en-US" sz="1000" dirty="0" smtClean="0">
                <a:solidFill>
                  <a:schemeClr val="tx2">
                    <a:lumMod val="50000"/>
                  </a:schemeClr>
                </a:solidFill>
                <a:latin typeface="Playfair Display" panose="020B0604020202020204" charset="0"/>
                <a:cs typeface="Playfair Display" panose="020B0604020202020204" charset="0"/>
              </a:rPr>
              <a:t>자료 총합</a:t>
            </a:r>
            <a:r>
              <a:rPr lang="en-US" altLang="ko-KR" sz="1000" dirty="0" smtClean="0">
                <a:solidFill>
                  <a:schemeClr val="tx2">
                    <a:lumMod val="50000"/>
                  </a:schemeClr>
                </a:solidFill>
                <a:latin typeface="Playfair Display" panose="020B0604020202020204" charset="0"/>
                <a:cs typeface="Playfair Display" panose="020B0604020202020204" charset="0"/>
              </a:rPr>
              <a:t>(VCCI)</a:t>
            </a:r>
            <a:endParaRPr lang="ko" sz="1000" dirty="0">
              <a:solidFill>
                <a:schemeClr val="tx2">
                  <a:lumMod val="50000"/>
                </a:schemeClr>
              </a:solidFill>
              <a:latin typeface="Playfair Display" panose="020B0604020202020204" charset="0"/>
              <a:cs typeface="Playfair Display" panose="020B060402020202020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3B0BB15-9D20-5EF8-4FEB-5599F56D83A0}"/>
              </a:ext>
            </a:extLst>
          </p:cNvPr>
          <p:cNvSpPr txBox="1">
            <a:spLocks/>
          </p:cNvSpPr>
          <p:nvPr/>
        </p:nvSpPr>
        <p:spPr>
          <a:xfrm>
            <a:off x="249617" y="4519820"/>
            <a:ext cx="6624725" cy="4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/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2025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년 </a:t>
            </a:r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10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개월간</a:t>
            </a:r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: </a:t>
            </a:r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총 </a:t>
            </a:r>
            <a:r>
              <a:rPr lang="ko-KR" altLang="en-US" sz="1400" dirty="0" err="1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수출입액</a:t>
            </a:r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732</a:t>
            </a:r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억 달러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(</a:t>
            </a:r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전년 동기 대비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8.2% </a:t>
            </a:r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증가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)</a:t>
            </a:r>
            <a:endParaRPr lang="ko-KR" altLang="en-US" sz="140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4A80DD5-1B7A-4066-87B5-FC9E06833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33350"/>
            <a:ext cx="625818" cy="3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96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FD7D7C6-E533-42CC-88C3-91EB97A68FC7}"/>
              </a:ext>
            </a:extLst>
          </p:cNvPr>
          <p:cNvSpPr/>
          <p:nvPr/>
        </p:nvSpPr>
        <p:spPr>
          <a:xfrm>
            <a:off x="0" y="0"/>
            <a:ext cx="9144000" cy="574095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02" t="-640425" r="202" b="-32283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Playfair Display" panose="020B0604020202020204" charset="0"/>
            </a:endParaRPr>
          </a:p>
        </p:txBody>
      </p:sp>
      <p:sp>
        <p:nvSpPr>
          <p:cNvPr id="642" name="Google Shape;642;p59"/>
          <p:cNvSpPr txBox="1">
            <a:spLocks noGrp="1"/>
          </p:cNvSpPr>
          <p:nvPr>
            <p:ph type="title"/>
          </p:nvPr>
        </p:nvSpPr>
        <p:spPr>
          <a:xfrm>
            <a:off x="131135" y="674954"/>
            <a:ext cx="8763000" cy="5046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ko-KR" altLang="en-US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>한국으로부터</a:t>
            </a:r>
            <a:r>
              <a:rPr lang="ko-KR" altLang="en-US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</a:rPr>
              <a:t> 수입 품목 급증</a:t>
            </a:r>
            <a:endParaRPr lang="vi-VN" sz="2000" b="1" dirty="0">
              <a:solidFill>
                <a:schemeClr val="accent6">
                  <a:lumMod val="50000"/>
                </a:schemeClr>
              </a:solidFill>
              <a:latin typeface="+mn-lt"/>
              <a:ea typeface="+mj-ea"/>
              <a:cs typeface="Playfair Display" panose="020B0604020202020204" charset="0"/>
            </a:endParaRPr>
          </a:p>
        </p:txBody>
      </p:sp>
      <p:sp>
        <p:nvSpPr>
          <p:cNvPr id="10" name="Google Shape;642;p59">
            <a:extLst>
              <a:ext uri="{FF2B5EF4-FFF2-40B4-BE49-F238E27FC236}">
                <a16:creationId xmlns:a16="http://schemas.microsoft.com/office/drawing/2014/main" xmlns="" id="{6CB8B596-93E2-41FF-B800-19999B91AF41}"/>
              </a:ext>
            </a:extLst>
          </p:cNvPr>
          <p:cNvSpPr txBox="1">
            <a:spLocks/>
          </p:cNvSpPr>
          <p:nvPr/>
        </p:nvSpPr>
        <p:spPr>
          <a:xfrm>
            <a:off x="1742484" y="1138501"/>
            <a:ext cx="6934200" cy="37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Montserrat Black"/>
              <a:buNone/>
              <a:defRPr sz="32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>수</a:t>
            </a:r>
            <a:r>
              <a:rPr lang="ko" sz="14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>입 </a:t>
            </a:r>
            <a:r>
              <a:rPr lang="ko" sz="1400" b="1" dirty="0">
                <a:solidFill>
                  <a:schemeClr val="tx2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>: </a:t>
            </a:r>
            <a:r>
              <a:rPr lang="ko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>2.6 배</a:t>
            </a:r>
            <a:r>
              <a:rPr lang="en-US" altLang="ko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> 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>증가</a:t>
            </a:r>
            <a:r>
              <a:rPr lang="ko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> </a:t>
            </a:r>
            <a:r>
              <a:rPr lang="ko" sz="1400" dirty="0">
                <a:solidFill>
                  <a:schemeClr val="tx2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>( </a:t>
            </a:r>
            <a:r>
              <a:rPr lang="ko" sz="1400" dirty="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>2014 년 218 억 </a:t>
            </a:r>
            <a:r>
              <a:rPr lang="ko" sz="14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>달러</a:t>
            </a:r>
            <a:r>
              <a:rPr lang="en-US" altLang="ko" sz="14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> </a:t>
            </a:r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</a:rPr>
              <a:t>→</a:t>
            </a:r>
            <a:r>
              <a:rPr lang="ko" sz="14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> 2024</a:t>
            </a:r>
            <a:r>
              <a:rPr lang="ko" sz="1400" dirty="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>년 에는 </a:t>
            </a:r>
            <a:r>
              <a:rPr lang="ko" sz="18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>560 억 달러 </a:t>
            </a:r>
            <a:r>
              <a:rPr lang="ko" sz="1400" dirty="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>)</a:t>
            </a:r>
            <a:endParaRPr lang="vi-VN" sz="1400" dirty="0">
              <a:solidFill>
                <a:schemeClr val="accent6">
                  <a:lumMod val="50000"/>
                </a:schemeClr>
              </a:solidFill>
              <a:latin typeface="+mn-lt"/>
              <a:ea typeface="+mj-ea"/>
              <a:cs typeface="Playfair Display" panose="020B0604020202020204" charset="0"/>
            </a:endParaRPr>
          </a:p>
        </p:txBody>
      </p:sp>
      <p:sp>
        <p:nvSpPr>
          <p:cNvPr id="11" name="Google Shape;288;p31">
            <a:extLst>
              <a:ext uri="{FF2B5EF4-FFF2-40B4-BE49-F238E27FC236}">
                <a16:creationId xmlns:a16="http://schemas.microsoft.com/office/drawing/2014/main" xmlns="" id="{1765ED4C-D350-43AA-8698-1BEA2A78C2D7}"/>
              </a:ext>
            </a:extLst>
          </p:cNvPr>
          <p:cNvSpPr txBox="1">
            <a:spLocks/>
          </p:cNvSpPr>
          <p:nvPr/>
        </p:nvSpPr>
        <p:spPr>
          <a:xfrm>
            <a:off x="571501" y="1785120"/>
            <a:ext cx="1905000" cy="37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ko" sz="1200" b="1" dirty="0">
                <a:solidFill>
                  <a:schemeClr val="tx2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>컴퓨터, </a:t>
            </a: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/>
            </a:r>
            <a:br>
              <a:rPr lang="en-US" sz="1200" b="1" dirty="0">
                <a:solidFill>
                  <a:schemeClr val="tx2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</a:br>
            <a:r>
              <a:rPr lang="ko" sz="1200" b="1" dirty="0">
                <a:solidFill>
                  <a:schemeClr val="tx2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>전자 제품</a:t>
            </a:r>
            <a:endParaRPr lang="vi-VN" sz="1200" b="1" dirty="0">
              <a:solidFill>
                <a:schemeClr val="tx2">
                  <a:lumMod val="50000"/>
                </a:schemeClr>
              </a:solidFill>
              <a:latin typeface="+mn-lt"/>
              <a:ea typeface="+mj-ea"/>
              <a:cs typeface="Playfair Display" panose="020B0604020202020204" charset="0"/>
            </a:endParaRPr>
          </a:p>
        </p:txBody>
      </p:sp>
      <p:sp>
        <p:nvSpPr>
          <p:cNvPr id="13" name="Google Shape;288;p31">
            <a:extLst>
              <a:ext uri="{FF2B5EF4-FFF2-40B4-BE49-F238E27FC236}">
                <a16:creationId xmlns:a16="http://schemas.microsoft.com/office/drawing/2014/main" xmlns="" id="{95B4F44D-12E5-47DB-BB0C-FC7219108351}"/>
              </a:ext>
            </a:extLst>
          </p:cNvPr>
          <p:cNvSpPr txBox="1">
            <a:spLocks/>
          </p:cNvSpPr>
          <p:nvPr/>
        </p:nvSpPr>
        <p:spPr>
          <a:xfrm>
            <a:off x="3086101" y="1756296"/>
            <a:ext cx="1905000" cy="37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ko" sz="1200" b="1" dirty="0">
                <a:solidFill>
                  <a:schemeClr val="tx2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>기계 </a:t>
            </a: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/>
            </a:r>
            <a:br>
              <a:rPr lang="en-US" sz="1200" b="1" dirty="0">
                <a:solidFill>
                  <a:schemeClr val="tx2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</a:br>
            <a:r>
              <a:rPr lang="ko" sz="1200" b="1" dirty="0">
                <a:solidFill>
                  <a:schemeClr val="tx2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>및 장비</a:t>
            </a:r>
            <a:endParaRPr lang="vi-VN" sz="1200" b="1" dirty="0">
              <a:solidFill>
                <a:schemeClr val="tx2">
                  <a:lumMod val="50000"/>
                </a:schemeClr>
              </a:solidFill>
              <a:latin typeface="+mn-lt"/>
              <a:ea typeface="+mj-ea"/>
              <a:cs typeface="Playfair Display" panose="020B0604020202020204" charset="0"/>
            </a:endParaRPr>
          </a:p>
        </p:txBody>
      </p:sp>
      <p:sp>
        <p:nvSpPr>
          <p:cNvPr id="14" name="Google Shape;288;p31">
            <a:extLst>
              <a:ext uri="{FF2B5EF4-FFF2-40B4-BE49-F238E27FC236}">
                <a16:creationId xmlns:a16="http://schemas.microsoft.com/office/drawing/2014/main" xmlns="" id="{074CC7FD-0029-4147-89FE-648A60F755CB}"/>
              </a:ext>
            </a:extLst>
          </p:cNvPr>
          <p:cNvSpPr txBox="1">
            <a:spLocks/>
          </p:cNvSpPr>
          <p:nvPr/>
        </p:nvSpPr>
        <p:spPr>
          <a:xfrm>
            <a:off x="5197970" y="1880510"/>
            <a:ext cx="1774825" cy="37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ko" sz="12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플라스틱</a:t>
            </a:r>
          </a:p>
        </p:txBody>
      </p:sp>
      <p:sp>
        <p:nvSpPr>
          <p:cNvPr id="15" name="Google Shape;288;p31">
            <a:extLst>
              <a:ext uri="{FF2B5EF4-FFF2-40B4-BE49-F238E27FC236}">
                <a16:creationId xmlns:a16="http://schemas.microsoft.com/office/drawing/2014/main" xmlns="" id="{5741A6B8-310D-4049-B67E-2D7469F6CB55}"/>
              </a:ext>
            </a:extLst>
          </p:cNvPr>
          <p:cNvSpPr txBox="1">
            <a:spLocks/>
          </p:cNvSpPr>
          <p:nvPr/>
        </p:nvSpPr>
        <p:spPr>
          <a:xfrm>
            <a:off x="7010400" y="1861590"/>
            <a:ext cx="1905000" cy="37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ko" sz="12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석유</a:t>
            </a:r>
          </a:p>
        </p:txBody>
      </p:sp>
      <p:sp>
        <p:nvSpPr>
          <p:cNvPr id="16" name="Google Shape;288;p31">
            <a:extLst>
              <a:ext uri="{FF2B5EF4-FFF2-40B4-BE49-F238E27FC236}">
                <a16:creationId xmlns:a16="http://schemas.microsoft.com/office/drawing/2014/main" xmlns="" id="{FCBDD5BA-6058-4194-9A59-AC2FAE73BE1F}"/>
              </a:ext>
            </a:extLst>
          </p:cNvPr>
          <p:cNvSpPr txBox="1">
            <a:spLocks/>
          </p:cNvSpPr>
          <p:nvPr/>
        </p:nvSpPr>
        <p:spPr>
          <a:xfrm>
            <a:off x="1582003" y="3332936"/>
            <a:ext cx="1530350" cy="37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ko-KR" altLang="en-US" sz="1200" b="1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자동차 </a:t>
            </a:r>
            <a:r>
              <a:rPr lang="ko" sz="1200" b="1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부품 </a:t>
            </a: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/>
            </a:r>
            <a:br>
              <a:rPr lang="en-US" sz="12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</a:br>
            <a:endParaRPr lang="ko" sz="1200" b="1" dirty="0">
              <a:solidFill>
                <a:schemeClr val="tx2">
                  <a:lumMod val="50000"/>
                </a:schemeClr>
              </a:solidFill>
              <a:latin typeface="+mj-ea"/>
              <a:ea typeface="+mj-ea"/>
              <a:cs typeface="Playfair Display" panose="020B0604020202020204" charset="0"/>
            </a:endParaRPr>
          </a:p>
        </p:txBody>
      </p:sp>
      <p:sp>
        <p:nvSpPr>
          <p:cNvPr id="17" name="Google Shape;288;p31">
            <a:extLst>
              <a:ext uri="{FF2B5EF4-FFF2-40B4-BE49-F238E27FC236}">
                <a16:creationId xmlns:a16="http://schemas.microsoft.com/office/drawing/2014/main" xmlns="" id="{40074D48-9F80-4AE4-AD74-C84902C11408}"/>
              </a:ext>
            </a:extLst>
          </p:cNvPr>
          <p:cNvSpPr txBox="1">
            <a:spLocks/>
          </p:cNvSpPr>
          <p:nvPr/>
        </p:nvSpPr>
        <p:spPr>
          <a:xfrm>
            <a:off x="3918459" y="3368747"/>
            <a:ext cx="1530350" cy="5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ko" sz="12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철강</a:t>
            </a:r>
            <a:endParaRPr lang="vi-VN" sz="1200" b="1" dirty="0">
              <a:solidFill>
                <a:schemeClr val="tx2">
                  <a:lumMod val="50000"/>
                </a:schemeClr>
              </a:solidFill>
              <a:latin typeface="+mj-ea"/>
              <a:ea typeface="+mj-ea"/>
              <a:cs typeface="Playfair Display" panose="020B0604020202020204" charset="0"/>
            </a:endParaRPr>
          </a:p>
        </p:txBody>
      </p:sp>
      <p:sp>
        <p:nvSpPr>
          <p:cNvPr id="18" name="Google Shape;288;p31">
            <a:extLst>
              <a:ext uri="{FF2B5EF4-FFF2-40B4-BE49-F238E27FC236}">
                <a16:creationId xmlns:a16="http://schemas.microsoft.com/office/drawing/2014/main" xmlns="" id="{4643FF06-F9D9-4509-9DEF-34AE6A583D30}"/>
              </a:ext>
            </a:extLst>
          </p:cNvPr>
          <p:cNvSpPr txBox="1">
            <a:spLocks/>
          </p:cNvSpPr>
          <p:nvPr/>
        </p:nvSpPr>
        <p:spPr>
          <a:xfrm>
            <a:off x="6257100" y="3369905"/>
            <a:ext cx="1530350" cy="37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ko" sz="12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기타 </a:t>
            </a:r>
            <a:endParaRPr lang="vi-VN" sz="1200" b="1" dirty="0">
              <a:solidFill>
                <a:schemeClr val="tx2">
                  <a:lumMod val="50000"/>
                </a:schemeClr>
              </a:solidFill>
              <a:latin typeface="+mj-ea"/>
              <a:ea typeface="+mj-ea"/>
              <a:cs typeface="Playfair Display" panose="020B0604020202020204" charset="0"/>
            </a:endParaRPr>
          </a:p>
        </p:txBody>
      </p:sp>
      <p:sp>
        <p:nvSpPr>
          <p:cNvPr id="21" name="Google Shape;642;p59">
            <a:extLst>
              <a:ext uri="{FF2B5EF4-FFF2-40B4-BE49-F238E27FC236}">
                <a16:creationId xmlns:a16="http://schemas.microsoft.com/office/drawing/2014/main" xmlns="" id="{0F677EAF-F17D-4DD8-801B-2D201D4D9AD0}"/>
              </a:ext>
            </a:extLst>
          </p:cNvPr>
          <p:cNvSpPr txBox="1">
            <a:spLocks/>
          </p:cNvSpPr>
          <p:nvPr/>
        </p:nvSpPr>
        <p:spPr>
          <a:xfrm>
            <a:off x="571500" y="2393806"/>
            <a:ext cx="2093912" cy="109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Montserrat Black"/>
              <a:buNone/>
              <a:defRPr sz="32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ko" sz="1200" dirty="0">
                <a:solidFill>
                  <a:schemeClr val="tx2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>2024 년 수입액 319 억 </a:t>
            </a:r>
            <a:r>
              <a:rPr lang="ko" sz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>달러</a:t>
            </a:r>
            <a:r>
              <a:rPr lang="en-US" altLang="ko" sz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>, VKFTA </a:t>
            </a:r>
            <a:r>
              <a:rPr lang="ko-KR" altLang="en-US" sz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>발효 </a:t>
            </a:r>
            <a:r>
              <a:rPr lang="ko-KR" altLang="en-US" sz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>전</a:t>
            </a:r>
            <a:r>
              <a:rPr lang="en-US" altLang="ko-KR" sz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>(2014</a:t>
            </a:r>
            <a:r>
              <a:rPr lang="ko-KR" altLang="en-US" sz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>년</a:t>
            </a:r>
            <a:r>
              <a:rPr lang="en-US" altLang="ko-KR" sz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>) </a:t>
            </a:r>
            <a:r>
              <a:rPr lang="ko-KR" altLang="en-US" sz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>대비</a:t>
            </a:r>
            <a:r>
              <a:rPr lang="ko" sz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> </a:t>
            </a:r>
            <a:r>
              <a:rPr lang="ko" sz="1200" b="1" u="sng" dirty="0">
                <a:solidFill>
                  <a:schemeClr val="tx2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>6.3 배 </a:t>
            </a:r>
            <a:r>
              <a:rPr lang="ko" sz="1200" b="1" u="sng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j-ea"/>
                <a:cs typeface="Playfair Display" panose="020B0604020202020204" charset="0"/>
              </a:rPr>
              <a:t>증가</a:t>
            </a:r>
            <a:endParaRPr lang="vi-VN" sz="1200" dirty="0">
              <a:solidFill>
                <a:schemeClr val="tx2">
                  <a:lumMod val="50000"/>
                </a:schemeClr>
              </a:solidFill>
              <a:latin typeface="+mn-lt"/>
              <a:ea typeface="+mj-ea"/>
              <a:cs typeface="Playfair Display" panose="020B0604020202020204" charset="0"/>
            </a:endParaRPr>
          </a:p>
        </p:txBody>
      </p:sp>
      <p:sp>
        <p:nvSpPr>
          <p:cNvPr id="22" name="Google Shape;642;p59">
            <a:extLst>
              <a:ext uri="{FF2B5EF4-FFF2-40B4-BE49-F238E27FC236}">
                <a16:creationId xmlns:a16="http://schemas.microsoft.com/office/drawing/2014/main" xmlns="" id="{C21BB769-4885-4795-B5F7-29D4ADB17BBA}"/>
              </a:ext>
            </a:extLst>
          </p:cNvPr>
          <p:cNvSpPr txBox="1">
            <a:spLocks/>
          </p:cNvSpPr>
          <p:nvPr/>
        </p:nvSpPr>
        <p:spPr>
          <a:xfrm>
            <a:off x="2857500" y="2393806"/>
            <a:ext cx="1712913" cy="109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Montserrat Black"/>
              <a:buNone/>
              <a:defRPr sz="32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algn="just"/>
            <a:r>
              <a:rPr lang="ko" sz="12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2024 년 수입액 53 억 </a:t>
            </a:r>
            <a:r>
              <a:rPr lang="ko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달러</a:t>
            </a:r>
            <a:r>
              <a:rPr lang="en-US" altLang="ko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, VKFTA </a:t>
            </a:r>
            <a:r>
              <a:rPr lang="ko-KR" altLang="en-US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발효 전 대비</a:t>
            </a:r>
            <a:r>
              <a:rPr lang="ko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 </a:t>
            </a:r>
            <a:r>
              <a:rPr lang="ko" sz="1200" b="1" u="sng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67% </a:t>
            </a:r>
            <a:r>
              <a:rPr lang="ko" sz="1200" b="1" u="sng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증가</a:t>
            </a:r>
            <a:endParaRPr lang="vi-VN" sz="1200" dirty="0">
              <a:solidFill>
                <a:schemeClr val="tx2">
                  <a:lumMod val="50000"/>
                </a:schemeClr>
              </a:solidFill>
              <a:latin typeface="+mj-ea"/>
              <a:ea typeface="+mj-ea"/>
              <a:cs typeface="Playfair Display" panose="020B0604020202020204" charset="0"/>
            </a:endParaRPr>
          </a:p>
        </p:txBody>
      </p:sp>
      <p:sp>
        <p:nvSpPr>
          <p:cNvPr id="23" name="Google Shape;642;p59">
            <a:extLst>
              <a:ext uri="{FF2B5EF4-FFF2-40B4-BE49-F238E27FC236}">
                <a16:creationId xmlns:a16="http://schemas.microsoft.com/office/drawing/2014/main" xmlns="" id="{80BE5677-8224-4B86-B346-184D3F0219FD}"/>
              </a:ext>
            </a:extLst>
          </p:cNvPr>
          <p:cNvSpPr txBox="1">
            <a:spLocks/>
          </p:cNvSpPr>
          <p:nvPr/>
        </p:nvSpPr>
        <p:spPr>
          <a:xfrm>
            <a:off x="4897437" y="2393806"/>
            <a:ext cx="1655763" cy="109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Montserrat Black"/>
              <a:buNone/>
              <a:defRPr sz="32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algn="just"/>
            <a:r>
              <a:rPr lang="ko" sz="12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2024 년 </a:t>
            </a:r>
            <a:r>
              <a:rPr lang="ko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수입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액</a:t>
            </a:r>
            <a:r>
              <a:rPr lang="ko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 </a:t>
            </a:r>
            <a:r>
              <a:rPr lang="ko" sz="12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38 억 </a:t>
            </a:r>
            <a:r>
              <a:rPr lang="ko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달러</a:t>
            </a:r>
            <a:r>
              <a:rPr lang="en-US" altLang="ko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, VKFTA </a:t>
            </a:r>
            <a:r>
              <a:rPr lang="ko-KR" altLang="en-US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발효 전 대비 </a:t>
            </a:r>
            <a:r>
              <a:rPr lang="ko" sz="1200" b="1" u="sng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92</a:t>
            </a:r>
            <a:r>
              <a:rPr lang="ko" sz="1200" b="1" u="sng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% </a:t>
            </a:r>
            <a:r>
              <a:rPr lang="ko" sz="1200" b="1" u="sng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증가</a:t>
            </a:r>
            <a:endParaRPr lang="vi-VN" sz="1200" dirty="0">
              <a:solidFill>
                <a:schemeClr val="tx2">
                  <a:lumMod val="50000"/>
                </a:schemeClr>
              </a:solidFill>
              <a:latin typeface="+mj-ea"/>
              <a:ea typeface="+mj-ea"/>
              <a:cs typeface="Playfair Display" panose="020B0604020202020204" charset="0"/>
            </a:endParaRPr>
          </a:p>
        </p:txBody>
      </p:sp>
      <p:sp>
        <p:nvSpPr>
          <p:cNvPr id="24" name="Google Shape;642;p59">
            <a:extLst>
              <a:ext uri="{FF2B5EF4-FFF2-40B4-BE49-F238E27FC236}">
                <a16:creationId xmlns:a16="http://schemas.microsoft.com/office/drawing/2014/main" xmlns="" id="{E6B35312-8F05-4A57-A470-CD30BFEB6D32}"/>
              </a:ext>
            </a:extLst>
          </p:cNvPr>
          <p:cNvSpPr txBox="1">
            <a:spLocks/>
          </p:cNvSpPr>
          <p:nvPr/>
        </p:nvSpPr>
        <p:spPr>
          <a:xfrm>
            <a:off x="6880224" y="2393806"/>
            <a:ext cx="1728403" cy="109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Montserrat Black"/>
              <a:buNone/>
              <a:defRPr sz="32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algn="just"/>
            <a:r>
              <a:rPr lang="ko" sz="12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2024 년 수입액 23 억 </a:t>
            </a:r>
            <a:r>
              <a:rPr lang="ko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달러</a:t>
            </a:r>
            <a:r>
              <a:rPr lang="en-US" altLang="ko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,</a:t>
            </a:r>
            <a:r>
              <a:rPr lang="en-US" altLang="ko" sz="12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 </a:t>
            </a:r>
            <a:r>
              <a:rPr lang="en-US" altLang="ko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VKFTA </a:t>
            </a:r>
            <a:r>
              <a:rPr lang="ko-KR" altLang="en-US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발효 전</a:t>
            </a:r>
            <a:r>
              <a:rPr lang="ko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 </a:t>
            </a:r>
            <a:r>
              <a:rPr lang="ko-KR" altLang="en-US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대비 </a:t>
            </a:r>
            <a:r>
              <a:rPr lang="ko" sz="1200" b="1" u="sng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4.6 </a:t>
            </a:r>
            <a:r>
              <a:rPr lang="ko" sz="1200" b="1" u="sng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배 </a:t>
            </a:r>
            <a:r>
              <a:rPr lang="ko" sz="1200" b="1" u="sng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증가</a:t>
            </a:r>
            <a:endParaRPr lang="vi-VN" sz="1200" dirty="0">
              <a:solidFill>
                <a:schemeClr val="tx2">
                  <a:lumMod val="50000"/>
                </a:schemeClr>
              </a:solidFill>
              <a:latin typeface="+mj-ea"/>
              <a:ea typeface="+mj-ea"/>
              <a:cs typeface="Playfair Display" panose="020B0604020202020204" charset="0"/>
            </a:endParaRPr>
          </a:p>
        </p:txBody>
      </p:sp>
      <p:sp>
        <p:nvSpPr>
          <p:cNvPr id="25" name="Google Shape;642;p59">
            <a:extLst>
              <a:ext uri="{FF2B5EF4-FFF2-40B4-BE49-F238E27FC236}">
                <a16:creationId xmlns:a16="http://schemas.microsoft.com/office/drawing/2014/main" xmlns="" id="{5842A041-678F-4E44-B9BC-BBE82E2A07EE}"/>
              </a:ext>
            </a:extLst>
          </p:cNvPr>
          <p:cNvSpPr txBox="1">
            <a:spLocks/>
          </p:cNvSpPr>
          <p:nvPr/>
        </p:nvSpPr>
        <p:spPr>
          <a:xfrm>
            <a:off x="1243869" y="3864300"/>
            <a:ext cx="1695612" cy="857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Montserrat Black"/>
              <a:buNone/>
              <a:defRPr sz="32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algn="just"/>
            <a:r>
              <a:rPr lang="ko" sz="12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2024 년 수입액 11 억 </a:t>
            </a:r>
            <a:r>
              <a:rPr lang="ko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달러</a:t>
            </a:r>
            <a:r>
              <a:rPr lang="en-US" altLang="ko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, VKFTA </a:t>
            </a:r>
            <a:r>
              <a:rPr lang="ko-KR" altLang="en-US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발효 전 대비</a:t>
            </a:r>
            <a:r>
              <a:rPr lang="ko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 </a:t>
            </a:r>
            <a:r>
              <a:rPr lang="ko" sz="1200" b="1" u="sng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2.6 배 </a:t>
            </a:r>
            <a:r>
              <a:rPr lang="ko" sz="1200" b="1" u="sng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증가</a:t>
            </a:r>
            <a:endParaRPr lang="vi-VN" sz="1200" dirty="0">
              <a:solidFill>
                <a:schemeClr val="tx2">
                  <a:lumMod val="50000"/>
                </a:schemeClr>
              </a:solidFill>
              <a:latin typeface="+mj-ea"/>
              <a:ea typeface="+mj-ea"/>
              <a:cs typeface="Playfair Display" panose="020B0604020202020204" charset="0"/>
            </a:endParaRPr>
          </a:p>
        </p:txBody>
      </p:sp>
      <p:sp>
        <p:nvSpPr>
          <p:cNvPr id="26" name="Google Shape;642;p59">
            <a:extLst>
              <a:ext uri="{FF2B5EF4-FFF2-40B4-BE49-F238E27FC236}">
                <a16:creationId xmlns:a16="http://schemas.microsoft.com/office/drawing/2014/main" xmlns="" id="{BCA17191-C2A9-44B4-BA3C-17374EB87164}"/>
              </a:ext>
            </a:extLst>
          </p:cNvPr>
          <p:cNvSpPr txBox="1">
            <a:spLocks/>
          </p:cNvSpPr>
          <p:nvPr/>
        </p:nvSpPr>
        <p:spPr>
          <a:xfrm>
            <a:off x="3544153" y="3868964"/>
            <a:ext cx="1961295" cy="857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Montserrat Black"/>
              <a:buNone/>
              <a:defRPr sz="32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algn="just"/>
            <a:r>
              <a:rPr lang="en-US" altLang="ko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2024</a:t>
            </a:r>
            <a:r>
              <a:rPr lang="ko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년 수입</a:t>
            </a:r>
            <a:r>
              <a:rPr lang="ko-KR" altLang="en-US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액</a:t>
            </a:r>
            <a:r>
              <a:rPr lang="ko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 </a:t>
            </a:r>
            <a:r>
              <a:rPr lang="ko" sz="12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13 억 </a:t>
            </a:r>
            <a:r>
              <a:rPr lang="ko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달러</a:t>
            </a:r>
            <a:r>
              <a:rPr lang="en-US" altLang="ko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, VKFTA </a:t>
            </a:r>
            <a:r>
              <a:rPr lang="ko-KR" altLang="en-US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발효 전 </a:t>
            </a:r>
            <a:r>
              <a:rPr lang="ko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대비 </a:t>
            </a:r>
            <a:r>
              <a:rPr lang="ko" sz="1200" b="1" u="sng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14% </a:t>
            </a:r>
            <a:r>
              <a:rPr lang="ko" sz="1200" b="1" u="sng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증가</a:t>
            </a:r>
            <a:endParaRPr lang="vi-VN" sz="1200" dirty="0">
              <a:solidFill>
                <a:schemeClr val="tx2">
                  <a:lumMod val="50000"/>
                </a:schemeClr>
              </a:solidFill>
              <a:latin typeface="+mj-ea"/>
              <a:ea typeface="+mj-ea"/>
              <a:cs typeface="Playfair Display" panose="020B0604020202020204" charset="0"/>
            </a:endParaRPr>
          </a:p>
        </p:txBody>
      </p:sp>
      <p:sp>
        <p:nvSpPr>
          <p:cNvPr id="27" name="Google Shape;642;p59">
            <a:extLst>
              <a:ext uri="{FF2B5EF4-FFF2-40B4-BE49-F238E27FC236}">
                <a16:creationId xmlns:a16="http://schemas.microsoft.com/office/drawing/2014/main" xmlns="" id="{927A6908-7A84-4E3F-93D4-FE1BEFB19326}"/>
              </a:ext>
            </a:extLst>
          </p:cNvPr>
          <p:cNvSpPr txBox="1">
            <a:spLocks/>
          </p:cNvSpPr>
          <p:nvPr/>
        </p:nvSpPr>
        <p:spPr>
          <a:xfrm>
            <a:off x="5907148" y="3880403"/>
            <a:ext cx="2170051" cy="857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Montserrat Black"/>
              <a:buNone/>
              <a:defRPr sz="32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algn="just"/>
            <a:r>
              <a:rPr lang="en-US" altLang="ko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2024</a:t>
            </a:r>
            <a:r>
              <a:rPr lang="ko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년 수입</a:t>
            </a:r>
            <a:r>
              <a:rPr lang="ko-KR" altLang="en-US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액</a:t>
            </a:r>
            <a:r>
              <a:rPr lang="ko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 </a:t>
            </a:r>
            <a:r>
              <a:rPr lang="ko" sz="12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15 억 달러 </a:t>
            </a:r>
            <a:r>
              <a:rPr lang="en-US" altLang="ko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VKFTA </a:t>
            </a:r>
            <a:r>
              <a:rPr lang="ko-KR" altLang="en-US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발효 전</a:t>
            </a:r>
            <a:r>
              <a:rPr lang="ko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 </a:t>
            </a:r>
            <a:r>
              <a:rPr lang="ko" sz="12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대비 </a:t>
            </a:r>
            <a:r>
              <a:rPr lang="ko" sz="1200" b="1" u="sng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81% </a:t>
            </a:r>
            <a:r>
              <a:rPr lang="ko" sz="1200" b="1" u="sng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증가</a:t>
            </a:r>
            <a:endParaRPr lang="vi-VN" sz="1200" dirty="0">
              <a:solidFill>
                <a:schemeClr val="tx2">
                  <a:lumMod val="50000"/>
                </a:schemeClr>
              </a:solidFill>
              <a:latin typeface="+mj-ea"/>
              <a:ea typeface="+mj-ea"/>
              <a:cs typeface="Playfair Display" panose="020B0604020202020204" charset="0"/>
            </a:endParaRPr>
          </a:p>
        </p:txBody>
      </p:sp>
      <p:grpSp>
        <p:nvGrpSpPr>
          <p:cNvPr id="29" name="Google Shape;327;p31">
            <a:extLst>
              <a:ext uri="{FF2B5EF4-FFF2-40B4-BE49-F238E27FC236}">
                <a16:creationId xmlns:a16="http://schemas.microsoft.com/office/drawing/2014/main" xmlns="" id="{EC0F19B0-4B1F-419B-AD27-1522685EA034}"/>
              </a:ext>
            </a:extLst>
          </p:cNvPr>
          <p:cNvGrpSpPr/>
          <p:nvPr/>
        </p:nvGrpSpPr>
        <p:grpSpPr>
          <a:xfrm>
            <a:off x="1080388" y="738507"/>
            <a:ext cx="296779" cy="282530"/>
            <a:chOff x="5961125" y="1623900"/>
            <a:chExt cx="427450" cy="448175"/>
          </a:xfrm>
        </p:grpSpPr>
        <p:sp>
          <p:nvSpPr>
            <p:cNvPr id="30" name="Google Shape;328;p31">
              <a:extLst>
                <a:ext uri="{FF2B5EF4-FFF2-40B4-BE49-F238E27FC236}">
                  <a16:creationId xmlns:a16="http://schemas.microsoft.com/office/drawing/2014/main" xmlns="" id="{E4B16639-C6B1-408A-9772-7B52D6709936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chemeClr val="tx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50000"/>
                  </a:schemeClr>
                </a:solidFill>
                <a:latin typeface="+mn-lt"/>
                <a:cs typeface="Playfair Display" panose="020B0604020202020204" charset="0"/>
              </a:endParaRPr>
            </a:p>
          </p:txBody>
        </p:sp>
        <p:sp>
          <p:nvSpPr>
            <p:cNvPr id="31" name="Google Shape;329;p31">
              <a:extLst>
                <a:ext uri="{FF2B5EF4-FFF2-40B4-BE49-F238E27FC236}">
                  <a16:creationId xmlns:a16="http://schemas.microsoft.com/office/drawing/2014/main" xmlns="" id="{A77F42D9-4344-4A26-9E5F-C92475690751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chemeClr val="tx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50000"/>
                  </a:schemeClr>
                </a:solidFill>
                <a:latin typeface="+mn-lt"/>
                <a:cs typeface="Playfair Display" panose="020B0604020202020204" charset="0"/>
              </a:endParaRPr>
            </a:p>
          </p:txBody>
        </p:sp>
        <p:sp>
          <p:nvSpPr>
            <p:cNvPr id="32" name="Google Shape;330;p31">
              <a:extLst>
                <a:ext uri="{FF2B5EF4-FFF2-40B4-BE49-F238E27FC236}">
                  <a16:creationId xmlns:a16="http://schemas.microsoft.com/office/drawing/2014/main" xmlns="" id="{032771AB-CE1A-48D9-9860-42046ECAE34B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chemeClr val="tx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50000"/>
                  </a:schemeClr>
                </a:solidFill>
                <a:latin typeface="+mn-lt"/>
                <a:cs typeface="Playfair Display" panose="020B0604020202020204" charset="0"/>
              </a:endParaRPr>
            </a:p>
          </p:txBody>
        </p:sp>
        <p:sp>
          <p:nvSpPr>
            <p:cNvPr id="33" name="Google Shape;331;p31">
              <a:extLst>
                <a:ext uri="{FF2B5EF4-FFF2-40B4-BE49-F238E27FC236}">
                  <a16:creationId xmlns:a16="http://schemas.microsoft.com/office/drawing/2014/main" xmlns="" id="{A84F471C-E349-4320-80C2-8F765E91A875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chemeClr val="tx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50000"/>
                  </a:schemeClr>
                </a:solidFill>
                <a:latin typeface="+mn-lt"/>
                <a:cs typeface="Playfair Display" panose="020B0604020202020204" charset="0"/>
              </a:endParaRPr>
            </a:p>
          </p:txBody>
        </p:sp>
        <p:sp>
          <p:nvSpPr>
            <p:cNvPr id="34" name="Google Shape;332;p31">
              <a:extLst>
                <a:ext uri="{FF2B5EF4-FFF2-40B4-BE49-F238E27FC236}">
                  <a16:creationId xmlns:a16="http://schemas.microsoft.com/office/drawing/2014/main" xmlns="" id="{E6EAEBDA-E7D7-41FA-8D9F-D017CDF6B6DD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chemeClr val="tx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50000"/>
                  </a:schemeClr>
                </a:solidFill>
                <a:latin typeface="+mn-lt"/>
                <a:cs typeface="Playfair Display" panose="020B0604020202020204" charset="0"/>
              </a:endParaRPr>
            </a:p>
          </p:txBody>
        </p:sp>
        <p:sp>
          <p:nvSpPr>
            <p:cNvPr id="35" name="Google Shape;333;p31">
              <a:extLst>
                <a:ext uri="{FF2B5EF4-FFF2-40B4-BE49-F238E27FC236}">
                  <a16:creationId xmlns:a16="http://schemas.microsoft.com/office/drawing/2014/main" xmlns="" id="{05581FA2-D046-4A17-917D-A3900EBA0A28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chemeClr val="tx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50000"/>
                  </a:schemeClr>
                </a:solidFill>
                <a:latin typeface="+mn-lt"/>
                <a:cs typeface="Playfair Display" panose="020B0604020202020204" charset="0"/>
              </a:endParaRPr>
            </a:p>
          </p:txBody>
        </p:sp>
        <p:sp>
          <p:nvSpPr>
            <p:cNvPr id="36" name="Google Shape;334;p31">
              <a:extLst>
                <a:ext uri="{FF2B5EF4-FFF2-40B4-BE49-F238E27FC236}">
                  <a16:creationId xmlns:a16="http://schemas.microsoft.com/office/drawing/2014/main" xmlns="" id="{B01753A9-A0DA-4341-B47E-41DB298F5EB8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chemeClr val="tx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50000"/>
                  </a:schemeClr>
                </a:solidFill>
                <a:latin typeface="+mn-lt"/>
                <a:cs typeface="Playfair Display" panose="020B060402020202020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95C931-FEC9-B8BF-129A-BCD7BF513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99" y="1869198"/>
            <a:ext cx="458786" cy="4587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5238DB-118E-723E-7ABF-8E64C9789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6254" y="1824454"/>
            <a:ext cx="499896" cy="499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3F37F1-FA6B-F2EE-9870-FA3D8F29C3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2233" y="1861134"/>
            <a:ext cx="463216" cy="463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D77189F-8D60-662F-5012-FA683E91B4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2275" y="1842794"/>
            <a:ext cx="463216" cy="463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EE04DB6-E9E2-68D8-1E67-7DB0F89C12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8878" y="3326955"/>
            <a:ext cx="536578" cy="5365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474256F-0B5A-BF72-0427-9D268F2616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9659" y="3360738"/>
            <a:ext cx="497600" cy="4976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25787EE4-8D0F-0485-6C6B-6C55153A12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7149" y="3408790"/>
            <a:ext cx="425550" cy="42555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B8BEE3F2-ED0E-4C06-88F0-6BC286DDAE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9269" y="731316"/>
            <a:ext cx="625818" cy="3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5002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FD7D7C6-E533-42CC-88C3-91EB97A68FC7}"/>
              </a:ext>
            </a:extLst>
          </p:cNvPr>
          <p:cNvSpPr/>
          <p:nvPr/>
        </p:nvSpPr>
        <p:spPr>
          <a:xfrm>
            <a:off x="0" y="0"/>
            <a:ext cx="9144000" cy="574095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02" t="-640425" r="202" b="-32283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2" name="Google Shape;642;p59"/>
          <p:cNvSpPr txBox="1">
            <a:spLocks noGrp="1"/>
          </p:cNvSpPr>
          <p:nvPr>
            <p:ph type="title"/>
          </p:nvPr>
        </p:nvSpPr>
        <p:spPr>
          <a:xfrm>
            <a:off x="373730" y="673974"/>
            <a:ext cx="8458200" cy="5046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b="1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베트남으로부터 수출 품목도 급증</a:t>
            </a:r>
            <a:endParaRPr lang="vi-VN" sz="2000" b="1" dirty="0">
              <a:solidFill>
                <a:schemeClr val="tx2">
                  <a:lumMod val="50000"/>
                </a:schemeClr>
              </a:solidFill>
              <a:latin typeface="+mj-ea"/>
              <a:ea typeface="+mj-ea"/>
              <a:cs typeface="Playfair Display" panose="020B0604020202020204" charset="0"/>
            </a:endParaRPr>
          </a:p>
        </p:txBody>
      </p:sp>
      <p:sp>
        <p:nvSpPr>
          <p:cNvPr id="10" name="Google Shape;642;p59">
            <a:extLst>
              <a:ext uri="{FF2B5EF4-FFF2-40B4-BE49-F238E27FC236}">
                <a16:creationId xmlns:a16="http://schemas.microsoft.com/office/drawing/2014/main" xmlns="" id="{6CB8B596-93E2-41FF-B800-19999B91AF41}"/>
              </a:ext>
            </a:extLst>
          </p:cNvPr>
          <p:cNvSpPr txBox="1">
            <a:spLocks/>
          </p:cNvSpPr>
          <p:nvPr/>
        </p:nvSpPr>
        <p:spPr>
          <a:xfrm>
            <a:off x="1736725" y="1185847"/>
            <a:ext cx="6934200" cy="37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Montserrat Black"/>
              <a:buNone/>
              <a:defRPr sz="32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수출</a:t>
            </a:r>
            <a:r>
              <a:rPr lang="ko" sz="14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 :</a:t>
            </a:r>
            <a:r>
              <a:rPr lang="ko" sz="14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 </a:t>
            </a:r>
            <a:r>
              <a:rPr lang="ko" sz="18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3.6 배 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증가</a:t>
            </a:r>
            <a:r>
              <a:rPr lang="ko" sz="14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( </a:t>
            </a:r>
            <a:r>
              <a:rPr lang="ko" sz="14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2014 년 71 억 달러 </a:t>
            </a:r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→</a:t>
            </a:r>
            <a:r>
              <a:rPr lang="ko" sz="14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 </a:t>
            </a:r>
            <a:r>
              <a:rPr lang="ko" sz="14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2024 년 </a:t>
            </a:r>
            <a:r>
              <a:rPr lang="ko" sz="18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257 억 달러 </a:t>
            </a:r>
            <a:r>
              <a:rPr lang="ko" sz="14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)</a:t>
            </a:r>
            <a:endParaRPr lang="vi-VN" sz="1400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Playfair Display" panose="020B0604020202020204" charset="0"/>
            </a:endParaRPr>
          </a:p>
        </p:txBody>
      </p:sp>
      <p:sp>
        <p:nvSpPr>
          <p:cNvPr id="11" name="Google Shape;288;p31">
            <a:extLst>
              <a:ext uri="{FF2B5EF4-FFF2-40B4-BE49-F238E27FC236}">
                <a16:creationId xmlns:a16="http://schemas.microsoft.com/office/drawing/2014/main" xmlns="" id="{1765ED4C-D350-43AA-8698-1BEA2A78C2D7}"/>
              </a:ext>
            </a:extLst>
          </p:cNvPr>
          <p:cNvSpPr txBox="1">
            <a:spLocks/>
          </p:cNvSpPr>
          <p:nvPr/>
        </p:nvSpPr>
        <p:spPr>
          <a:xfrm>
            <a:off x="571501" y="1785120"/>
            <a:ext cx="1905000" cy="37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ko" sz="12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컴퓨터, </a:t>
            </a: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/>
            </a:r>
            <a:br>
              <a:rPr lang="en-US" sz="12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</a:br>
            <a:r>
              <a:rPr lang="ko" sz="12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전자 제품</a:t>
            </a:r>
            <a:endParaRPr lang="vi-VN" sz="1200" b="1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Playfair Display" panose="020B0604020202020204" charset="0"/>
            </a:endParaRPr>
          </a:p>
        </p:txBody>
      </p:sp>
      <p:sp>
        <p:nvSpPr>
          <p:cNvPr id="13" name="Google Shape;288;p31">
            <a:extLst>
              <a:ext uri="{FF2B5EF4-FFF2-40B4-BE49-F238E27FC236}">
                <a16:creationId xmlns:a16="http://schemas.microsoft.com/office/drawing/2014/main" xmlns="" id="{95B4F44D-12E5-47DB-BB0C-FC7219108351}"/>
              </a:ext>
            </a:extLst>
          </p:cNvPr>
          <p:cNvSpPr txBox="1">
            <a:spLocks/>
          </p:cNvSpPr>
          <p:nvPr/>
        </p:nvSpPr>
        <p:spPr>
          <a:xfrm>
            <a:off x="3026569" y="1783868"/>
            <a:ext cx="1905000" cy="37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ko-KR" altLang="en-US" sz="1200" b="1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휴대전화</a:t>
            </a:r>
            <a:r>
              <a:rPr lang="ko" sz="1200" b="1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, </a:t>
            </a: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/>
            </a:r>
            <a:br>
              <a:rPr lang="en-US" sz="12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</a:br>
            <a:r>
              <a:rPr lang="ko" sz="12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부품</a:t>
            </a:r>
            <a:endParaRPr lang="vi-VN" sz="1200" b="1" dirty="0">
              <a:solidFill>
                <a:schemeClr val="tx2">
                  <a:lumMod val="50000"/>
                </a:schemeClr>
              </a:solidFill>
              <a:latin typeface="+mj-ea"/>
              <a:ea typeface="+mj-ea"/>
              <a:cs typeface="Playfair Display" panose="020B0604020202020204" charset="0"/>
            </a:endParaRPr>
          </a:p>
        </p:txBody>
      </p:sp>
      <p:sp>
        <p:nvSpPr>
          <p:cNvPr id="14" name="Google Shape;288;p31">
            <a:extLst>
              <a:ext uri="{FF2B5EF4-FFF2-40B4-BE49-F238E27FC236}">
                <a16:creationId xmlns:a16="http://schemas.microsoft.com/office/drawing/2014/main" xmlns="" id="{074CC7FD-0029-4147-89FE-648A60F755CB}"/>
              </a:ext>
            </a:extLst>
          </p:cNvPr>
          <p:cNvSpPr txBox="1">
            <a:spLocks/>
          </p:cNvSpPr>
          <p:nvPr/>
        </p:nvSpPr>
        <p:spPr>
          <a:xfrm>
            <a:off x="5105400" y="1756296"/>
            <a:ext cx="1905000" cy="37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ko" sz="12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기계 </a:t>
            </a: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/>
            </a:r>
            <a:br>
              <a:rPr lang="en-US" sz="12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</a:br>
            <a:r>
              <a:rPr lang="ko" sz="12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및 장비</a:t>
            </a:r>
          </a:p>
        </p:txBody>
      </p:sp>
      <p:sp>
        <p:nvSpPr>
          <p:cNvPr id="15" name="Google Shape;288;p31">
            <a:extLst>
              <a:ext uri="{FF2B5EF4-FFF2-40B4-BE49-F238E27FC236}">
                <a16:creationId xmlns:a16="http://schemas.microsoft.com/office/drawing/2014/main" xmlns="" id="{5741A6B8-310D-4049-B67E-2D7469F6CB55}"/>
              </a:ext>
            </a:extLst>
          </p:cNvPr>
          <p:cNvSpPr txBox="1">
            <a:spLocks/>
          </p:cNvSpPr>
          <p:nvPr/>
        </p:nvSpPr>
        <p:spPr>
          <a:xfrm>
            <a:off x="7106685" y="1869198"/>
            <a:ext cx="1905000" cy="37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ko-KR" altLang="en-US" sz="1200" b="1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의류</a:t>
            </a:r>
            <a:endParaRPr lang="ko" sz="1200" b="1" dirty="0">
              <a:solidFill>
                <a:schemeClr val="tx2">
                  <a:lumMod val="50000"/>
                </a:schemeClr>
              </a:solidFill>
              <a:latin typeface="+mj-ea"/>
              <a:ea typeface="+mj-ea"/>
              <a:cs typeface="Playfair Display" panose="020B0604020202020204" charset="0"/>
            </a:endParaRPr>
          </a:p>
        </p:txBody>
      </p:sp>
      <p:sp>
        <p:nvSpPr>
          <p:cNvPr id="16" name="Google Shape;288;p31">
            <a:extLst>
              <a:ext uri="{FF2B5EF4-FFF2-40B4-BE49-F238E27FC236}">
                <a16:creationId xmlns:a16="http://schemas.microsoft.com/office/drawing/2014/main" xmlns="" id="{FCBDD5BA-6058-4194-9A59-AC2FAE73BE1F}"/>
              </a:ext>
            </a:extLst>
          </p:cNvPr>
          <p:cNvSpPr txBox="1">
            <a:spLocks/>
          </p:cNvSpPr>
          <p:nvPr/>
        </p:nvSpPr>
        <p:spPr>
          <a:xfrm>
            <a:off x="908050" y="3409963"/>
            <a:ext cx="1530350" cy="37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ko-KR" altLang="en-US" sz="1200" b="1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운송</a:t>
            </a:r>
            <a:r>
              <a:rPr lang="ko" sz="1200" b="1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 </a:t>
            </a:r>
            <a:r>
              <a:rPr lang="ko" sz="12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수단​</a:t>
            </a:r>
            <a:endParaRPr lang="vi-VN" sz="1200" b="1" dirty="0">
              <a:solidFill>
                <a:schemeClr val="tx2">
                  <a:lumMod val="50000"/>
                </a:schemeClr>
              </a:solidFill>
              <a:latin typeface="+mj-ea"/>
              <a:ea typeface="+mj-ea"/>
              <a:cs typeface="Playfair Display" panose="020B0604020202020204" charset="0"/>
            </a:endParaRPr>
          </a:p>
        </p:txBody>
      </p:sp>
      <p:sp>
        <p:nvSpPr>
          <p:cNvPr id="17" name="Google Shape;288;p31">
            <a:extLst>
              <a:ext uri="{FF2B5EF4-FFF2-40B4-BE49-F238E27FC236}">
                <a16:creationId xmlns:a16="http://schemas.microsoft.com/office/drawing/2014/main" xmlns="" id="{40074D48-9F80-4AE4-AD74-C84902C11408}"/>
              </a:ext>
            </a:extLst>
          </p:cNvPr>
          <p:cNvSpPr txBox="1">
            <a:spLocks/>
          </p:cNvSpPr>
          <p:nvPr/>
        </p:nvSpPr>
        <p:spPr>
          <a:xfrm>
            <a:off x="3213894" y="3355715"/>
            <a:ext cx="1530350" cy="5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ko" sz="12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목재, </a:t>
            </a: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/>
            </a:r>
            <a:br>
              <a:rPr lang="en-US" sz="12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</a:br>
            <a:r>
              <a:rPr lang="ko" sz="12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목재 제품</a:t>
            </a:r>
            <a:endParaRPr lang="vi-VN" sz="1200" b="1" dirty="0">
              <a:solidFill>
                <a:schemeClr val="tx2">
                  <a:lumMod val="50000"/>
                </a:schemeClr>
              </a:solidFill>
              <a:latin typeface="+mj-ea"/>
              <a:ea typeface="+mj-ea"/>
              <a:cs typeface="Playfair Display" panose="020B0604020202020204" charset="0"/>
            </a:endParaRPr>
          </a:p>
        </p:txBody>
      </p:sp>
      <p:sp>
        <p:nvSpPr>
          <p:cNvPr id="18" name="Google Shape;288;p31">
            <a:extLst>
              <a:ext uri="{FF2B5EF4-FFF2-40B4-BE49-F238E27FC236}">
                <a16:creationId xmlns:a16="http://schemas.microsoft.com/office/drawing/2014/main" xmlns="" id="{4643FF06-F9D9-4509-9DEF-34AE6A583D30}"/>
              </a:ext>
            </a:extLst>
          </p:cNvPr>
          <p:cNvSpPr txBox="1">
            <a:spLocks/>
          </p:cNvSpPr>
          <p:nvPr/>
        </p:nvSpPr>
        <p:spPr>
          <a:xfrm>
            <a:off x="5349875" y="3460814"/>
            <a:ext cx="1530350" cy="37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ko-KR" altLang="en-US" sz="1200" b="1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수산물</a:t>
            </a:r>
            <a:endParaRPr lang="vi-VN" sz="1200" b="1" dirty="0">
              <a:solidFill>
                <a:schemeClr val="tx2">
                  <a:lumMod val="50000"/>
                </a:schemeClr>
              </a:solidFill>
              <a:latin typeface="+mj-ea"/>
              <a:ea typeface="+mj-ea"/>
              <a:cs typeface="Playfair Display" panose="020B0604020202020204" charset="0"/>
            </a:endParaRPr>
          </a:p>
        </p:txBody>
      </p:sp>
      <p:sp>
        <p:nvSpPr>
          <p:cNvPr id="19" name="Google Shape;288;p31">
            <a:extLst>
              <a:ext uri="{FF2B5EF4-FFF2-40B4-BE49-F238E27FC236}">
                <a16:creationId xmlns:a16="http://schemas.microsoft.com/office/drawing/2014/main" xmlns="" id="{E1EB5489-6E85-4F63-9682-021E401EC5DC}"/>
              </a:ext>
            </a:extLst>
          </p:cNvPr>
          <p:cNvSpPr txBox="1">
            <a:spLocks/>
          </p:cNvSpPr>
          <p:nvPr/>
        </p:nvSpPr>
        <p:spPr>
          <a:xfrm>
            <a:off x="7300914" y="3460814"/>
            <a:ext cx="1562099" cy="37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ko" sz="12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신발류</a:t>
            </a:r>
            <a:endParaRPr lang="vi-VN" sz="1200" b="1" dirty="0">
              <a:solidFill>
                <a:schemeClr val="tx2">
                  <a:lumMod val="50000"/>
                </a:schemeClr>
              </a:solidFill>
              <a:latin typeface="+mj-ea"/>
              <a:ea typeface="+mj-ea"/>
              <a:cs typeface="Playfair Display" panose="020B0604020202020204" charset="0"/>
            </a:endParaRPr>
          </a:p>
        </p:txBody>
      </p:sp>
      <p:sp>
        <p:nvSpPr>
          <p:cNvPr id="21" name="Google Shape;642;p59">
            <a:extLst>
              <a:ext uri="{FF2B5EF4-FFF2-40B4-BE49-F238E27FC236}">
                <a16:creationId xmlns:a16="http://schemas.microsoft.com/office/drawing/2014/main" xmlns="" id="{0F677EAF-F17D-4DD8-801B-2D201D4D9AD0}"/>
              </a:ext>
            </a:extLst>
          </p:cNvPr>
          <p:cNvSpPr txBox="1">
            <a:spLocks/>
          </p:cNvSpPr>
          <p:nvPr/>
        </p:nvSpPr>
        <p:spPr>
          <a:xfrm>
            <a:off x="571501" y="2393806"/>
            <a:ext cx="1905000" cy="109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Montserrat Black"/>
              <a:buNone/>
              <a:defRPr sz="32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ko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2024 년 수입액 </a:t>
            </a:r>
            <a:r>
              <a:rPr lang="en-US" altLang="ko" sz="12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57</a:t>
            </a:r>
            <a:r>
              <a:rPr lang="ko" altLang="ko-KR" sz="12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 </a:t>
            </a:r>
            <a:r>
              <a:rPr lang="ko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억 달러</a:t>
            </a:r>
            <a:r>
              <a:rPr lang="en-US" altLang="ko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, VKFTA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발효 전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(2014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년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)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대비</a:t>
            </a:r>
            <a:r>
              <a:rPr lang="ko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 </a:t>
            </a:r>
            <a:r>
              <a:rPr lang="ko-KR" altLang="en-US" sz="1200" b="1" u="sng" dirty="0" smtClean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약 </a:t>
            </a:r>
            <a:r>
              <a:rPr lang="en-US" altLang="ko" sz="1200" b="1" u="sng" dirty="0" smtClean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14</a:t>
            </a:r>
            <a:r>
              <a:rPr lang="ko" altLang="ko-KR" sz="1200" b="1" u="sng" dirty="0" smtClean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 </a:t>
            </a:r>
            <a:r>
              <a:rPr lang="ko" altLang="ko-KR" sz="1200" b="1" u="sng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배 </a:t>
            </a:r>
            <a:r>
              <a:rPr lang="ko" altLang="ko-KR" sz="1200" b="1" u="sng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증가</a:t>
            </a:r>
            <a:endParaRPr lang="vi-VN" altLang="ko-KR" sz="1200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Playfair Display" panose="020B0604020202020204" charset="0"/>
            </a:endParaRPr>
          </a:p>
        </p:txBody>
      </p:sp>
      <p:sp>
        <p:nvSpPr>
          <p:cNvPr id="22" name="Google Shape;642;p59">
            <a:extLst>
              <a:ext uri="{FF2B5EF4-FFF2-40B4-BE49-F238E27FC236}">
                <a16:creationId xmlns:a16="http://schemas.microsoft.com/office/drawing/2014/main" xmlns="" id="{C21BB769-4885-4795-B5F7-29D4ADB17BBA}"/>
              </a:ext>
            </a:extLst>
          </p:cNvPr>
          <p:cNvSpPr txBox="1">
            <a:spLocks/>
          </p:cNvSpPr>
          <p:nvPr/>
        </p:nvSpPr>
        <p:spPr>
          <a:xfrm>
            <a:off x="2857500" y="2393806"/>
            <a:ext cx="1958876" cy="109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Montserrat Black"/>
              <a:buNone/>
              <a:defRPr sz="32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ko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2024 년 수입액 </a:t>
            </a:r>
            <a:r>
              <a:rPr lang="ko" altLang="ko-KR" sz="12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3</a:t>
            </a:r>
            <a:r>
              <a:rPr lang="en-US" altLang="ko" sz="12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6</a:t>
            </a:r>
            <a:r>
              <a:rPr lang="ko" altLang="ko-KR" sz="12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 </a:t>
            </a:r>
            <a:r>
              <a:rPr lang="ko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억 달러</a:t>
            </a:r>
            <a:r>
              <a:rPr lang="en-US" altLang="ko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, VKFTA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발효 전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(2014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년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)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대비</a:t>
            </a:r>
            <a:r>
              <a:rPr lang="ko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 </a:t>
            </a:r>
            <a:r>
              <a:rPr lang="ko-KR" altLang="en-US" sz="1200" b="1" u="sng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약 </a:t>
            </a:r>
            <a:r>
              <a:rPr lang="en-US" altLang="ko-KR" sz="1200" b="1" u="sng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11</a:t>
            </a:r>
            <a:r>
              <a:rPr lang="ko" altLang="ko-KR" sz="1200" b="1" u="sng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 </a:t>
            </a:r>
            <a:r>
              <a:rPr lang="ko" altLang="ko-KR" sz="1200" b="1" u="sng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배 증가</a:t>
            </a:r>
            <a:endParaRPr lang="vi-VN" altLang="ko-KR" sz="1200" b="1" u="sng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Playfair Display" panose="020B0604020202020204" charset="0"/>
            </a:endParaRPr>
          </a:p>
        </p:txBody>
      </p:sp>
      <p:sp>
        <p:nvSpPr>
          <p:cNvPr id="23" name="Google Shape;642;p59">
            <a:extLst>
              <a:ext uri="{FF2B5EF4-FFF2-40B4-BE49-F238E27FC236}">
                <a16:creationId xmlns:a16="http://schemas.microsoft.com/office/drawing/2014/main" xmlns="" id="{80BE5677-8224-4B86-B346-184D3F0219FD}"/>
              </a:ext>
            </a:extLst>
          </p:cNvPr>
          <p:cNvSpPr txBox="1">
            <a:spLocks/>
          </p:cNvSpPr>
          <p:nvPr/>
        </p:nvSpPr>
        <p:spPr>
          <a:xfrm>
            <a:off x="4897436" y="2393806"/>
            <a:ext cx="1929579" cy="109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Montserrat Black"/>
              <a:buNone/>
              <a:defRPr sz="32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ko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2024 년 수입액 </a:t>
            </a:r>
            <a:r>
              <a:rPr lang="ko" altLang="ko-KR" sz="12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3</a:t>
            </a:r>
            <a:r>
              <a:rPr lang="en-US" altLang="ko" sz="12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3</a:t>
            </a:r>
            <a:r>
              <a:rPr lang="ko" altLang="ko-KR" sz="12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 </a:t>
            </a:r>
            <a:r>
              <a:rPr lang="ko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억 달러</a:t>
            </a:r>
            <a:r>
              <a:rPr lang="en-US" altLang="ko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, VKFTA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발효 전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(2014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년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)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대비</a:t>
            </a:r>
            <a:r>
              <a:rPr lang="ko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 </a:t>
            </a:r>
            <a:r>
              <a:rPr lang="en-US" altLang="ko" sz="1200" b="1" u="sng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10.5</a:t>
            </a:r>
            <a:r>
              <a:rPr lang="ko" altLang="ko-KR" sz="1200" b="1" u="sng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 </a:t>
            </a:r>
            <a:r>
              <a:rPr lang="ko" altLang="ko-KR" sz="1200" b="1" u="sng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배 증가</a:t>
            </a:r>
            <a:endParaRPr lang="vi-VN" altLang="ko-KR" sz="1200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Playfair Display" panose="020B0604020202020204" charset="0"/>
            </a:endParaRPr>
          </a:p>
        </p:txBody>
      </p:sp>
      <p:sp>
        <p:nvSpPr>
          <p:cNvPr id="24" name="Google Shape;642;p59">
            <a:extLst>
              <a:ext uri="{FF2B5EF4-FFF2-40B4-BE49-F238E27FC236}">
                <a16:creationId xmlns:a16="http://schemas.microsoft.com/office/drawing/2014/main" xmlns="" id="{E6B35312-8F05-4A57-A470-CD30BFEB6D32}"/>
              </a:ext>
            </a:extLst>
          </p:cNvPr>
          <p:cNvSpPr txBox="1">
            <a:spLocks/>
          </p:cNvSpPr>
          <p:nvPr/>
        </p:nvSpPr>
        <p:spPr>
          <a:xfrm>
            <a:off x="6841036" y="2393806"/>
            <a:ext cx="1951705" cy="109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Montserrat Black"/>
              <a:buNone/>
              <a:defRPr sz="32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ko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2024 년 수입액 </a:t>
            </a:r>
            <a:r>
              <a:rPr lang="ko" altLang="ko-KR" sz="12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31 </a:t>
            </a:r>
            <a:r>
              <a:rPr lang="ko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억 달러</a:t>
            </a:r>
            <a:r>
              <a:rPr lang="en-US" altLang="ko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, VKFTA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발효 전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(2014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년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)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대비</a:t>
            </a:r>
            <a:r>
              <a:rPr lang="ko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 </a:t>
            </a:r>
            <a:r>
              <a:rPr lang="en-US" altLang="ko" sz="1200" b="1" u="sng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51%</a:t>
            </a:r>
            <a:r>
              <a:rPr lang="ko" altLang="ko-KR" sz="1200" b="1" u="sng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 </a:t>
            </a:r>
            <a:r>
              <a:rPr lang="ko" altLang="ko-KR" sz="1200" b="1" u="sng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증가</a:t>
            </a:r>
            <a:endParaRPr lang="vi-VN" altLang="ko-KR" sz="1200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Playfair Display" panose="020B0604020202020204" charset="0"/>
            </a:endParaRPr>
          </a:p>
        </p:txBody>
      </p:sp>
      <p:sp>
        <p:nvSpPr>
          <p:cNvPr id="25" name="Google Shape;642;p59">
            <a:extLst>
              <a:ext uri="{FF2B5EF4-FFF2-40B4-BE49-F238E27FC236}">
                <a16:creationId xmlns:a16="http://schemas.microsoft.com/office/drawing/2014/main" xmlns="" id="{5842A041-678F-4E44-B9BC-BBE82E2A07EE}"/>
              </a:ext>
            </a:extLst>
          </p:cNvPr>
          <p:cNvSpPr txBox="1">
            <a:spLocks/>
          </p:cNvSpPr>
          <p:nvPr/>
        </p:nvSpPr>
        <p:spPr>
          <a:xfrm>
            <a:off x="557215" y="3939791"/>
            <a:ext cx="1925944" cy="857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Montserrat Black"/>
              <a:buNone/>
              <a:defRPr sz="32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ko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2024 년 수입액 </a:t>
            </a:r>
            <a:r>
              <a:rPr lang="en-US" altLang="ko" sz="12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16</a:t>
            </a:r>
            <a:r>
              <a:rPr lang="ko" altLang="ko-KR" sz="12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 </a:t>
            </a:r>
            <a:r>
              <a:rPr lang="ko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억 달러</a:t>
            </a:r>
            <a:r>
              <a:rPr lang="en-US" altLang="ko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, VKFTA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발효 전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(2014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년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)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대비</a:t>
            </a:r>
            <a:r>
              <a:rPr lang="ko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 </a:t>
            </a:r>
            <a:r>
              <a:rPr lang="en-US" altLang="ko" sz="1200" b="1" u="sng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7.5</a:t>
            </a:r>
            <a:r>
              <a:rPr lang="ko" altLang="ko-KR" sz="1200" b="1" u="sng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 </a:t>
            </a:r>
            <a:r>
              <a:rPr lang="ko" altLang="ko-KR" sz="1200" b="1" u="sng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배 증가</a:t>
            </a:r>
            <a:endParaRPr lang="vi-VN" altLang="ko-KR" sz="1200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Playfair Display" panose="020B0604020202020204" charset="0"/>
            </a:endParaRPr>
          </a:p>
        </p:txBody>
      </p:sp>
      <p:sp>
        <p:nvSpPr>
          <p:cNvPr id="26" name="Google Shape;642;p59">
            <a:extLst>
              <a:ext uri="{FF2B5EF4-FFF2-40B4-BE49-F238E27FC236}">
                <a16:creationId xmlns:a16="http://schemas.microsoft.com/office/drawing/2014/main" xmlns="" id="{BCA17191-C2A9-44B4-BA3C-17374EB87164}"/>
              </a:ext>
            </a:extLst>
          </p:cNvPr>
          <p:cNvSpPr txBox="1">
            <a:spLocks/>
          </p:cNvSpPr>
          <p:nvPr/>
        </p:nvSpPr>
        <p:spPr>
          <a:xfrm>
            <a:off x="2857500" y="3944455"/>
            <a:ext cx="1790700" cy="857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Montserrat Black"/>
              <a:buNone/>
              <a:defRPr sz="32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ko" altLang="ko-KR" sz="12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2024 년 수입액 </a:t>
            </a:r>
            <a:r>
              <a:rPr lang="en-US" altLang="ko" sz="12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8</a:t>
            </a:r>
            <a:r>
              <a:rPr lang="ko" altLang="ko-KR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 </a:t>
            </a:r>
            <a:r>
              <a:rPr lang="ko" altLang="ko-KR" sz="12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억 </a:t>
            </a:r>
            <a:r>
              <a:rPr lang="en-US" altLang="ko" sz="12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7</a:t>
            </a:r>
            <a:r>
              <a:rPr lang="en-US" altLang="ko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00</a:t>
            </a:r>
            <a:r>
              <a:rPr lang="ko-KR" altLang="en-US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만 </a:t>
            </a:r>
            <a:r>
              <a:rPr lang="ko" altLang="ko-KR" sz="120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달러</a:t>
            </a:r>
            <a:r>
              <a:rPr lang="en-US" altLang="ko" sz="12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, VKFTA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발효 전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(2014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년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)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대비</a:t>
            </a:r>
            <a:r>
              <a:rPr lang="ko" altLang="ko-KR" sz="12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 </a:t>
            </a:r>
            <a:r>
              <a:rPr lang="en-US" altLang="ko" sz="1200" b="1" u="sng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64%</a:t>
            </a:r>
            <a:r>
              <a:rPr lang="ko" altLang="ko-KR" sz="1200" b="1" u="sng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 </a:t>
            </a:r>
            <a:r>
              <a:rPr lang="ko" altLang="ko-KR" sz="1200" b="1" u="sng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Playfair Display" panose="020B0604020202020204" charset="0"/>
              </a:rPr>
              <a:t>증가</a:t>
            </a:r>
            <a:endParaRPr lang="vi-VN" altLang="ko-KR" sz="1200" dirty="0">
              <a:solidFill>
                <a:schemeClr val="tx2">
                  <a:lumMod val="50000"/>
                </a:schemeClr>
              </a:solidFill>
              <a:latin typeface="+mj-ea"/>
              <a:ea typeface="+mj-ea"/>
              <a:cs typeface="Playfair Display" panose="020B0604020202020204" charset="0"/>
            </a:endParaRPr>
          </a:p>
        </p:txBody>
      </p:sp>
      <p:sp>
        <p:nvSpPr>
          <p:cNvPr id="27" name="Google Shape;642;p59">
            <a:extLst>
              <a:ext uri="{FF2B5EF4-FFF2-40B4-BE49-F238E27FC236}">
                <a16:creationId xmlns:a16="http://schemas.microsoft.com/office/drawing/2014/main" xmlns="" id="{927A6908-7A84-4E3F-93D4-FE1BEFB19326}"/>
              </a:ext>
            </a:extLst>
          </p:cNvPr>
          <p:cNvSpPr txBox="1">
            <a:spLocks/>
          </p:cNvSpPr>
          <p:nvPr/>
        </p:nvSpPr>
        <p:spPr>
          <a:xfrm>
            <a:off x="4897437" y="3903253"/>
            <a:ext cx="1790700" cy="857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Montserrat Black"/>
              <a:buNone/>
              <a:defRPr sz="32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ko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2024 년 수입액 </a:t>
            </a:r>
            <a:r>
              <a:rPr lang="en-US" altLang="ko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8</a:t>
            </a:r>
            <a:r>
              <a:rPr lang="ko" altLang="ko-KR" sz="12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 </a:t>
            </a:r>
            <a:r>
              <a:rPr lang="ko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억 </a:t>
            </a:r>
            <a:r>
              <a:rPr lang="en-US" altLang="ko" sz="12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700</a:t>
            </a:r>
            <a:r>
              <a:rPr lang="ko-KR" altLang="en-US" sz="12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만 </a:t>
            </a:r>
            <a:r>
              <a:rPr lang="ko" altLang="ko-KR" sz="12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달러</a:t>
            </a:r>
            <a:r>
              <a:rPr lang="en-US" altLang="ko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, VKFTA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발효 전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(2014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년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)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대비</a:t>
            </a:r>
            <a:r>
              <a:rPr lang="ko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 </a:t>
            </a:r>
            <a:r>
              <a:rPr lang="en-US" altLang="ko" sz="1200" b="1" u="sng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24%</a:t>
            </a:r>
            <a:r>
              <a:rPr lang="ko" altLang="ko-KR" sz="1200" b="1" u="sng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 </a:t>
            </a:r>
            <a:r>
              <a:rPr lang="ko" altLang="ko-KR" sz="1200" b="1" u="sng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증가</a:t>
            </a:r>
            <a:endParaRPr lang="vi-VN" altLang="ko-KR" sz="1200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Playfair Display" panose="020B0604020202020204" charset="0"/>
            </a:endParaRPr>
          </a:p>
        </p:txBody>
      </p:sp>
      <p:sp>
        <p:nvSpPr>
          <p:cNvPr id="28" name="Google Shape;642;p59">
            <a:extLst>
              <a:ext uri="{FF2B5EF4-FFF2-40B4-BE49-F238E27FC236}">
                <a16:creationId xmlns:a16="http://schemas.microsoft.com/office/drawing/2014/main" xmlns="" id="{79D95461-5D40-42FB-9F76-AD079890A6D9}"/>
              </a:ext>
            </a:extLst>
          </p:cNvPr>
          <p:cNvSpPr txBox="1">
            <a:spLocks/>
          </p:cNvSpPr>
          <p:nvPr/>
        </p:nvSpPr>
        <p:spPr>
          <a:xfrm>
            <a:off x="6880225" y="3881577"/>
            <a:ext cx="1790700" cy="857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Montserrat Black"/>
              <a:buNone/>
              <a:defRPr sz="32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alanquin Dark"/>
              <a:buNone/>
              <a:defRPr sz="32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ko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2024 년 수입액 </a:t>
            </a:r>
            <a:r>
              <a:rPr lang="en-US" altLang="ko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6</a:t>
            </a:r>
            <a:r>
              <a:rPr lang="ko" altLang="ko-KR" sz="12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 </a:t>
            </a:r>
            <a:r>
              <a:rPr lang="ko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억 </a:t>
            </a:r>
            <a:r>
              <a:rPr lang="en-US" altLang="ko" sz="12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6</a:t>
            </a:r>
            <a:r>
              <a:rPr lang="ko-KR" altLang="en-US" sz="12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천만 </a:t>
            </a:r>
            <a:r>
              <a:rPr lang="ko" altLang="ko-KR" sz="1200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달러</a:t>
            </a:r>
            <a:r>
              <a:rPr lang="en-US" altLang="ko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, VKFTA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발효 전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(2014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년</a:t>
            </a:r>
            <a:r>
              <a:rPr lang="en-US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) </a:t>
            </a:r>
            <a:r>
              <a:rPr lang="ko-KR" altLang="en-US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대비</a:t>
            </a:r>
            <a:r>
              <a:rPr lang="ko" altLang="ko-KR" sz="12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 </a:t>
            </a:r>
            <a:r>
              <a:rPr lang="en-US" altLang="ko" sz="1200" b="1" u="sng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124%</a:t>
            </a:r>
            <a:r>
              <a:rPr lang="ko" altLang="ko-KR" sz="1200" b="1" u="sng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 </a:t>
            </a:r>
            <a:r>
              <a:rPr lang="ko" altLang="ko-KR" sz="1200" b="1" u="sng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Playfair Display" panose="020B0604020202020204" charset="0"/>
              </a:rPr>
              <a:t>증가</a:t>
            </a:r>
            <a:endParaRPr lang="vi-VN" altLang="ko-KR" sz="1200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Playfair Display" panose="020B0604020202020204" charset="0"/>
            </a:endParaRPr>
          </a:p>
        </p:txBody>
      </p:sp>
      <p:grpSp>
        <p:nvGrpSpPr>
          <p:cNvPr id="29" name="Google Shape;327;p31">
            <a:extLst>
              <a:ext uri="{FF2B5EF4-FFF2-40B4-BE49-F238E27FC236}">
                <a16:creationId xmlns:a16="http://schemas.microsoft.com/office/drawing/2014/main" xmlns="" id="{C779FAB9-A815-4EF9-9832-5577CBD48682}"/>
              </a:ext>
            </a:extLst>
          </p:cNvPr>
          <p:cNvGrpSpPr/>
          <p:nvPr/>
        </p:nvGrpSpPr>
        <p:grpSpPr>
          <a:xfrm>
            <a:off x="807183" y="745206"/>
            <a:ext cx="296779" cy="282530"/>
            <a:chOff x="5961125" y="1623900"/>
            <a:chExt cx="427450" cy="448175"/>
          </a:xfrm>
        </p:grpSpPr>
        <p:sp>
          <p:nvSpPr>
            <p:cNvPr id="30" name="Google Shape;328;p31">
              <a:extLst>
                <a:ext uri="{FF2B5EF4-FFF2-40B4-BE49-F238E27FC236}">
                  <a16:creationId xmlns:a16="http://schemas.microsoft.com/office/drawing/2014/main" xmlns="" id="{F8671D3F-CC61-4F4D-BBAD-33C26ADE0CDC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chemeClr val="tx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1" name="Google Shape;329;p31">
              <a:extLst>
                <a:ext uri="{FF2B5EF4-FFF2-40B4-BE49-F238E27FC236}">
                  <a16:creationId xmlns:a16="http://schemas.microsoft.com/office/drawing/2014/main" xmlns="" id="{528A5AB6-EB80-496C-BA9E-82D69A94B573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chemeClr val="tx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2" name="Google Shape;330;p31">
              <a:extLst>
                <a:ext uri="{FF2B5EF4-FFF2-40B4-BE49-F238E27FC236}">
                  <a16:creationId xmlns:a16="http://schemas.microsoft.com/office/drawing/2014/main" xmlns="" id="{C8DC4D9C-C749-4CD7-8B43-609722B663B5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chemeClr val="tx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3" name="Google Shape;331;p31">
              <a:extLst>
                <a:ext uri="{FF2B5EF4-FFF2-40B4-BE49-F238E27FC236}">
                  <a16:creationId xmlns:a16="http://schemas.microsoft.com/office/drawing/2014/main" xmlns="" id="{BE58CEE3-DEBB-4ADF-8E5A-A5F7109E676D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chemeClr val="tx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4" name="Google Shape;332;p31">
              <a:extLst>
                <a:ext uri="{FF2B5EF4-FFF2-40B4-BE49-F238E27FC236}">
                  <a16:creationId xmlns:a16="http://schemas.microsoft.com/office/drawing/2014/main" xmlns="" id="{D5211880-7311-41BB-9190-BD4F86E7CBEB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chemeClr val="tx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5" name="Google Shape;333;p31">
              <a:extLst>
                <a:ext uri="{FF2B5EF4-FFF2-40B4-BE49-F238E27FC236}">
                  <a16:creationId xmlns:a16="http://schemas.microsoft.com/office/drawing/2014/main" xmlns="" id="{06F0D75A-B2B7-4B65-8B55-28581B42767C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chemeClr val="tx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6" name="Google Shape;334;p31">
              <a:extLst>
                <a:ext uri="{FF2B5EF4-FFF2-40B4-BE49-F238E27FC236}">
                  <a16:creationId xmlns:a16="http://schemas.microsoft.com/office/drawing/2014/main" xmlns="" id="{AFB1FD94-4CB6-495C-A4A0-63DD3A565566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chemeClr val="tx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29ADC7-DD9A-57BC-0CBF-366314803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99" y="1869198"/>
            <a:ext cx="458786" cy="4587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A2C3D00-1B8F-DB3D-67AA-FBE45CB7A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927" y="1869198"/>
            <a:ext cx="458786" cy="4587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AE9B0A3-2276-0F80-54F9-51FAC4A655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4938" y="1837941"/>
            <a:ext cx="499896" cy="49989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775113C-24D6-144C-3B7E-C1872FCC0A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7016" y="1834683"/>
            <a:ext cx="488086" cy="48808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A2BEE294-5229-2F16-F9D2-4BEDA7C647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650" y="3433453"/>
            <a:ext cx="529066" cy="52906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A30869EA-617C-36A2-6BDC-E67831F066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2396" y="3374812"/>
            <a:ext cx="615950" cy="61595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FE1DD4DB-1578-656F-3321-4B52C12F65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0416" y="3348703"/>
            <a:ext cx="525304" cy="5253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80FB0FF5-86ED-D2B0-8AB3-59A1A29F2C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43750" y="3381977"/>
            <a:ext cx="514758" cy="5147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919EE2D-AB4C-4491-8CF4-ED4E413821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39269" y="731316"/>
            <a:ext cx="625818" cy="347676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9FFEC04-8407-2A68-23D3-5FF18732A918}"/>
              </a:ext>
            </a:extLst>
          </p:cNvPr>
          <p:cNvSpPr/>
          <p:nvPr/>
        </p:nvSpPr>
        <p:spPr>
          <a:xfrm>
            <a:off x="7165041" y="-28016"/>
            <a:ext cx="1982440" cy="5266765"/>
          </a:xfrm>
          <a:prstGeom prst="rect">
            <a:avLst/>
          </a:prstGeom>
          <a:blipFill>
            <a:blip r:embed="rId3"/>
            <a:srcRect/>
            <a:stretch>
              <a:fillRect l="-42120" r="-7350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2" name="Google Shape;632;p53"/>
          <p:cNvSpPr/>
          <p:nvPr/>
        </p:nvSpPr>
        <p:spPr>
          <a:xfrm>
            <a:off x="7165041" y="3162300"/>
            <a:ext cx="1981200" cy="1981200"/>
          </a:xfrm>
          <a:custGeom>
            <a:avLst/>
            <a:gdLst/>
            <a:ahLst/>
            <a:cxnLst/>
            <a:rect l="l" t="t" r="r" b="b"/>
            <a:pathLst>
              <a:path w="45172" h="45149" extrusionOk="0">
                <a:moveTo>
                  <a:pt x="22575" y="5204"/>
                </a:moveTo>
                <a:cubicBezTo>
                  <a:pt x="32184" y="5204"/>
                  <a:pt x="39968" y="12965"/>
                  <a:pt x="39968" y="22574"/>
                </a:cubicBezTo>
                <a:cubicBezTo>
                  <a:pt x="39968" y="32161"/>
                  <a:pt x="32184" y="39945"/>
                  <a:pt x="22575" y="39945"/>
                </a:cubicBezTo>
                <a:cubicBezTo>
                  <a:pt x="12988" y="39945"/>
                  <a:pt x="5205" y="32161"/>
                  <a:pt x="5205" y="22574"/>
                </a:cubicBezTo>
                <a:cubicBezTo>
                  <a:pt x="5205" y="12965"/>
                  <a:pt x="12988" y="5204"/>
                  <a:pt x="22575" y="5204"/>
                </a:cubicBezTo>
                <a:close/>
                <a:moveTo>
                  <a:pt x="0" y="0"/>
                </a:moveTo>
                <a:lnTo>
                  <a:pt x="0" y="45149"/>
                </a:lnTo>
                <a:lnTo>
                  <a:pt x="45172" y="45149"/>
                </a:lnTo>
                <a:lnTo>
                  <a:pt x="4517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A64F2165-D889-45AF-8D61-A5A2601D7FB3}"/>
              </a:ext>
            </a:extLst>
          </p:cNvPr>
          <p:cNvSpPr txBox="1">
            <a:spLocks/>
          </p:cNvSpPr>
          <p:nvPr/>
        </p:nvSpPr>
        <p:spPr>
          <a:xfrm>
            <a:off x="901598" y="301292"/>
            <a:ext cx="5956402" cy="491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ko-KR" altLang="en-US" sz="3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Playfair Display" panose="020B0604020202020204" charset="0"/>
              </a:rPr>
              <a:t>무역 분야의 인상적인 성과</a:t>
            </a:r>
            <a:r>
              <a:rPr lang="en-US" altLang="ko-KR" sz="3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Playfair Display" panose="020B0604020202020204" charset="0"/>
              </a:rPr>
              <a:t>(</a:t>
            </a:r>
            <a:r>
              <a:rPr lang="ko-KR" altLang="en-US" sz="3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Playfair Display" panose="020B0604020202020204" charset="0"/>
              </a:rPr>
              <a:t>계속</a:t>
            </a:r>
            <a:r>
              <a:rPr lang="en-US" altLang="ko-KR" sz="3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Playfair Display" panose="020B0604020202020204" charset="0"/>
              </a:rPr>
              <a:t>)</a:t>
            </a:r>
            <a:endParaRPr lang="en-US" sz="30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Playfair Display" panose="020B0604020202020204" charset="0"/>
            </a:endParaRPr>
          </a:p>
        </p:txBody>
      </p:sp>
      <p:grpSp>
        <p:nvGrpSpPr>
          <p:cNvPr id="19" name="Google Shape;238;p39">
            <a:extLst>
              <a:ext uri="{FF2B5EF4-FFF2-40B4-BE49-F238E27FC236}">
                <a16:creationId xmlns:a16="http://schemas.microsoft.com/office/drawing/2014/main" xmlns="" id="{577C614D-14C4-3E04-57F0-8E19EFEA97F3}"/>
              </a:ext>
            </a:extLst>
          </p:cNvPr>
          <p:cNvGrpSpPr/>
          <p:nvPr/>
        </p:nvGrpSpPr>
        <p:grpSpPr>
          <a:xfrm>
            <a:off x="1080400" y="1935405"/>
            <a:ext cx="480754" cy="529862"/>
            <a:chOff x="5128798" y="867916"/>
            <a:chExt cx="2730941" cy="3009903"/>
          </a:xfrm>
          <a:gradFill>
            <a:gsLst>
              <a:gs pos="50000">
                <a:schemeClr val="tx2">
                  <a:lumMod val="50000"/>
                </a:schemeClr>
              </a:gs>
              <a:gs pos="0">
                <a:schemeClr val="tx2">
                  <a:lumMod val="50000"/>
                </a:schemeClr>
              </a:gs>
              <a:gs pos="100000">
                <a:srgbClr val="00C4FF">
                  <a:alpha val="63921"/>
                </a:srgbClr>
              </a:gs>
            </a:gsLst>
            <a:path path="circle">
              <a:fillToRect l="100000" b="100000"/>
            </a:path>
          </a:gradFill>
        </p:grpSpPr>
        <p:sp>
          <p:nvSpPr>
            <p:cNvPr id="20" name="Google Shape;239;p39">
              <a:extLst>
                <a:ext uri="{FF2B5EF4-FFF2-40B4-BE49-F238E27FC236}">
                  <a16:creationId xmlns:a16="http://schemas.microsoft.com/office/drawing/2014/main" xmlns="" id="{CE4ED825-F514-D1C1-4200-8AAC7F001F6D}"/>
                </a:ext>
              </a:extLst>
            </p:cNvPr>
            <p:cNvSpPr/>
            <p:nvPr/>
          </p:nvSpPr>
          <p:spPr>
            <a:xfrm>
              <a:off x="5128798" y="985879"/>
              <a:ext cx="2213006" cy="2286099"/>
            </a:xfrm>
            <a:custGeom>
              <a:avLst/>
              <a:gdLst/>
              <a:ahLst/>
              <a:cxnLst/>
              <a:rect l="l" t="t" r="r" b="b"/>
              <a:pathLst>
                <a:path w="150519" h="155332" extrusionOk="0">
                  <a:moveTo>
                    <a:pt x="76850" y="0"/>
                  </a:moveTo>
                  <a:cubicBezTo>
                    <a:pt x="55575" y="0"/>
                    <a:pt x="35140" y="10328"/>
                    <a:pt x="22643" y="28507"/>
                  </a:cubicBezTo>
                  <a:lnTo>
                    <a:pt x="22199" y="29247"/>
                  </a:lnTo>
                  <a:cubicBezTo>
                    <a:pt x="21607" y="29987"/>
                    <a:pt x="21163" y="30727"/>
                    <a:pt x="20719" y="31467"/>
                  </a:cubicBezTo>
                  <a:lnTo>
                    <a:pt x="20571" y="31763"/>
                  </a:lnTo>
                  <a:cubicBezTo>
                    <a:pt x="1" y="65208"/>
                    <a:pt x="5032" y="108568"/>
                    <a:pt x="32854" y="136390"/>
                  </a:cubicBezTo>
                  <a:lnTo>
                    <a:pt x="51944" y="155332"/>
                  </a:lnTo>
                  <a:lnTo>
                    <a:pt x="79174" y="127954"/>
                  </a:lnTo>
                  <a:lnTo>
                    <a:pt x="60232" y="109012"/>
                  </a:lnTo>
                  <a:cubicBezTo>
                    <a:pt x="33298" y="82078"/>
                    <a:pt x="48393" y="36054"/>
                    <a:pt x="85981" y="30431"/>
                  </a:cubicBezTo>
                  <a:cubicBezTo>
                    <a:pt x="88478" y="30047"/>
                    <a:pt x="90932" y="29863"/>
                    <a:pt x="93335" y="29863"/>
                  </a:cubicBezTo>
                  <a:cubicBezTo>
                    <a:pt x="127103" y="29863"/>
                    <a:pt x="150518" y="66265"/>
                    <a:pt x="134077" y="97765"/>
                  </a:cubicBezTo>
                  <a:cubicBezTo>
                    <a:pt x="139553" y="87998"/>
                    <a:pt x="142512" y="76899"/>
                    <a:pt x="142512" y="65652"/>
                  </a:cubicBezTo>
                  <a:cubicBezTo>
                    <a:pt x="142512" y="36794"/>
                    <a:pt x="123718" y="11488"/>
                    <a:pt x="96192" y="2905"/>
                  </a:cubicBezTo>
                  <a:cubicBezTo>
                    <a:pt x="89799" y="946"/>
                    <a:pt x="83286" y="0"/>
                    <a:pt x="768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0;p39">
              <a:extLst>
                <a:ext uri="{FF2B5EF4-FFF2-40B4-BE49-F238E27FC236}">
                  <a16:creationId xmlns:a16="http://schemas.microsoft.com/office/drawing/2014/main" xmlns="" id="{23410005-4341-0D7F-30B0-4FB3709E402A}"/>
                </a:ext>
              </a:extLst>
            </p:cNvPr>
            <p:cNvSpPr/>
            <p:nvPr/>
          </p:nvSpPr>
          <p:spPr>
            <a:xfrm>
              <a:off x="5460673" y="867916"/>
              <a:ext cx="2399066" cy="3009903"/>
            </a:xfrm>
            <a:custGeom>
              <a:avLst/>
              <a:gdLst/>
              <a:ahLst/>
              <a:cxnLst/>
              <a:rect l="l" t="t" r="r" b="b"/>
              <a:pathLst>
                <a:path w="163675" h="205349" extrusionOk="0">
                  <a:moveTo>
                    <a:pt x="70405" y="0"/>
                  </a:moveTo>
                  <a:cubicBezTo>
                    <a:pt x="43394" y="0"/>
                    <a:pt x="16620" y="12717"/>
                    <a:pt x="1" y="37235"/>
                  </a:cubicBezTo>
                  <a:cubicBezTo>
                    <a:pt x="12668" y="18706"/>
                    <a:pt x="33186" y="8632"/>
                    <a:pt x="54148" y="8632"/>
                  </a:cubicBezTo>
                  <a:cubicBezTo>
                    <a:pt x="66001" y="8632"/>
                    <a:pt x="77995" y="11853"/>
                    <a:pt x="88793" y="18588"/>
                  </a:cubicBezTo>
                  <a:cubicBezTo>
                    <a:pt x="118687" y="37087"/>
                    <a:pt x="128602" y="75859"/>
                    <a:pt x="111435" y="106493"/>
                  </a:cubicBezTo>
                  <a:cubicBezTo>
                    <a:pt x="110103" y="108861"/>
                    <a:pt x="108623" y="111228"/>
                    <a:pt x="106996" y="113448"/>
                  </a:cubicBezTo>
                  <a:cubicBezTo>
                    <a:pt x="103592" y="117888"/>
                    <a:pt x="99892" y="121884"/>
                    <a:pt x="95601" y="125287"/>
                  </a:cubicBezTo>
                  <a:lnTo>
                    <a:pt x="70443" y="150593"/>
                  </a:lnTo>
                  <a:lnTo>
                    <a:pt x="43065" y="177823"/>
                  </a:lnTo>
                  <a:lnTo>
                    <a:pt x="70443" y="205348"/>
                  </a:lnTo>
                  <a:lnTo>
                    <a:pt x="130526" y="145118"/>
                  </a:lnTo>
                  <a:cubicBezTo>
                    <a:pt x="163675" y="111968"/>
                    <a:pt x="163675" y="58101"/>
                    <a:pt x="130526" y="24804"/>
                  </a:cubicBezTo>
                  <a:cubicBezTo>
                    <a:pt x="113703" y="8113"/>
                    <a:pt x="91978" y="0"/>
                    <a:pt x="70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1;p39">
              <a:extLst>
                <a:ext uri="{FF2B5EF4-FFF2-40B4-BE49-F238E27FC236}">
                  <a16:creationId xmlns:a16="http://schemas.microsoft.com/office/drawing/2014/main" xmlns="" id="{9E170F5D-F4F7-65F4-5CBE-39FA3083442B}"/>
                </a:ext>
              </a:extLst>
            </p:cNvPr>
            <p:cNvSpPr/>
            <p:nvPr/>
          </p:nvSpPr>
          <p:spPr>
            <a:xfrm>
              <a:off x="6078882" y="1695669"/>
              <a:ext cx="861157" cy="848142"/>
            </a:xfrm>
            <a:custGeom>
              <a:avLst/>
              <a:gdLst/>
              <a:ahLst/>
              <a:cxnLst/>
              <a:rect l="l" t="t" r="r" b="b"/>
              <a:pathLst>
                <a:path w="58752" h="57864" extrusionOk="0">
                  <a:moveTo>
                    <a:pt x="29302" y="0"/>
                  </a:moveTo>
                  <a:cubicBezTo>
                    <a:pt x="13023" y="0"/>
                    <a:pt x="0" y="13319"/>
                    <a:pt x="444" y="29598"/>
                  </a:cubicBezTo>
                  <a:cubicBezTo>
                    <a:pt x="740" y="45432"/>
                    <a:pt x="13615" y="57863"/>
                    <a:pt x="29302" y="57863"/>
                  </a:cubicBezTo>
                  <a:cubicBezTo>
                    <a:pt x="45136" y="57863"/>
                    <a:pt x="57863" y="45432"/>
                    <a:pt x="58307" y="29598"/>
                  </a:cubicBezTo>
                  <a:cubicBezTo>
                    <a:pt x="58751" y="13319"/>
                    <a:pt x="45580" y="0"/>
                    <a:pt x="293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6CF58CDD-7264-21AA-FF9B-C97B5B9341ED}"/>
              </a:ext>
            </a:extLst>
          </p:cNvPr>
          <p:cNvSpPr txBox="1">
            <a:spLocks/>
          </p:cNvSpPr>
          <p:nvPr/>
        </p:nvSpPr>
        <p:spPr>
          <a:xfrm>
            <a:off x="1676400" y="1716628"/>
            <a:ext cx="3309650" cy="96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ts val="2520"/>
              </a:lnSpc>
            </a:pPr>
            <a:r>
              <a:rPr lang="en-US" altLang="ko-KR" sz="1400" dirty="0" err="1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한국은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400" dirty="0" err="1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베트남의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400" b="1" u="sng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3번째 </a:t>
            </a:r>
            <a:r>
              <a:rPr lang="en-US" altLang="ko-KR" sz="1400" b="1" u="sng" dirty="0" err="1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주요</a:t>
            </a:r>
            <a:r>
              <a:rPr lang="en-US" altLang="ko-KR" sz="1400" b="1" u="sng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400" b="1" u="sng" dirty="0" err="1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무역</a:t>
            </a:r>
            <a:r>
              <a:rPr lang="en-US" altLang="ko-KR" sz="1400" b="1" u="sng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400" b="1" u="sng" dirty="0" err="1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파트너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400" dirty="0" err="1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유지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 (</a:t>
            </a:r>
            <a:r>
              <a:rPr lang="en-US" altLang="ko-KR" sz="1400" dirty="0" err="1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중국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, </a:t>
            </a:r>
            <a:r>
              <a:rPr lang="en-US" altLang="ko-KR" sz="1400" dirty="0" err="1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미국에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400" dirty="0" err="1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이어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)</a:t>
            </a:r>
            <a:endParaRPr lang="en-US" altLang="ko-KR" sz="1400" dirty="0">
              <a:solidFill>
                <a:schemeClr val="accent6">
                  <a:lumMod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27" name="Google Shape;238;p39">
            <a:extLst>
              <a:ext uri="{FF2B5EF4-FFF2-40B4-BE49-F238E27FC236}">
                <a16:creationId xmlns:a16="http://schemas.microsoft.com/office/drawing/2014/main" xmlns="" id="{6DCB7423-8822-B65C-4635-7CB8D84A5F0E}"/>
              </a:ext>
            </a:extLst>
          </p:cNvPr>
          <p:cNvGrpSpPr/>
          <p:nvPr/>
        </p:nvGrpSpPr>
        <p:grpSpPr>
          <a:xfrm>
            <a:off x="2567989" y="3352229"/>
            <a:ext cx="480754" cy="529862"/>
            <a:chOff x="5128798" y="867916"/>
            <a:chExt cx="2730941" cy="3009903"/>
          </a:xfrm>
          <a:gradFill>
            <a:gsLst>
              <a:gs pos="50000">
                <a:schemeClr val="tx2">
                  <a:lumMod val="50000"/>
                </a:schemeClr>
              </a:gs>
              <a:gs pos="0">
                <a:schemeClr val="tx2">
                  <a:lumMod val="50000"/>
                </a:schemeClr>
              </a:gs>
              <a:gs pos="100000">
                <a:srgbClr val="00C4FF">
                  <a:alpha val="63921"/>
                </a:srgbClr>
              </a:gs>
            </a:gsLst>
            <a:path path="circle">
              <a:fillToRect l="100000" b="100000"/>
            </a:path>
          </a:gradFill>
        </p:grpSpPr>
        <p:sp>
          <p:nvSpPr>
            <p:cNvPr id="28" name="Google Shape;239;p39">
              <a:extLst>
                <a:ext uri="{FF2B5EF4-FFF2-40B4-BE49-F238E27FC236}">
                  <a16:creationId xmlns:a16="http://schemas.microsoft.com/office/drawing/2014/main" xmlns="" id="{A5E3BC50-5F5D-BB78-509A-12F516F435FE}"/>
                </a:ext>
              </a:extLst>
            </p:cNvPr>
            <p:cNvSpPr/>
            <p:nvPr/>
          </p:nvSpPr>
          <p:spPr>
            <a:xfrm>
              <a:off x="5128798" y="985879"/>
              <a:ext cx="2213006" cy="2286099"/>
            </a:xfrm>
            <a:custGeom>
              <a:avLst/>
              <a:gdLst/>
              <a:ahLst/>
              <a:cxnLst/>
              <a:rect l="l" t="t" r="r" b="b"/>
              <a:pathLst>
                <a:path w="150519" h="155332" extrusionOk="0">
                  <a:moveTo>
                    <a:pt x="76850" y="0"/>
                  </a:moveTo>
                  <a:cubicBezTo>
                    <a:pt x="55575" y="0"/>
                    <a:pt x="35140" y="10328"/>
                    <a:pt x="22643" y="28507"/>
                  </a:cubicBezTo>
                  <a:lnTo>
                    <a:pt x="22199" y="29247"/>
                  </a:lnTo>
                  <a:cubicBezTo>
                    <a:pt x="21607" y="29987"/>
                    <a:pt x="21163" y="30727"/>
                    <a:pt x="20719" y="31467"/>
                  </a:cubicBezTo>
                  <a:lnTo>
                    <a:pt x="20571" y="31763"/>
                  </a:lnTo>
                  <a:cubicBezTo>
                    <a:pt x="1" y="65208"/>
                    <a:pt x="5032" y="108568"/>
                    <a:pt x="32854" y="136390"/>
                  </a:cubicBezTo>
                  <a:lnTo>
                    <a:pt x="51944" y="155332"/>
                  </a:lnTo>
                  <a:lnTo>
                    <a:pt x="79174" y="127954"/>
                  </a:lnTo>
                  <a:lnTo>
                    <a:pt x="60232" y="109012"/>
                  </a:lnTo>
                  <a:cubicBezTo>
                    <a:pt x="33298" y="82078"/>
                    <a:pt x="48393" y="36054"/>
                    <a:pt x="85981" y="30431"/>
                  </a:cubicBezTo>
                  <a:cubicBezTo>
                    <a:pt x="88478" y="30047"/>
                    <a:pt x="90932" y="29863"/>
                    <a:pt x="93335" y="29863"/>
                  </a:cubicBezTo>
                  <a:cubicBezTo>
                    <a:pt x="127103" y="29863"/>
                    <a:pt x="150518" y="66265"/>
                    <a:pt x="134077" y="97765"/>
                  </a:cubicBezTo>
                  <a:cubicBezTo>
                    <a:pt x="139553" y="87998"/>
                    <a:pt x="142512" y="76899"/>
                    <a:pt x="142512" y="65652"/>
                  </a:cubicBezTo>
                  <a:cubicBezTo>
                    <a:pt x="142512" y="36794"/>
                    <a:pt x="123718" y="11488"/>
                    <a:pt x="96192" y="2905"/>
                  </a:cubicBezTo>
                  <a:cubicBezTo>
                    <a:pt x="89799" y="946"/>
                    <a:pt x="83286" y="0"/>
                    <a:pt x="768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0;p39">
              <a:extLst>
                <a:ext uri="{FF2B5EF4-FFF2-40B4-BE49-F238E27FC236}">
                  <a16:creationId xmlns:a16="http://schemas.microsoft.com/office/drawing/2014/main" xmlns="" id="{0E933C67-86E6-5CF0-80D2-D869C5206FC3}"/>
                </a:ext>
              </a:extLst>
            </p:cNvPr>
            <p:cNvSpPr/>
            <p:nvPr/>
          </p:nvSpPr>
          <p:spPr>
            <a:xfrm>
              <a:off x="5460673" y="867916"/>
              <a:ext cx="2399066" cy="3009903"/>
            </a:xfrm>
            <a:custGeom>
              <a:avLst/>
              <a:gdLst/>
              <a:ahLst/>
              <a:cxnLst/>
              <a:rect l="l" t="t" r="r" b="b"/>
              <a:pathLst>
                <a:path w="163675" h="205349" extrusionOk="0">
                  <a:moveTo>
                    <a:pt x="70405" y="0"/>
                  </a:moveTo>
                  <a:cubicBezTo>
                    <a:pt x="43394" y="0"/>
                    <a:pt x="16620" y="12717"/>
                    <a:pt x="1" y="37235"/>
                  </a:cubicBezTo>
                  <a:cubicBezTo>
                    <a:pt x="12668" y="18706"/>
                    <a:pt x="33186" y="8632"/>
                    <a:pt x="54148" y="8632"/>
                  </a:cubicBezTo>
                  <a:cubicBezTo>
                    <a:pt x="66001" y="8632"/>
                    <a:pt x="77995" y="11853"/>
                    <a:pt x="88793" y="18588"/>
                  </a:cubicBezTo>
                  <a:cubicBezTo>
                    <a:pt x="118687" y="37087"/>
                    <a:pt x="128602" y="75859"/>
                    <a:pt x="111435" y="106493"/>
                  </a:cubicBezTo>
                  <a:cubicBezTo>
                    <a:pt x="110103" y="108861"/>
                    <a:pt x="108623" y="111228"/>
                    <a:pt x="106996" y="113448"/>
                  </a:cubicBezTo>
                  <a:cubicBezTo>
                    <a:pt x="103592" y="117888"/>
                    <a:pt x="99892" y="121884"/>
                    <a:pt x="95601" y="125287"/>
                  </a:cubicBezTo>
                  <a:lnTo>
                    <a:pt x="70443" y="150593"/>
                  </a:lnTo>
                  <a:lnTo>
                    <a:pt x="43065" y="177823"/>
                  </a:lnTo>
                  <a:lnTo>
                    <a:pt x="70443" y="205348"/>
                  </a:lnTo>
                  <a:lnTo>
                    <a:pt x="130526" y="145118"/>
                  </a:lnTo>
                  <a:cubicBezTo>
                    <a:pt x="163675" y="111968"/>
                    <a:pt x="163675" y="58101"/>
                    <a:pt x="130526" y="24804"/>
                  </a:cubicBezTo>
                  <a:cubicBezTo>
                    <a:pt x="113703" y="8113"/>
                    <a:pt x="91978" y="0"/>
                    <a:pt x="70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1;p39">
              <a:extLst>
                <a:ext uri="{FF2B5EF4-FFF2-40B4-BE49-F238E27FC236}">
                  <a16:creationId xmlns:a16="http://schemas.microsoft.com/office/drawing/2014/main" xmlns="" id="{6173432B-D118-C181-9A06-F97DE309C7CD}"/>
                </a:ext>
              </a:extLst>
            </p:cNvPr>
            <p:cNvSpPr/>
            <p:nvPr/>
          </p:nvSpPr>
          <p:spPr>
            <a:xfrm>
              <a:off x="6078882" y="1695669"/>
              <a:ext cx="861157" cy="848142"/>
            </a:xfrm>
            <a:custGeom>
              <a:avLst/>
              <a:gdLst/>
              <a:ahLst/>
              <a:cxnLst/>
              <a:rect l="l" t="t" r="r" b="b"/>
              <a:pathLst>
                <a:path w="58752" h="57864" extrusionOk="0">
                  <a:moveTo>
                    <a:pt x="29302" y="0"/>
                  </a:moveTo>
                  <a:cubicBezTo>
                    <a:pt x="13023" y="0"/>
                    <a:pt x="0" y="13319"/>
                    <a:pt x="444" y="29598"/>
                  </a:cubicBezTo>
                  <a:cubicBezTo>
                    <a:pt x="740" y="45432"/>
                    <a:pt x="13615" y="57863"/>
                    <a:pt x="29302" y="57863"/>
                  </a:cubicBezTo>
                  <a:cubicBezTo>
                    <a:pt x="45136" y="57863"/>
                    <a:pt x="57863" y="45432"/>
                    <a:pt x="58307" y="29598"/>
                  </a:cubicBezTo>
                  <a:cubicBezTo>
                    <a:pt x="58751" y="13319"/>
                    <a:pt x="45580" y="0"/>
                    <a:pt x="293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A73B765D-8A72-6C0A-FA06-DF09A49321B5}"/>
              </a:ext>
            </a:extLst>
          </p:cNvPr>
          <p:cNvSpPr txBox="1">
            <a:spLocks/>
          </p:cNvSpPr>
          <p:nvPr/>
        </p:nvSpPr>
        <p:spPr>
          <a:xfrm>
            <a:off x="3163988" y="3133452"/>
            <a:ext cx="3160611" cy="96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ts val="2520"/>
              </a:lnSpc>
            </a:pPr>
            <a:r>
              <a:rPr lang="en-US" altLang="ko-KR" sz="1400" dirty="0" err="1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베트남은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400" dirty="0" err="1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한국의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400" b="1" u="sng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2번째 </a:t>
            </a:r>
            <a:r>
              <a:rPr lang="en-US" altLang="ko-KR" sz="1400" b="1" u="sng" dirty="0" err="1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무역</a:t>
            </a:r>
            <a:r>
              <a:rPr lang="en-US" altLang="ko-KR" sz="1400" b="1" u="sng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400" b="1" u="sng" dirty="0" err="1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파트너</a:t>
            </a:r>
            <a:r>
              <a:rPr lang="en-US" altLang="ko-KR" sz="1400" dirty="0" err="1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로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400" dirty="0" err="1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부상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 (</a:t>
            </a:r>
            <a:r>
              <a:rPr lang="en-US" altLang="ko-KR" sz="1400" dirty="0" err="1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홍콩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400" dirty="0" err="1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포함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400" dirty="0" err="1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중국에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sz="1400" dirty="0" err="1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이어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  <a:cs typeface="Arial" pitchFamily="34" charset="-120"/>
              </a:rPr>
              <a:t>)</a:t>
            </a:r>
            <a:endParaRPr lang="en-US" altLang="ko-KR" sz="1400" dirty="0">
              <a:solidFill>
                <a:schemeClr val="accent6">
                  <a:lumMod val="50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29BDF20-6591-4CDA-9325-9E5900C1F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69" y="4629150"/>
            <a:ext cx="625818" cy="34767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3EEB5BB-0A2F-4C2E-BF77-6A60B8A5BF5A}"/>
              </a:ext>
            </a:extLst>
          </p:cNvPr>
          <p:cNvSpPr txBox="1">
            <a:spLocks/>
          </p:cNvSpPr>
          <p:nvPr/>
        </p:nvSpPr>
        <p:spPr>
          <a:xfrm>
            <a:off x="3935087" y="2527733"/>
            <a:ext cx="1475113" cy="27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ko" sz="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Playfair Display" panose="020B0604020202020204" charset="0"/>
              </a:rPr>
              <a:t>출처 : </a:t>
            </a:r>
            <a:r>
              <a:rPr lang="ko-KR" altLang="en-US" sz="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Playfair Display" panose="020B0604020202020204" charset="0"/>
              </a:rPr>
              <a:t>관세청</a:t>
            </a:r>
            <a:endParaRPr lang="en-US" sz="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Playfair Display" panose="020B060402020202020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DED5CC78-0C24-4FC5-9D92-EB4C6A07F4D6}"/>
              </a:ext>
            </a:extLst>
          </p:cNvPr>
          <p:cNvSpPr txBox="1">
            <a:spLocks/>
          </p:cNvSpPr>
          <p:nvPr/>
        </p:nvSpPr>
        <p:spPr>
          <a:xfrm>
            <a:off x="4876800" y="3965651"/>
            <a:ext cx="1615781" cy="27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ko" sz="800" dirty="0" err="1">
                <a:solidFill>
                  <a:schemeClr val="tx2">
                    <a:lumMod val="50000"/>
                  </a:schemeClr>
                </a:solidFill>
                <a:latin typeface="Playfair Display" panose="020B0604020202020204" charset="0"/>
                <a:cs typeface="Playfair Display" panose="020B0604020202020204" charset="0"/>
              </a:rPr>
              <a:t>출처 </a:t>
            </a:r>
            <a:r>
              <a:rPr lang="ko" sz="800" dirty="0">
                <a:solidFill>
                  <a:schemeClr val="tx2">
                    <a:lumMod val="50000"/>
                  </a:schemeClr>
                </a:solidFill>
                <a:latin typeface="Playfair Display" panose="020B0604020202020204" charset="0"/>
                <a:cs typeface="Playfair Display" panose="020B0604020202020204" charset="0"/>
              </a:rPr>
              <a:t>: ITC </a:t>
            </a:r>
            <a:r>
              <a:rPr lang="ko" sz="800" dirty="0" err="1">
                <a:solidFill>
                  <a:schemeClr val="tx2">
                    <a:lumMod val="50000"/>
                  </a:schemeClr>
                </a:solidFill>
                <a:latin typeface="Playfair Display" panose="020B0604020202020204" charset="0"/>
                <a:cs typeface="Playfair Display" panose="020B0604020202020204" charset="0"/>
              </a:rPr>
              <a:t>Trademap</a:t>
            </a:r>
            <a:r>
              <a:rPr lang="ko" sz="800" dirty="0">
                <a:solidFill>
                  <a:schemeClr val="tx2">
                    <a:lumMod val="50000"/>
                  </a:schemeClr>
                </a:solidFill>
                <a:latin typeface="Playfair Display" panose="020B0604020202020204" charset="0"/>
                <a:cs typeface="Playfair Display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604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>
          <a:extLst>
            <a:ext uri="{FF2B5EF4-FFF2-40B4-BE49-F238E27FC236}">
              <a16:creationId xmlns:a16="http://schemas.microsoft.com/office/drawing/2014/main" xmlns="" id="{49BAF34C-17A5-7F90-6008-613166AF7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xmlns="" id="{7824322E-EEF1-7FE0-5DDA-C2636E4A59EF}"/>
              </a:ext>
            </a:extLst>
          </p:cNvPr>
          <p:cNvSpPr txBox="1">
            <a:spLocks/>
          </p:cNvSpPr>
          <p:nvPr/>
        </p:nvSpPr>
        <p:spPr>
          <a:xfrm>
            <a:off x="1941943" y="204741"/>
            <a:ext cx="5300331" cy="491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ts val="4320"/>
              </a:lnSpc>
            </a:pPr>
            <a:r>
              <a:rPr lang="en-US" altLang="ko-KR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투자</a:t>
            </a:r>
            <a:r>
              <a:rPr lang="en-US" altLang="ko-KR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분야의</a:t>
            </a:r>
            <a:r>
              <a:rPr lang="en-US" altLang="ko-KR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인상적인</a:t>
            </a:r>
            <a:r>
              <a:rPr lang="en-US" altLang="ko-KR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성과</a:t>
            </a:r>
            <a:endParaRPr lang="en-US" altLang="ko-KR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5306AD0-91EF-A607-292F-C28169117ADD}"/>
              </a:ext>
            </a:extLst>
          </p:cNvPr>
          <p:cNvSpPr txBox="1">
            <a:spLocks/>
          </p:cNvSpPr>
          <p:nvPr/>
        </p:nvSpPr>
        <p:spPr>
          <a:xfrm>
            <a:off x="3706614" y="660443"/>
            <a:ext cx="2209800" cy="491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lang="en-US" sz="2000" dirty="0">
              <a:solidFill>
                <a:schemeClr val="tx2">
                  <a:lumMod val="50000"/>
                </a:schemeClr>
              </a:solidFill>
              <a:latin typeface="Playfair Display" panose="020B0604020202020204" charset="0"/>
              <a:cs typeface="Playfair Display" panose="020B0604020202020204" charset="0"/>
            </a:endParaRPr>
          </a:p>
        </p:txBody>
      </p:sp>
      <p:grpSp>
        <p:nvGrpSpPr>
          <p:cNvPr id="677" name="Group 676">
            <a:extLst>
              <a:ext uri="{FF2B5EF4-FFF2-40B4-BE49-F238E27FC236}">
                <a16:creationId xmlns:a16="http://schemas.microsoft.com/office/drawing/2014/main" xmlns="" id="{A27AE92C-8134-DBD6-C54F-106048675F4B}"/>
              </a:ext>
            </a:extLst>
          </p:cNvPr>
          <p:cNvGrpSpPr/>
          <p:nvPr/>
        </p:nvGrpSpPr>
        <p:grpSpPr>
          <a:xfrm>
            <a:off x="3448261" y="2087460"/>
            <a:ext cx="1149600" cy="1031154"/>
            <a:chOff x="3440026" y="1517008"/>
            <a:chExt cx="679200" cy="609220"/>
          </a:xfrm>
        </p:grpSpPr>
        <p:sp>
          <p:nvSpPr>
            <p:cNvPr id="30" name="Google Shape;286;p42">
              <a:extLst>
                <a:ext uri="{FF2B5EF4-FFF2-40B4-BE49-F238E27FC236}">
                  <a16:creationId xmlns:a16="http://schemas.microsoft.com/office/drawing/2014/main" xmlns="" id="{242BA42A-BCEB-8A61-3656-6A9530B561BE}"/>
                </a:ext>
              </a:extLst>
            </p:cNvPr>
            <p:cNvSpPr/>
            <p:nvPr/>
          </p:nvSpPr>
          <p:spPr>
            <a:xfrm>
              <a:off x="3440026" y="1517008"/>
              <a:ext cx="679200" cy="609220"/>
            </a:xfrm>
            <a:prstGeom prst="rect">
              <a:avLst/>
            </a:prstGeom>
            <a:gradFill>
              <a:gsLst>
                <a:gs pos="50000">
                  <a:srgbClr val="0E86BD"/>
                </a:gs>
                <a:gs pos="0">
                  <a:schemeClr val="tx2">
                    <a:lumMod val="50000"/>
                  </a:schemeClr>
                </a:gs>
                <a:gs pos="100000">
                  <a:srgbClr val="00C4FF">
                    <a:alpha val="63921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94;p42">
              <a:extLst>
                <a:ext uri="{FF2B5EF4-FFF2-40B4-BE49-F238E27FC236}">
                  <a16:creationId xmlns:a16="http://schemas.microsoft.com/office/drawing/2014/main" xmlns="" id="{CBF5E51B-99DA-3030-D636-438EFD71C692}"/>
                </a:ext>
              </a:extLst>
            </p:cNvPr>
            <p:cNvSpPr/>
            <p:nvPr/>
          </p:nvSpPr>
          <p:spPr>
            <a:xfrm>
              <a:off x="3642262" y="1684253"/>
              <a:ext cx="274728" cy="274732"/>
            </a:xfrm>
            <a:custGeom>
              <a:avLst/>
              <a:gdLst/>
              <a:ahLst/>
              <a:cxnLst/>
              <a:rect l="l" t="t" r="r" b="b"/>
              <a:pathLst>
                <a:path w="12760" h="12761" extrusionOk="0">
                  <a:moveTo>
                    <a:pt x="6427" y="3592"/>
                  </a:moveTo>
                  <a:cubicBezTo>
                    <a:pt x="7939" y="3592"/>
                    <a:pt x="9168" y="4821"/>
                    <a:pt x="9168" y="6365"/>
                  </a:cubicBezTo>
                  <a:cubicBezTo>
                    <a:pt x="9168" y="7846"/>
                    <a:pt x="7908" y="9106"/>
                    <a:pt x="6427" y="9106"/>
                  </a:cubicBezTo>
                  <a:cubicBezTo>
                    <a:pt x="4883" y="9106"/>
                    <a:pt x="3655" y="7877"/>
                    <a:pt x="3655" y="6365"/>
                  </a:cubicBezTo>
                  <a:cubicBezTo>
                    <a:pt x="3655" y="4821"/>
                    <a:pt x="4883" y="3592"/>
                    <a:pt x="6427" y="3592"/>
                  </a:cubicBezTo>
                  <a:close/>
                  <a:moveTo>
                    <a:pt x="5829" y="1"/>
                  </a:moveTo>
                  <a:cubicBezTo>
                    <a:pt x="5356" y="1"/>
                    <a:pt x="5009" y="347"/>
                    <a:pt x="5009" y="852"/>
                  </a:cubicBezTo>
                  <a:lnTo>
                    <a:pt x="5009" y="1576"/>
                  </a:lnTo>
                  <a:cubicBezTo>
                    <a:pt x="4631" y="1702"/>
                    <a:pt x="4285" y="1828"/>
                    <a:pt x="3970" y="2017"/>
                  </a:cubicBezTo>
                  <a:lnTo>
                    <a:pt x="3466" y="1513"/>
                  </a:lnTo>
                  <a:cubicBezTo>
                    <a:pt x="3308" y="1356"/>
                    <a:pt x="3088" y="1277"/>
                    <a:pt x="2867" y="1277"/>
                  </a:cubicBezTo>
                  <a:cubicBezTo>
                    <a:pt x="2647" y="1277"/>
                    <a:pt x="2426" y="1356"/>
                    <a:pt x="2269" y="1513"/>
                  </a:cubicBezTo>
                  <a:lnTo>
                    <a:pt x="1481" y="2301"/>
                  </a:lnTo>
                  <a:cubicBezTo>
                    <a:pt x="1166" y="2616"/>
                    <a:pt x="1166" y="3151"/>
                    <a:pt x="1481" y="3466"/>
                  </a:cubicBezTo>
                  <a:lnTo>
                    <a:pt x="2017" y="4002"/>
                  </a:lnTo>
                  <a:cubicBezTo>
                    <a:pt x="1796" y="4317"/>
                    <a:pt x="1701" y="4664"/>
                    <a:pt x="1575" y="5010"/>
                  </a:cubicBezTo>
                  <a:lnTo>
                    <a:pt x="819" y="5010"/>
                  </a:lnTo>
                  <a:cubicBezTo>
                    <a:pt x="347" y="5010"/>
                    <a:pt x="0" y="5357"/>
                    <a:pt x="0" y="5829"/>
                  </a:cubicBezTo>
                  <a:lnTo>
                    <a:pt x="0" y="6932"/>
                  </a:lnTo>
                  <a:cubicBezTo>
                    <a:pt x="0" y="7405"/>
                    <a:pt x="347" y="7783"/>
                    <a:pt x="819" y="7783"/>
                  </a:cubicBezTo>
                  <a:lnTo>
                    <a:pt x="1575" y="7783"/>
                  </a:lnTo>
                  <a:cubicBezTo>
                    <a:pt x="1701" y="8129"/>
                    <a:pt x="1796" y="8476"/>
                    <a:pt x="2017" y="8791"/>
                  </a:cubicBezTo>
                  <a:lnTo>
                    <a:pt x="1481" y="9295"/>
                  </a:lnTo>
                  <a:cubicBezTo>
                    <a:pt x="1166" y="9610"/>
                    <a:pt x="1166" y="10177"/>
                    <a:pt x="1481" y="10492"/>
                  </a:cubicBezTo>
                  <a:lnTo>
                    <a:pt x="2269" y="11280"/>
                  </a:lnTo>
                  <a:cubicBezTo>
                    <a:pt x="2426" y="11437"/>
                    <a:pt x="2647" y="11516"/>
                    <a:pt x="2867" y="11516"/>
                  </a:cubicBezTo>
                  <a:cubicBezTo>
                    <a:pt x="3088" y="11516"/>
                    <a:pt x="3308" y="11437"/>
                    <a:pt x="3466" y="11280"/>
                  </a:cubicBezTo>
                  <a:lnTo>
                    <a:pt x="3970" y="10776"/>
                  </a:lnTo>
                  <a:cubicBezTo>
                    <a:pt x="4285" y="10965"/>
                    <a:pt x="4631" y="11091"/>
                    <a:pt x="5009" y="11185"/>
                  </a:cubicBezTo>
                  <a:lnTo>
                    <a:pt x="5009" y="11941"/>
                  </a:lnTo>
                  <a:cubicBezTo>
                    <a:pt x="5009" y="12414"/>
                    <a:pt x="5356" y="12760"/>
                    <a:pt x="5829" y="12760"/>
                  </a:cubicBezTo>
                  <a:lnTo>
                    <a:pt x="6931" y="12760"/>
                  </a:lnTo>
                  <a:cubicBezTo>
                    <a:pt x="7404" y="12760"/>
                    <a:pt x="7750" y="12414"/>
                    <a:pt x="7750" y="11941"/>
                  </a:cubicBezTo>
                  <a:lnTo>
                    <a:pt x="7750" y="11185"/>
                  </a:lnTo>
                  <a:cubicBezTo>
                    <a:pt x="8097" y="11091"/>
                    <a:pt x="8475" y="10965"/>
                    <a:pt x="8790" y="10776"/>
                  </a:cubicBezTo>
                  <a:lnTo>
                    <a:pt x="9294" y="11280"/>
                  </a:lnTo>
                  <a:cubicBezTo>
                    <a:pt x="9452" y="11437"/>
                    <a:pt x="9664" y="11516"/>
                    <a:pt x="9877" y="11516"/>
                  </a:cubicBezTo>
                  <a:cubicBezTo>
                    <a:pt x="10090" y="11516"/>
                    <a:pt x="10302" y="11437"/>
                    <a:pt x="10460" y="11280"/>
                  </a:cubicBezTo>
                  <a:lnTo>
                    <a:pt x="11247" y="10492"/>
                  </a:lnTo>
                  <a:cubicBezTo>
                    <a:pt x="11563" y="10177"/>
                    <a:pt x="11563" y="9610"/>
                    <a:pt x="11247" y="9295"/>
                  </a:cubicBezTo>
                  <a:lnTo>
                    <a:pt x="10743" y="8791"/>
                  </a:lnTo>
                  <a:cubicBezTo>
                    <a:pt x="10932" y="8476"/>
                    <a:pt x="11058" y="8129"/>
                    <a:pt x="11184" y="7783"/>
                  </a:cubicBezTo>
                  <a:lnTo>
                    <a:pt x="11941" y="7783"/>
                  </a:lnTo>
                  <a:cubicBezTo>
                    <a:pt x="12413" y="7783"/>
                    <a:pt x="12760" y="7405"/>
                    <a:pt x="12760" y="6932"/>
                  </a:cubicBezTo>
                  <a:lnTo>
                    <a:pt x="12760" y="5829"/>
                  </a:lnTo>
                  <a:cubicBezTo>
                    <a:pt x="12760" y="5325"/>
                    <a:pt x="12350" y="4979"/>
                    <a:pt x="11941" y="4979"/>
                  </a:cubicBezTo>
                  <a:lnTo>
                    <a:pt x="11184" y="4979"/>
                  </a:lnTo>
                  <a:cubicBezTo>
                    <a:pt x="11058" y="4632"/>
                    <a:pt x="10932" y="4254"/>
                    <a:pt x="10743" y="3939"/>
                  </a:cubicBezTo>
                  <a:lnTo>
                    <a:pt x="11247" y="3435"/>
                  </a:lnTo>
                  <a:cubicBezTo>
                    <a:pt x="11563" y="3120"/>
                    <a:pt x="11563" y="2553"/>
                    <a:pt x="11247" y="2238"/>
                  </a:cubicBezTo>
                  <a:lnTo>
                    <a:pt x="10460" y="1450"/>
                  </a:lnTo>
                  <a:cubicBezTo>
                    <a:pt x="10302" y="1293"/>
                    <a:pt x="10090" y="1214"/>
                    <a:pt x="9877" y="1214"/>
                  </a:cubicBezTo>
                  <a:cubicBezTo>
                    <a:pt x="9664" y="1214"/>
                    <a:pt x="9452" y="1293"/>
                    <a:pt x="9294" y="1450"/>
                  </a:cubicBezTo>
                  <a:lnTo>
                    <a:pt x="8790" y="1986"/>
                  </a:lnTo>
                  <a:cubicBezTo>
                    <a:pt x="8475" y="1765"/>
                    <a:pt x="8097" y="1671"/>
                    <a:pt x="7750" y="1545"/>
                  </a:cubicBezTo>
                  <a:lnTo>
                    <a:pt x="7750" y="852"/>
                  </a:lnTo>
                  <a:cubicBezTo>
                    <a:pt x="7750" y="379"/>
                    <a:pt x="7404" y="1"/>
                    <a:pt x="6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" name="Group 644">
            <a:extLst>
              <a:ext uri="{FF2B5EF4-FFF2-40B4-BE49-F238E27FC236}">
                <a16:creationId xmlns:a16="http://schemas.microsoft.com/office/drawing/2014/main" xmlns="" id="{F4A8DE41-5896-E538-1363-D4B7A56E04AF}"/>
              </a:ext>
            </a:extLst>
          </p:cNvPr>
          <p:cNvGrpSpPr/>
          <p:nvPr/>
        </p:nvGrpSpPr>
        <p:grpSpPr>
          <a:xfrm>
            <a:off x="4844078" y="2087460"/>
            <a:ext cx="1120576" cy="1031154"/>
            <a:chOff x="4232400" y="1517008"/>
            <a:chExt cx="679200" cy="609220"/>
          </a:xfrm>
        </p:grpSpPr>
        <p:sp>
          <p:nvSpPr>
            <p:cNvPr id="28" name="Google Shape;284;p42">
              <a:extLst>
                <a:ext uri="{FF2B5EF4-FFF2-40B4-BE49-F238E27FC236}">
                  <a16:creationId xmlns:a16="http://schemas.microsoft.com/office/drawing/2014/main" xmlns="" id="{6F7A384F-3FCC-A142-C0E9-80379C6781A7}"/>
                </a:ext>
              </a:extLst>
            </p:cNvPr>
            <p:cNvSpPr/>
            <p:nvPr/>
          </p:nvSpPr>
          <p:spPr>
            <a:xfrm>
              <a:off x="4232400" y="1517008"/>
              <a:ext cx="679200" cy="609220"/>
            </a:xfrm>
            <a:prstGeom prst="rect">
              <a:avLst/>
            </a:prstGeom>
            <a:gradFill>
              <a:gsLst>
                <a:gs pos="50000">
                  <a:srgbClr val="0E86BD"/>
                </a:gs>
                <a:gs pos="0">
                  <a:schemeClr val="tx2">
                    <a:lumMod val="50000"/>
                  </a:schemeClr>
                </a:gs>
                <a:gs pos="100000">
                  <a:srgbClr val="00C4FF">
                    <a:alpha val="63921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6" name="Google Shape;295;p42">
              <a:extLst>
                <a:ext uri="{FF2B5EF4-FFF2-40B4-BE49-F238E27FC236}">
                  <a16:creationId xmlns:a16="http://schemas.microsoft.com/office/drawing/2014/main" xmlns="" id="{A222BE0D-C4D5-8F6D-9945-C0E05B213813}"/>
                </a:ext>
              </a:extLst>
            </p:cNvPr>
            <p:cNvGrpSpPr/>
            <p:nvPr/>
          </p:nvGrpSpPr>
          <p:grpSpPr>
            <a:xfrm>
              <a:off x="4434055" y="1684651"/>
              <a:ext cx="275890" cy="273934"/>
              <a:chOff x="-63250675" y="3744075"/>
              <a:chExt cx="320350" cy="318100"/>
            </a:xfrm>
          </p:grpSpPr>
          <p:sp>
            <p:nvSpPr>
              <p:cNvPr id="627" name="Google Shape;296;p42">
                <a:extLst>
                  <a:ext uri="{FF2B5EF4-FFF2-40B4-BE49-F238E27FC236}">
                    <a16:creationId xmlns:a16="http://schemas.microsoft.com/office/drawing/2014/main" xmlns="" id="{D37F7CF1-E8D5-FE3A-F11F-8F0304C07A09}"/>
                  </a:ext>
                </a:extLst>
              </p:cNvPr>
              <p:cNvSpPr/>
              <p:nvPr/>
            </p:nvSpPr>
            <p:spPr>
              <a:xfrm>
                <a:off x="-63126250" y="3744075"/>
                <a:ext cx="195925" cy="192875"/>
              </a:xfrm>
              <a:custGeom>
                <a:avLst/>
                <a:gdLst/>
                <a:ahLst/>
                <a:cxnLst/>
                <a:rect l="l" t="t" r="r" b="b"/>
                <a:pathLst>
                  <a:path w="7837" h="7715" extrusionOk="0">
                    <a:moveTo>
                      <a:pt x="6020" y="0"/>
                    </a:moveTo>
                    <a:cubicBezTo>
                      <a:pt x="5921" y="0"/>
                      <a:pt x="5820" y="37"/>
                      <a:pt x="5735" y="122"/>
                    </a:cubicBezTo>
                    <a:lnTo>
                      <a:pt x="4097" y="1760"/>
                    </a:lnTo>
                    <a:cubicBezTo>
                      <a:pt x="4034" y="1854"/>
                      <a:pt x="3971" y="1917"/>
                      <a:pt x="3971" y="2012"/>
                    </a:cubicBezTo>
                    <a:lnTo>
                      <a:pt x="3782" y="3304"/>
                    </a:lnTo>
                    <a:lnTo>
                      <a:pt x="1734" y="5351"/>
                    </a:lnTo>
                    <a:cubicBezTo>
                      <a:pt x="1576" y="5288"/>
                      <a:pt x="1387" y="5225"/>
                      <a:pt x="1230" y="5225"/>
                    </a:cubicBezTo>
                    <a:cubicBezTo>
                      <a:pt x="537" y="5225"/>
                      <a:pt x="1" y="5793"/>
                      <a:pt x="1" y="6486"/>
                    </a:cubicBezTo>
                    <a:cubicBezTo>
                      <a:pt x="1" y="7210"/>
                      <a:pt x="537" y="7714"/>
                      <a:pt x="1230" y="7714"/>
                    </a:cubicBezTo>
                    <a:cubicBezTo>
                      <a:pt x="1891" y="7714"/>
                      <a:pt x="2458" y="7179"/>
                      <a:pt x="2458" y="6486"/>
                    </a:cubicBezTo>
                    <a:cubicBezTo>
                      <a:pt x="2458" y="6297"/>
                      <a:pt x="2395" y="6139"/>
                      <a:pt x="2332" y="5982"/>
                    </a:cubicBezTo>
                    <a:lnTo>
                      <a:pt x="4380" y="3934"/>
                    </a:lnTo>
                    <a:lnTo>
                      <a:pt x="5672" y="3745"/>
                    </a:lnTo>
                    <a:cubicBezTo>
                      <a:pt x="5735" y="3745"/>
                      <a:pt x="5829" y="3713"/>
                      <a:pt x="5924" y="3619"/>
                    </a:cubicBezTo>
                    <a:lnTo>
                      <a:pt x="7562" y="1980"/>
                    </a:lnTo>
                    <a:cubicBezTo>
                      <a:pt x="7837" y="1706"/>
                      <a:pt x="7609" y="1254"/>
                      <a:pt x="7251" y="1254"/>
                    </a:cubicBezTo>
                    <a:cubicBezTo>
                      <a:pt x="7240" y="1254"/>
                      <a:pt x="7228" y="1255"/>
                      <a:pt x="7216" y="1256"/>
                    </a:cubicBezTo>
                    <a:lnTo>
                      <a:pt x="6302" y="1382"/>
                    </a:lnTo>
                    <a:lnTo>
                      <a:pt x="6428" y="468"/>
                    </a:lnTo>
                    <a:cubicBezTo>
                      <a:pt x="6472" y="203"/>
                      <a:pt x="6253" y="0"/>
                      <a:pt x="60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297;p42">
                <a:extLst>
                  <a:ext uri="{FF2B5EF4-FFF2-40B4-BE49-F238E27FC236}">
                    <a16:creationId xmlns:a16="http://schemas.microsoft.com/office/drawing/2014/main" xmlns="" id="{9072CDC6-429C-C2C8-C5EC-33DE483C99ED}"/>
                  </a:ext>
                </a:extLst>
              </p:cNvPr>
              <p:cNvSpPr/>
              <p:nvPr/>
            </p:nvSpPr>
            <p:spPr>
              <a:xfrm>
                <a:off x="-63190025" y="3814050"/>
                <a:ext cx="18667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7436" extrusionOk="0">
                    <a:moveTo>
                      <a:pt x="3718" y="1"/>
                    </a:moveTo>
                    <a:cubicBezTo>
                      <a:pt x="1670" y="1"/>
                      <a:pt x="0" y="1670"/>
                      <a:pt x="0" y="3750"/>
                    </a:cubicBezTo>
                    <a:cubicBezTo>
                      <a:pt x="0" y="5797"/>
                      <a:pt x="1638" y="7436"/>
                      <a:pt x="3718" y="7436"/>
                    </a:cubicBezTo>
                    <a:cubicBezTo>
                      <a:pt x="5765" y="7436"/>
                      <a:pt x="7467" y="5797"/>
                      <a:pt x="7467" y="3750"/>
                    </a:cubicBezTo>
                    <a:cubicBezTo>
                      <a:pt x="7467" y="3151"/>
                      <a:pt x="7341" y="2647"/>
                      <a:pt x="7120" y="2143"/>
                    </a:cubicBezTo>
                    <a:lnTo>
                      <a:pt x="5828" y="3435"/>
                    </a:lnTo>
                    <a:cubicBezTo>
                      <a:pt x="5828" y="3498"/>
                      <a:pt x="5860" y="3624"/>
                      <a:pt x="5860" y="3718"/>
                    </a:cubicBezTo>
                    <a:cubicBezTo>
                      <a:pt x="5860" y="4852"/>
                      <a:pt x="4915" y="5797"/>
                      <a:pt x="3781" y="5797"/>
                    </a:cubicBezTo>
                    <a:cubicBezTo>
                      <a:pt x="2615" y="5797"/>
                      <a:pt x="1670" y="4852"/>
                      <a:pt x="1670" y="3718"/>
                    </a:cubicBezTo>
                    <a:cubicBezTo>
                      <a:pt x="1733" y="2552"/>
                      <a:pt x="2615" y="1607"/>
                      <a:pt x="3781" y="1607"/>
                    </a:cubicBezTo>
                    <a:cubicBezTo>
                      <a:pt x="3875" y="1607"/>
                      <a:pt x="3970" y="1607"/>
                      <a:pt x="4033" y="1670"/>
                    </a:cubicBezTo>
                    <a:lnTo>
                      <a:pt x="5356" y="347"/>
                    </a:lnTo>
                    <a:cubicBezTo>
                      <a:pt x="4883" y="127"/>
                      <a:pt x="4316" y="1"/>
                      <a:pt x="37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298;p42">
                <a:extLst>
                  <a:ext uri="{FF2B5EF4-FFF2-40B4-BE49-F238E27FC236}">
                    <a16:creationId xmlns:a16="http://schemas.microsoft.com/office/drawing/2014/main" xmlns="" id="{F0109DE0-5B59-076B-733B-1B5AEBD1BE36}"/>
                  </a:ext>
                </a:extLst>
              </p:cNvPr>
              <p:cNvSpPr/>
              <p:nvPr/>
            </p:nvSpPr>
            <p:spPr>
              <a:xfrm>
                <a:off x="-63250675" y="3751050"/>
                <a:ext cx="311125" cy="311125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445" extrusionOk="0">
                    <a:moveTo>
                      <a:pt x="6270" y="0"/>
                    </a:moveTo>
                    <a:cubicBezTo>
                      <a:pt x="2773" y="0"/>
                      <a:pt x="0" y="2804"/>
                      <a:pt x="0" y="6238"/>
                    </a:cubicBezTo>
                    <a:cubicBezTo>
                      <a:pt x="0" y="9641"/>
                      <a:pt x="2804" y="12445"/>
                      <a:pt x="6238" y="12445"/>
                    </a:cubicBezTo>
                    <a:cubicBezTo>
                      <a:pt x="9672" y="12445"/>
                      <a:pt x="12445" y="9641"/>
                      <a:pt x="12445" y="6238"/>
                    </a:cubicBezTo>
                    <a:cubicBezTo>
                      <a:pt x="12445" y="5325"/>
                      <a:pt x="12256" y="4411"/>
                      <a:pt x="11878" y="3592"/>
                    </a:cubicBezTo>
                    <a:lnTo>
                      <a:pt x="11563" y="3907"/>
                    </a:lnTo>
                    <a:cubicBezTo>
                      <a:pt x="11342" y="4096"/>
                      <a:pt x="11121" y="4222"/>
                      <a:pt x="10838" y="4253"/>
                    </a:cubicBezTo>
                    <a:lnTo>
                      <a:pt x="10397" y="4348"/>
                    </a:lnTo>
                    <a:cubicBezTo>
                      <a:pt x="10680" y="4915"/>
                      <a:pt x="10806" y="5545"/>
                      <a:pt x="10806" y="6238"/>
                    </a:cubicBezTo>
                    <a:cubicBezTo>
                      <a:pt x="10806" y="8759"/>
                      <a:pt x="8759" y="10743"/>
                      <a:pt x="6270" y="10743"/>
                    </a:cubicBezTo>
                    <a:cubicBezTo>
                      <a:pt x="3781" y="10743"/>
                      <a:pt x="1733" y="8696"/>
                      <a:pt x="1733" y="6238"/>
                    </a:cubicBezTo>
                    <a:cubicBezTo>
                      <a:pt x="1733" y="3718"/>
                      <a:pt x="3781" y="1670"/>
                      <a:pt x="6270" y="1670"/>
                    </a:cubicBezTo>
                    <a:cubicBezTo>
                      <a:pt x="6931" y="1670"/>
                      <a:pt x="7561" y="1796"/>
                      <a:pt x="8160" y="2048"/>
                    </a:cubicBezTo>
                    <a:lnTo>
                      <a:pt x="8254" y="1607"/>
                    </a:lnTo>
                    <a:cubicBezTo>
                      <a:pt x="8286" y="1355"/>
                      <a:pt x="8412" y="1103"/>
                      <a:pt x="8601" y="914"/>
                    </a:cubicBezTo>
                    <a:lnTo>
                      <a:pt x="8916" y="599"/>
                    </a:lnTo>
                    <a:cubicBezTo>
                      <a:pt x="8097" y="189"/>
                      <a:pt x="7215" y="0"/>
                      <a:pt x="62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0" name="Google Shape;299;p42">
            <a:extLst>
              <a:ext uri="{FF2B5EF4-FFF2-40B4-BE49-F238E27FC236}">
                <a16:creationId xmlns:a16="http://schemas.microsoft.com/office/drawing/2014/main" xmlns="" id="{C9C3F6E5-43D8-0A70-A201-7201541C431C}"/>
              </a:ext>
            </a:extLst>
          </p:cNvPr>
          <p:cNvGrpSpPr/>
          <p:nvPr/>
        </p:nvGrpSpPr>
        <p:grpSpPr>
          <a:xfrm>
            <a:off x="5071533" y="4067068"/>
            <a:ext cx="166215" cy="165514"/>
            <a:chOff x="-62822225" y="3809325"/>
            <a:chExt cx="193000" cy="192200"/>
          </a:xfrm>
        </p:grpSpPr>
        <p:sp>
          <p:nvSpPr>
            <p:cNvPr id="633" name="Google Shape;302;p42">
              <a:extLst>
                <a:ext uri="{FF2B5EF4-FFF2-40B4-BE49-F238E27FC236}">
                  <a16:creationId xmlns:a16="http://schemas.microsoft.com/office/drawing/2014/main" xmlns="" id="{EC023CE3-821F-8142-3E85-441281037045}"/>
                </a:ext>
              </a:extLst>
            </p:cNvPr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303;p42">
              <a:extLst>
                <a:ext uri="{FF2B5EF4-FFF2-40B4-BE49-F238E27FC236}">
                  <a16:creationId xmlns:a16="http://schemas.microsoft.com/office/drawing/2014/main" xmlns="" id="{FF9E2269-6807-5B48-F9B9-59379EA57BBD}"/>
                </a:ext>
              </a:extLst>
            </p:cNvPr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304;p42">
              <a:extLst>
                <a:ext uri="{FF2B5EF4-FFF2-40B4-BE49-F238E27FC236}">
                  <a16:creationId xmlns:a16="http://schemas.microsoft.com/office/drawing/2014/main" xmlns="" id="{889C674E-5FAE-041C-3A71-251EA1E85FE3}"/>
                </a:ext>
              </a:extLst>
            </p:cNvPr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305;p42">
              <a:extLst>
                <a:ext uri="{FF2B5EF4-FFF2-40B4-BE49-F238E27FC236}">
                  <a16:creationId xmlns:a16="http://schemas.microsoft.com/office/drawing/2014/main" xmlns="" id="{4DBE5183-7070-3909-0733-6A2BCFDA74CF}"/>
                </a:ext>
              </a:extLst>
            </p:cNvPr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306;p42">
              <a:extLst>
                <a:ext uri="{FF2B5EF4-FFF2-40B4-BE49-F238E27FC236}">
                  <a16:creationId xmlns:a16="http://schemas.microsoft.com/office/drawing/2014/main" xmlns="" id="{14C2EAC0-8A38-7D3F-65ED-C636647235E8}"/>
                </a:ext>
              </a:extLst>
            </p:cNvPr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307;p42">
              <a:extLst>
                <a:ext uri="{FF2B5EF4-FFF2-40B4-BE49-F238E27FC236}">
                  <a16:creationId xmlns:a16="http://schemas.microsoft.com/office/drawing/2014/main" xmlns="" id="{1966A94A-869F-B6E4-8A16-A727837283CE}"/>
                </a:ext>
              </a:extLst>
            </p:cNvPr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308;p42">
              <a:extLst>
                <a:ext uri="{FF2B5EF4-FFF2-40B4-BE49-F238E27FC236}">
                  <a16:creationId xmlns:a16="http://schemas.microsoft.com/office/drawing/2014/main" xmlns="" id="{8DD2CFE9-1268-ABC1-C207-93578D407304}"/>
                </a:ext>
              </a:extLst>
            </p:cNvPr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310;p42">
              <a:extLst>
                <a:ext uri="{FF2B5EF4-FFF2-40B4-BE49-F238E27FC236}">
                  <a16:creationId xmlns:a16="http://schemas.microsoft.com/office/drawing/2014/main" xmlns="" id="{3C85C311-33FA-1901-EC26-7A18D7D0D0CF}"/>
                </a:ext>
              </a:extLst>
            </p:cNvPr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311;p42">
              <a:extLst>
                <a:ext uri="{FF2B5EF4-FFF2-40B4-BE49-F238E27FC236}">
                  <a16:creationId xmlns:a16="http://schemas.microsoft.com/office/drawing/2014/main" xmlns="" id="{A182A669-F06D-47A0-1C30-3335A46B826D}"/>
                </a:ext>
              </a:extLst>
            </p:cNvPr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312;p42">
              <a:extLst>
                <a:ext uri="{FF2B5EF4-FFF2-40B4-BE49-F238E27FC236}">
                  <a16:creationId xmlns:a16="http://schemas.microsoft.com/office/drawing/2014/main" xmlns="" id="{DCD1571F-0C2C-FF5C-0E0E-FFADCD611B6C}"/>
                </a:ext>
              </a:extLst>
            </p:cNvPr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313;p42">
              <a:extLst>
                <a:ext uri="{FF2B5EF4-FFF2-40B4-BE49-F238E27FC236}">
                  <a16:creationId xmlns:a16="http://schemas.microsoft.com/office/drawing/2014/main" xmlns="" id="{25CDCEA3-50D2-FE07-9A29-42599ACCC450}"/>
                </a:ext>
              </a:extLst>
            </p:cNvPr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roup 646">
            <a:extLst>
              <a:ext uri="{FF2B5EF4-FFF2-40B4-BE49-F238E27FC236}">
                <a16:creationId xmlns:a16="http://schemas.microsoft.com/office/drawing/2014/main" xmlns="" id="{1FABD70E-6052-4C77-FB6F-BD6FC09341A2}"/>
              </a:ext>
            </a:extLst>
          </p:cNvPr>
          <p:cNvGrpSpPr/>
          <p:nvPr/>
        </p:nvGrpSpPr>
        <p:grpSpPr>
          <a:xfrm>
            <a:off x="3442509" y="3374495"/>
            <a:ext cx="1149600" cy="1031154"/>
            <a:chOff x="1225800" y="1517008"/>
            <a:chExt cx="679200" cy="609220"/>
          </a:xfrm>
        </p:grpSpPr>
        <p:sp>
          <p:nvSpPr>
            <p:cNvPr id="648" name="Google Shape;285;p42">
              <a:extLst>
                <a:ext uri="{FF2B5EF4-FFF2-40B4-BE49-F238E27FC236}">
                  <a16:creationId xmlns:a16="http://schemas.microsoft.com/office/drawing/2014/main" xmlns="" id="{1CF307C8-8033-9E13-F880-E958216FE5F6}"/>
                </a:ext>
              </a:extLst>
            </p:cNvPr>
            <p:cNvSpPr/>
            <p:nvPr/>
          </p:nvSpPr>
          <p:spPr>
            <a:xfrm>
              <a:off x="1225800" y="1517008"/>
              <a:ext cx="679200" cy="609220"/>
            </a:xfrm>
            <a:prstGeom prst="rect">
              <a:avLst/>
            </a:prstGeom>
            <a:gradFill>
              <a:gsLst>
                <a:gs pos="50000">
                  <a:srgbClr val="0E86BD"/>
                </a:gs>
                <a:gs pos="0">
                  <a:schemeClr val="tx2">
                    <a:lumMod val="50000"/>
                  </a:schemeClr>
                </a:gs>
                <a:gs pos="100000">
                  <a:srgbClr val="00C4FF">
                    <a:alpha val="63921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9" name="Google Shape;299;p42">
              <a:extLst>
                <a:ext uri="{FF2B5EF4-FFF2-40B4-BE49-F238E27FC236}">
                  <a16:creationId xmlns:a16="http://schemas.microsoft.com/office/drawing/2014/main" xmlns="" id="{E4E44CCF-98B0-8D53-09CA-D69F4896BDDF}"/>
                </a:ext>
              </a:extLst>
            </p:cNvPr>
            <p:cNvGrpSpPr/>
            <p:nvPr/>
          </p:nvGrpSpPr>
          <p:grpSpPr>
            <a:xfrm>
              <a:off x="1422944" y="1684737"/>
              <a:ext cx="284912" cy="273762"/>
              <a:chOff x="-62890750" y="3747425"/>
              <a:chExt cx="330825" cy="317900"/>
            </a:xfrm>
          </p:grpSpPr>
          <p:sp>
            <p:nvSpPr>
              <p:cNvPr id="650" name="Google Shape;300;p42">
                <a:extLst>
                  <a:ext uri="{FF2B5EF4-FFF2-40B4-BE49-F238E27FC236}">
                    <a16:creationId xmlns:a16="http://schemas.microsoft.com/office/drawing/2014/main" xmlns="" id="{EE2C504D-EBA8-BB4F-8693-0A0C9C5AFBEA}"/>
                  </a:ext>
                </a:extLst>
              </p:cNvPr>
              <p:cNvSpPr/>
              <p:nvPr/>
            </p:nvSpPr>
            <p:spPr>
              <a:xfrm>
                <a:off x="-62890750" y="3747425"/>
                <a:ext cx="313500" cy="195825"/>
              </a:xfrm>
              <a:custGeom>
                <a:avLst/>
                <a:gdLst/>
                <a:ahLst/>
                <a:cxnLst/>
                <a:rect l="l" t="t" r="r" b="b"/>
                <a:pathLst>
                  <a:path w="12540" h="7833" extrusionOk="0">
                    <a:moveTo>
                      <a:pt x="6591" y="0"/>
                    </a:moveTo>
                    <a:cubicBezTo>
                      <a:pt x="4966" y="0"/>
                      <a:pt x="3342" y="616"/>
                      <a:pt x="2112" y="1846"/>
                    </a:cubicBezTo>
                    <a:cubicBezTo>
                      <a:pt x="663" y="3296"/>
                      <a:pt x="1" y="5438"/>
                      <a:pt x="379" y="7454"/>
                    </a:cubicBezTo>
                    <a:cubicBezTo>
                      <a:pt x="442" y="7675"/>
                      <a:pt x="568" y="7832"/>
                      <a:pt x="789" y="7832"/>
                    </a:cubicBezTo>
                    <a:lnTo>
                      <a:pt x="852" y="7832"/>
                    </a:lnTo>
                    <a:cubicBezTo>
                      <a:pt x="1104" y="7801"/>
                      <a:pt x="1198" y="7549"/>
                      <a:pt x="1167" y="7360"/>
                    </a:cubicBezTo>
                    <a:cubicBezTo>
                      <a:pt x="852" y="5596"/>
                      <a:pt x="1419" y="3737"/>
                      <a:pt x="2710" y="2477"/>
                    </a:cubicBezTo>
                    <a:cubicBezTo>
                      <a:pt x="3719" y="1437"/>
                      <a:pt x="5136" y="870"/>
                      <a:pt x="6617" y="870"/>
                    </a:cubicBezTo>
                    <a:cubicBezTo>
                      <a:pt x="7940" y="870"/>
                      <a:pt x="9200" y="1342"/>
                      <a:pt x="10177" y="2193"/>
                    </a:cubicBezTo>
                    <a:lnTo>
                      <a:pt x="9610" y="2792"/>
                    </a:lnTo>
                    <a:cubicBezTo>
                      <a:pt x="9484" y="2918"/>
                      <a:pt x="9452" y="3075"/>
                      <a:pt x="9484" y="3170"/>
                    </a:cubicBezTo>
                    <a:cubicBezTo>
                      <a:pt x="9515" y="3327"/>
                      <a:pt x="9641" y="3422"/>
                      <a:pt x="9799" y="3453"/>
                    </a:cubicBezTo>
                    <a:lnTo>
                      <a:pt x="12036" y="3926"/>
                    </a:lnTo>
                    <a:lnTo>
                      <a:pt x="12130" y="3926"/>
                    </a:lnTo>
                    <a:cubicBezTo>
                      <a:pt x="12225" y="3926"/>
                      <a:pt x="12319" y="3894"/>
                      <a:pt x="12382" y="3800"/>
                    </a:cubicBezTo>
                    <a:cubicBezTo>
                      <a:pt x="12508" y="3674"/>
                      <a:pt x="12540" y="3579"/>
                      <a:pt x="12508" y="3422"/>
                    </a:cubicBezTo>
                    <a:lnTo>
                      <a:pt x="12036" y="1153"/>
                    </a:lnTo>
                    <a:cubicBezTo>
                      <a:pt x="12004" y="1027"/>
                      <a:pt x="11878" y="901"/>
                      <a:pt x="11752" y="838"/>
                    </a:cubicBezTo>
                    <a:cubicBezTo>
                      <a:pt x="11715" y="831"/>
                      <a:pt x="11678" y="827"/>
                      <a:pt x="11642" y="827"/>
                    </a:cubicBezTo>
                    <a:cubicBezTo>
                      <a:pt x="11526" y="827"/>
                      <a:pt x="11422" y="868"/>
                      <a:pt x="11374" y="964"/>
                    </a:cubicBezTo>
                    <a:lnTo>
                      <a:pt x="10776" y="1563"/>
                    </a:lnTo>
                    <a:cubicBezTo>
                      <a:pt x="9583" y="521"/>
                      <a:pt x="8087" y="0"/>
                      <a:pt x="65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301;p42">
                <a:extLst>
                  <a:ext uri="{FF2B5EF4-FFF2-40B4-BE49-F238E27FC236}">
                    <a16:creationId xmlns:a16="http://schemas.microsoft.com/office/drawing/2014/main" xmlns="" id="{CC033DD4-76DF-D70E-30AB-EBB6E5AA1857}"/>
                  </a:ext>
                </a:extLst>
              </p:cNvPr>
              <p:cNvSpPr/>
              <p:nvPr/>
            </p:nvSpPr>
            <p:spPr>
              <a:xfrm>
                <a:off x="-62874975" y="3869075"/>
                <a:ext cx="315050" cy="196250"/>
              </a:xfrm>
              <a:custGeom>
                <a:avLst/>
                <a:gdLst/>
                <a:ahLst/>
                <a:cxnLst/>
                <a:rect l="l" t="t" r="r" b="b"/>
                <a:pathLst>
                  <a:path w="12602" h="7850" extrusionOk="0">
                    <a:moveTo>
                      <a:pt x="11779" y="0"/>
                    </a:moveTo>
                    <a:cubicBezTo>
                      <a:pt x="11759" y="0"/>
                      <a:pt x="11739" y="2"/>
                      <a:pt x="11720" y="5"/>
                    </a:cubicBezTo>
                    <a:cubicBezTo>
                      <a:pt x="11499" y="36"/>
                      <a:pt x="11373" y="288"/>
                      <a:pt x="11405" y="477"/>
                    </a:cubicBezTo>
                    <a:cubicBezTo>
                      <a:pt x="11720" y="2242"/>
                      <a:pt x="11184" y="4101"/>
                      <a:pt x="9861" y="5361"/>
                    </a:cubicBezTo>
                    <a:cubicBezTo>
                      <a:pt x="8853" y="6400"/>
                      <a:pt x="7435" y="6967"/>
                      <a:pt x="5986" y="6967"/>
                    </a:cubicBezTo>
                    <a:cubicBezTo>
                      <a:pt x="4631" y="6967"/>
                      <a:pt x="3371" y="6495"/>
                      <a:pt x="2394" y="5644"/>
                    </a:cubicBezTo>
                    <a:lnTo>
                      <a:pt x="2993" y="5046"/>
                    </a:lnTo>
                    <a:cubicBezTo>
                      <a:pt x="3088" y="4920"/>
                      <a:pt x="3151" y="4762"/>
                      <a:pt x="3088" y="4668"/>
                    </a:cubicBezTo>
                    <a:cubicBezTo>
                      <a:pt x="3056" y="4510"/>
                      <a:pt x="2962" y="4416"/>
                      <a:pt x="2772" y="4384"/>
                    </a:cubicBezTo>
                    <a:lnTo>
                      <a:pt x="536" y="3912"/>
                    </a:lnTo>
                    <a:cubicBezTo>
                      <a:pt x="498" y="3904"/>
                      <a:pt x="465" y="3900"/>
                      <a:pt x="433" y="3900"/>
                    </a:cubicBezTo>
                    <a:cubicBezTo>
                      <a:pt x="332" y="3900"/>
                      <a:pt x="254" y="3941"/>
                      <a:pt x="158" y="4038"/>
                    </a:cubicBezTo>
                    <a:cubicBezTo>
                      <a:pt x="32" y="4132"/>
                      <a:pt x="0" y="4258"/>
                      <a:pt x="32" y="4416"/>
                    </a:cubicBezTo>
                    <a:lnTo>
                      <a:pt x="504" y="6652"/>
                    </a:lnTo>
                    <a:cubicBezTo>
                      <a:pt x="536" y="6810"/>
                      <a:pt x="662" y="6936"/>
                      <a:pt x="788" y="6967"/>
                    </a:cubicBezTo>
                    <a:lnTo>
                      <a:pt x="882" y="6967"/>
                    </a:lnTo>
                    <a:cubicBezTo>
                      <a:pt x="1008" y="6967"/>
                      <a:pt x="1103" y="6936"/>
                      <a:pt x="1166" y="6873"/>
                    </a:cubicBezTo>
                    <a:lnTo>
                      <a:pt x="1764" y="6274"/>
                    </a:lnTo>
                    <a:cubicBezTo>
                      <a:pt x="2930" y="7346"/>
                      <a:pt x="4442" y="7850"/>
                      <a:pt x="5923" y="7850"/>
                    </a:cubicBezTo>
                    <a:cubicBezTo>
                      <a:pt x="7561" y="7850"/>
                      <a:pt x="9168" y="7220"/>
                      <a:pt x="10428" y="5991"/>
                    </a:cubicBezTo>
                    <a:cubicBezTo>
                      <a:pt x="11909" y="4510"/>
                      <a:pt x="12602" y="2368"/>
                      <a:pt x="12192" y="320"/>
                    </a:cubicBezTo>
                    <a:cubicBezTo>
                      <a:pt x="12164" y="122"/>
                      <a:pt x="11958" y="0"/>
                      <a:pt x="117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302;p42">
                <a:extLst>
                  <a:ext uri="{FF2B5EF4-FFF2-40B4-BE49-F238E27FC236}">
                    <a16:creationId xmlns:a16="http://schemas.microsoft.com/office/drawing/2014/main" xmlns="" id="{3BD1983D-D4C8-D457-07EF-92D4852724EA}"/>
                  </a:ext>
                </a:extLst>
              </p:cNvPr>
              <p:cNvSpPr/>
              <p:nvPr/>
            </p:nvSpPr>
            <p:spPr>
              <a:xfrm>
                <a:off x="-62751325" y="3834525"/>
                <a:ext cx="1577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072" extrusionOk="0">
                    <a:moveTo>
                      <a:pt x="630" y="1"/>
                    </a:moveTo>
                    <a:cubicBezTo>
                      <a:pt x="410" y="221"/>
                      <a:pt x="158" y="599"/>
                      <a:pt x="0" y="1072"/>
                    </a:cubicBezTo>
                    <a:lnTo>
                      <a:pt x="630" y="1072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303;p42">
                <a:extLst>
                  <a:ext uri="{FF2B5EF4-FFF2-40B4-BE49-F238E27FC236}">
                    <a16:creationId xmlns:a16="http://schemas.microsoft.com/office/drawing/2014/main" xmlns="" id="{8F170057-6DDD-C6CD-8D6E-8FBD5BFFF2B9}"/>
                  </a:ext>
                </a:extLst>
              </p:cNvPr>
              <p:cNvSpPr/>
              <p:nvPr/>
            </p:nvSpPr>
            <p:spPr>
              <a:xfrm>
                <a:off x="-62715100" y="3950300"/>
                <a:ext cx="15775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041" extrusionOk="0">
                    <a:moveTo>
                      <a:pt x="1" y="1"/>
                    </a:moveTo>
                    <a:lnTo>
                      <a:pt x="1" y="1041"/>
                    </a:lnTo>
                    <a:cubicBezTo>
                      <a:pt x="253" y="852"/>
                      <a:pt x="473" y="473"/>
                      <a:pt x="6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304;p42">
                <a:extLst>
                  <a:ext uri="{FF2B5EF4-FFF2-40B4-BE49-F238E27FC236}">
                    <a16:creationId xmlns:a16="http://schemas.microsoft.com/office/drawing/2014/main" xmlns="" id="{A96D753F-13E4-B842-10F4-8219DAC4EC7F}"/>
                  </a:ext>
                </a:extLst>
              </p:cNvPr>
              <p:cNvSpPr/>
              <p:nvPr/>
            </p:nvSpPr>
            <p:spPr>
              <a:xfrm>
                <a:off x="-62751325" y="3950300"/>
                <a:ext cx="15775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041" extrusionOk="0">
                    <a:moveTo>
                      <a:pt x="0" y="1"/>
                    </a:moveTo>
                    <a:cubicBezTo>
                      <a:pt x="158" y="473"/>
                      <a:pt x="410" y="852"/>
                      <a:pt x="630" y="1041"/>
                    </a:cubicBez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305;p42">
                <a:extLst>
                  <a:ext uri="{FF2B5EF4-FFF2-40B4-BE49-F238E27FC236}">
                    <a16:creationId xmlns:a16="http://schemas.microsoft.com/office/drawing/2014/main" xmlns="" id="{7DFB998E-7BEA-B123-2A63-B19178274E9E}"/>
                  </a:ext>
                </a:extLst>
              </p:cNvPr>
              <p:cNvSpPr/>
              <p:nvPr/>
            </p:nvSpPr>
            <p:spPr>
              <a:xfrm>
                <a:off x="-62822225" y="3881000"/>
                <a:ext cx="44125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923" extrusionOk="0">
                    <a:moveTo>
                      <a:pt x="127" y="0"/>
                    </a:moveTo>
                    <a:cubicBezTo>
                      <a:pt x="32" y="316"/>
                      <a:pt x="1" y="631"/>
                      <a:pt x="1" y="977"/>
                    </a:cubicBezTo>
                    <a:cubicBezTo>
                      <a:pt x="1" y="1324"/>
                      <a:pt x="32" y="1670"/>
                      <a:pt x="127" y="1922"/>
                    </a:cubicBezTo>
                    <a:lnTo>
                      <a:pt x="1765" y="1922"/>
                    </a:lnTo>
                    <a:cubicBezTo>
                      <a:pt x="1734" y="1607"/>
                      <a:pt x="1702" y="1292"/>
                      <a:pt x="1702" y="977"/>
                    </a:cubicBezTo>
                    <a:cubicBezTo>
                      <a:pt x="1702" y="662"/>
                      <a:pt x="1734" y="316"/>
                      <a:pt x="17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306;p42">
                <a:extLst>
                  <a:ext uri="{FF2B5EF4-FFF2-40B4-BE49-F238E27FC236}">
                    <a16:creationId xmlns:a16="http://schemas.microsoft.com/office/drawing/2014/main" xmlns="" id="{F19EFE58-D58E-85E6-BD0B-05852C63ABF6}"/>
                  </a:ext>
                </a:extLst>
              </p:cNvPr>
              <p:cNvSpPr/>
              <p:nvPr/>
            </p:nvSpPr>
            <p:spPr>
              <a:xfrm>
                <a:off x="-62715100" y="3833750"/>
                <a:ext cx="1577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072" extrusionOk="0">
                    <a:moveTo>
                      <a:pt x="1" y="0"/>
                    </a:moveTo>
                    <a:lnTo>
                      <a:pt x="1" y="1071"/>
                    </a:lnTo>
                    <a:lnTo>
                      <a:pt x="631" y="1071"/>
                    </a:lnTo>
                    <a:cubicBezTo>
                      <a:pt x="505" y="599"/>
                      <a:pt x="253" y="189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307;p42">
                <a:extLst>
                  <a:ext uri="{FF2B5EF4-FFF2-40B4-BE49-F238E27FC236}">
                    <a16:creationId xmlns:a16="http://schemas.microsoft.com/office/drawing/2014/main" xmlns="" id="{A74E2978-3269-93A0-5529-64C4FCAC9105}"/>
                  </a:ext>
                </a:extLst>
              </p:cNvPr>
              <p:cNvSpPr/>
              <p:nvPr/>
            </p:nvSpPr>
            <p:spPr>
              <a:xfrm>
                <a:off x="-62758425" y="3881000"/>
                <a:ext cx="22875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923" extrusionOk="0">
                    <a:moveTo>
                      <a:pt x="95" y="0"/>
                    </a:moveTo>
                    <a:cubicBezTo>
                      <a:pt x="64" y="316"/>
                      <a:pt x="1" y="631"/>
                      <a:pt x="1" y="977"/>
                    </a:cubicBezTo>
                    <a:cubicBezTo>
                      <a:pt x="1" y="1324"/>
                      <a:pt x="64" y="1670"/>
                      <a:pt x="95" y="1922"/>
                    </a:cubicBezTo>
                    <a:lnTo>
                      <a:pt x="914" y="1922"/>
                    </a:lnTo>
                    <a:lnTo>
                      <a:pt x="9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308;p42">
                <a:extLst>
                  <a:ext uri="{FF2B5EF4-FFF2-40B4-BE49-F238E27FC236}">
                    <a16:creationId xmlns:a16="http://schemas.microsoft.com/office/drawing/2014/main" xmlns="" id="{B6173ED2-5DBC-BA2D-807E-BD1D9537DB34}"/>
                  </a:ext>
                </a:extLst>
              </p:cNvPr>
              <p:cNvSpPr/>
              <p:nvPr/>
            </p:nvSpPr>
            <p:spPr>
              <a:xfrm>
                <a:off x="-62715100" y="3809325"/>
                <a:ext cx="748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2049" extrusionOk="0">
                    <a:moveTo>
                      <a:pt x="1" y="1"/>
                    </a:moveTo>
                    <a:lnTo>
                      <a:pt x="1" y="32"/>
                    </a:lnTo>
                    <a:cubicBezTo>
                      <a:pt x="631" y="253"/>
                      <a:pt x="1198" y="1009"/>
                      <a:pt x="1481" y="2048"/>
                    </a:cubicBezTo>
                    <a:lnTo>
                      <a:pt x="2994" y="2048"/>
                    </a:lnTo>
                    <a:cubicBezTo>
                      <a:pt x="2426" y="946"/>
                      <a:pt x="1324" y="158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309;p42">
                <a:extLst>
                  <a:ext uri="{FF2B5EF4-FFF2-40B4-BE49-F238E27FC236}">
                    <a16:creationId xmlns:a16="http://schemas.microsoft.com/office/drawing/2014/main" xmlns="" id="{9CCAD343-AD3C-34C0-8793-D24057C83F69}"/>
                  </a:ext>
                </a:extLst>
              </p:cNvPr>
              <p:cNvSpPr/>
              <p:nvPr/>
            </p:nvSpPr>
            <p:spPr>
              <a:xfrm>
                <a:off x="-62715875" y="3950300"/>
                <a:ext cx="756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049" extrusionOk="0">
                    <a:moveTo>
                      <a:pt x="1512" y="1"/>
                    </a:moveTo>
                    <a:cubicBezTo>
                      <a:pt x="1229" y="1009"/>
                      <a:pt x="662" y="1765"/>
                      <a:pt x="0" y="1986"/>
                    </a:cubicBezTo>
                    <a:lnTo>
                      <a:pt x="0" y="2049"/>
                    </a:lnTo>
                    <a:lnTo>
                      <a:pt x="32" y="2049"/>
                    </a:lnTo>
                    <a:cubicBezTo>
                      <a:pt x="1355" y="1891"/>
                      <a:pt x="2457" y="1104"/>
                      <a:pt x="30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310;p42">
                <a:extLst>
                  <a:ext uri="{FF2B5EF4-FFF2-40B4-BE49-F238E27FC236}">
                    <a16:creationId xmlns:a16="http://schemas.microsoft.com/office/drawing/2014/main" xmlns="" id="{8D21E17F-22EF-FDB0-F28B-FE621AB89EA7}"/>
                  </a:ext>
                </a:extLst>
              </p:cNvPr>
              <p:cNvSpPr/>
              <p:nvPr/>
            </p:nvSpPr>
            <p:spPr>
              <a:xfrm>
                <a:off x="-62811200" y="3949525"/>
                <a:ext cx="756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2080" extrusionOk="0">
                    <a:moveTo>
                      <a:pt x="1" y="0"/>
                    </a:moveTo>
                    <a:cubicBezTo>
                      <a:pt x="600" y="1166"/>
                      <a:pt x="1702" y="1954"/>
                      <a:pt x="3025" y="2080"/>
                    </a:cubicBezTo>
                    <a:lnTo>
                      <a:pt x="3025" y="2017"/>
                    </a:lnTo>
                    <a:cubicBezTo>
                      <a:pt x="2364" y="1796"/>
                      <a:pt x="1860" y="1040"/>
                      <a:pt x="15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311;p42">
                <a:extLst>
                  <a:ext uri="{FF2B5EF4-FFF2-40B4-BE49-F238E27FC236}">
                    <a16:creationId xmlns:a16="http://schemas.microsoft.com/office/drawing/2014/main" xmlns="" id="{985D5B16-E75E-652E-D01C-95366B6B63AA}"/>
                  </a:ext>
                </a:extLst>
              </p:cNvPr>
              <p:cNvSpPr/>
              <p:nvPr/>
            </p:nvSpPr>
            <p:spPr>
              <a:xfrm>
                <a:off x="-62673350" y="3881000"/>
                <a:ext cx="44125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923" extrusionOk="0">
                    <a:moveTo>
                      <a:pt x="0" y="0"/>
                    </a:moveTo>
                    <a:cubicBezTo>
                      <a:pt x="32" y="316"/>
                      <a:pt x="63" y="631"/>
                      <a:pt x="63" y="977"/>
                    </a:cubicBezTo>
                    <a:cubicBezTo>
                      <a:pt x="63" y="1324"/>
                      <a:pt x="32" y="1670"/>
                      <a:pt x="0" y="1922"/>
                    </a:cubicBezTo>
                    <a:lnTo>
                      <a:pt x="1639" y="1922"/>
                    </a:lnTo>
                    <a:cubicBezTo>
                      <a:pt x="1733" y="1670"/>
                      <a:pt x="1765" y="1292"/>
                      <a:pt x="1765" y="977"/>
                    </a:cubicBezTo>
                    <a:cubicBezTo>
                      <a:pt x="1765" y="662"/>
                      <a:pt x="1733" y="316"/>
                      <a:pt x="16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312;p42">
                <a:extLst>
                  <a:ext uri="{FF2B5EF4-FFF2-40B4-BE49-F238E27FC236}">
                    <a16:creationId xmlns:a16="http://schemas.microsoft.com/office/drawing/2014/main" xmlns="" id="{AF384068-2EFA-976D-E88F-1AD6078E2D49}"/>
                  </a:ext>
                </a:extLst>
              </p:cNvPr>
              <p:cNvSpPr/>
              <p:nvPr/>
            </p:nvSpPr>
            <p:spPr>
              <a:xfrm>
                <a:off x="-62810400" y="3810125"/>
                <a:ext cx="75625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048" extrusionOk="0">
                    <a:moveTo>
                      <a:pt x="2993" y="0"/>
                    </a:moveTo>
                    <a:cubicBezTo>
                      <a:pt x="1702" y="158"/>
                      <a:pt x="599" y="945"/>
                      <a:pt x="0" y="2048"/>
                    </a:cubicBezTo>
                    <a:lnTo>
                      <a:pt x="1544" y="2048"/>
                    </a:lnTo>
                    <a:cubicBezTo>
                      <a:pt x="1828" y="1008"/>
                      <a:pt x="2363" y="284"/>
                      <a:pt x="3025" y="32"/>
                    </a:cubicBezTo>
                    <a:lnTo>
                      <a:pt x="30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313;p42">
                <a:extLst>
                  <a:ext uri="{FF2B5EF4-FFF2-40B4-BE49-F238E27FC236}">
                    <a16:creationId xmlns:a16="http://schemas.microsoft.com/office/drawing/2014/main" xmlns="" id="{EDD22A0F-FF49-CF79-EC9D-5D327168A128}"/>
                  </a:ext>
                </a:extLst>
              </p:cNvPr>
              <p:cNvSpPr/>
              <p:nvPr/>
            </p:nvSpPr>
            <p:spPr>
              <a:xfrm>
                <a:off x="-62715100" y="3881000"/>
                <a:ext cx="22850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1923" extrusionOk="0">
                    <a:moveTo>
                      <a:pt x="1" y="0"/>
                    </a:moveTo>
                    <a:lnTo>
                      <a:pt x="1" y="1922"/>
                    </a:lnTo>
                    <a:lnTo>
                      <a:pt x="851" y="1922"/>
                    </a:lnTo>
                    <a:cubicBezTo>
                      <a:pt x="883" y="1607"/>
                      <a:pt x="914" y="1292"/>
                      <a:pt x="914" y="977"/>
                    </a:cubicBezTo>
                    <a:cubicBezTo>
                      <a:pt x="914" y="662"/>
                      <a:pt x="883" y="316"/>
                      <a:pt x="8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6" name="Group 675">
            <a:extLst>
              <a:ext uri="{FF2B5EF4-FFF2-40B4-BE49-F238E27FC236}">
                <a16:creationId xmlns:a16="http://schemas.microsoft.com/office/drawing/2014/main" xmlns="" id="{A7C7D883-D0EE-B428-4A80-93A3C039D91C}"/>
              </a:ext>
            </a:extLst>
          </p:cNvPr>
          <p:cNvGrpSpPr/>
          <p:nvPr/>
        </p:nvGrpSpPr>
        <p:grpSpPr>
          <a:xfrm>
            <a:off x="4844078" y="3377477"/>
            <a:ext cx="1120576" cy="1028172"/>
            <a:chOff x="4228786" y="2243033"/>
            <a:chExt cx="679200" cy="609220"/>
          </a:xfrm>
        </p:grpSpPr>
        <p:sp>
          <p:nvSpPr>
            <p:cNvPr id="669" name="Google Shape;286;p42">
              <a:extLst>
                <a:ext uri="{FF2B5EF4-FFF2-40B4-BE49-F238E27FC236}">
                  <a16:creationId xmlns:a16="http://schemas.microsoft.com/office/drawing/2014/main" xmlns="" id="{1D197125-F0EF-B9FE-D1A5-0864BEAD6764}"/>
                </a:ext>
              </a:extLst>
            </p:cNvPr>
            <p:cNvSpPr/>
            <p:nvPr/>
          </p:nvSpPr>
          <p:spPr>
            <a:xfrm>
              <a:off x="4228786" y="2243033"/>
              <a:ext cx="679200" cy="609220"/>
            </a:xfrm>
            <a:prstGeom prst="rect">
              <a:avLst/>
            </a:prstGeom>
            <a:gradFill>
              <a:gsLst>
                <a:gs pos="50000">
                  <a:srgbClr val="0E86BD"/>
                </a:gs>
                <a:gs pos="0">
                  <a:schemeClr val="tx2">
                    <a:lumMod val="50000"/>
                  </a:schemeClr>
                </a:gs>
                <a:gs pos="100000">
                  <a:srgbClr val="00C4FF">
                    <a:alpha val="63921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1" name="Google Shape;537;p52">
              <a:extLst>
                <a:ext uri="{FF2B5EF4-FFF2-40B4-BE49-F238E27FC236}">
                  <a16:creationId xmlns:a16="http://schemas.microsoft.com/office/drawing/2014/main" xmlns="" id="{93F896E4-9355-6AC7-6D9D-57A34A1CFA77}"/>
                </a:ext>
              </a:extLst>
            </p:cNvPr>
            <p:cNvGrpSpPr/>
            <p:nvPr/>
          </p:nvGrpSpPr>
          <p:grpSpPr>
            <a:xfrm>
              <a:off x="4424276" y="2406278"/>
              <a:ext cx="285670" cy="280406"/>
              <a:chOff x="5716825" y="3235950"/>
              <a:chExt cx="300900" cy="295375"/>
            </a:xfrm>
          </p:grpSpPr>
          <p:sp>
            <p:nvSpPr>
              <p:cNvPr id="672" name="Google Shape;538;p52">
                <a:extLst>
                  <a:ext uri="{FF2B5EF4-FFF2-40B4-BE49-F238E27FC236}">
                    <a16:creationId xmlns:a16="http://schemas.microsoft.com/office/drawing/2014/main" xmlns="" id="{E1B0ADC3-9B10-D5B8-52BE-EB85BD9EA916}"/>
                  </a:ext>
                </a:extLst>
              </p:cNvPr>
              <p:cNvSpPr/>
              <p:nvPr/>
            </p:nvSpPr>
            <p:spPr>
              <a:xfrm>
                <a:off x="5716825" y="3309975"/>
                <a:ext cx="137075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61" extrusionOk="0">
                    <a:moveTo>
                      <a:pt x="2584" y="1"/>
                    </a:moveTo>
                    <a:lnTo>
                      <a:pt x="410" y="2206"/>
                    </a:lnTo>
                    <a:cubicBezTo>
                      <a:pt x="1" y="2615"/>
                      <a:pt x="1" y="3277"/>
                      <a:pt x="410" y="3655"/>
                    </a:cubicBezTo>
                    <a:lnTo>
                      <a:pt x="2584" y="5860"/>
                    </a:lnTo>
                    <a:lnTo>
                      <a:pt x="3781" y="4632"/>
                    </a:lnTo>
                    <a:cubicBezTo>
                      <a:pt x="3844" y="4584"/>
                      <a:pt x="3939" y="4561"/>
                      <a:pt x="4029" y="4561"/>
                    </a:cubicBezTo>
                    <a:cubicBezTo>
                      <a:pt x="4120" y="4561"/>
                      <a:pt x="4206" y="4584"/>
                      <a:pt x="4254" y="4632"/>
                    </a:cubicBezTo>
                    <a:lnTo>
                      <a:pt x="4726" y="5104"/>
                    </a:lnTo>
                    <a:cubicBezTo>
                      <a:pt x="4789" y="5167"/>
                      <a:pt x="4884" y="5199"/>
                      <a:pt x="4974" y="5199"/>
                    </a:cubicBezTo>
                    <a:cubicBezTo>
                      <a:pt x="5065" y="5199"/>
                      <a:pt x="5152" y="5167"/>
                      <a:pt x="5199" y="5104"/>
                    </a:cubicBezTo>
                    <a:cubicBezTo>
                      <a:pt x="5325" y="5010"/>
                      <a:pt x="5325" y="4758"/>
                      <a:pt x="5199" y="4632"/>
                    </a:cubicBezTo>
                    <a:lnTo>
                      <a:pt x="4726" y="4159"/>
                    </a:lnTo>
                    <a:cubicBezTo>
                      <a:pt x="4632" y="4065"/>
                      <a:pt x="4632" y="3813"/>
                      <a:pt x="4726" y="3687"/>
                    </a:cubicBezTo>
                    <a:lnTo>
                      <a:pt x="5482" y="2962"/>
                    </a:lnTo>
                    <a:lnTo>
                      <a:pt x="5010" y="2489"/>
                    </a:lnTo>
                    <a:lnTo>
                      <a:pt x="4789" y="2710"/>
                    </a:lnTo>
                    <a:cubicBezTo>
                      <a:pt x="4584" y="2915"/>
                      <a:pt x="4317" y="3017"/>
                      <a:pt x="4049" y="3017"/>
                    </a:cubicBezTo>
                    <a:cubicBezTo>
                      <a:pt x="3781" y="3017"/>
                      <a:pt x="3513" y="2915"/>
                      <a:pt x="3309" y="2710"/>
                    </a:cubicBezTo>
                    <a:cubicBezTo>
                      <a:pt x="2930" y="2332"/>
                      <a:pt x="2930" y="1670"/>
                      <a:pt x="3309" y="1261"/>
                    </a:cubicBezTo>
                    <a:lnTo>
                      <a:pt x="3561" y="1040"/>
                    </a:lnTo>
                    <a:lnTo>
                      <a:pt x="258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539;p52">
                <a:extLst>
                  <a:ext uri="{FF2B5EF4-FFF2-40B4-BE49-F238E27FC236}">
                    <a16:creationId xmlns:a16="http://schemas.microsoft.com/office/drawing/2014/main" xmlns="" id="{C3A6852D-FA2F-E043-9777-7B85A45954FE}"/>
                  </a:ext>
                </a:extLst>
              </p:cNvPr>
              <p:cNvSpPr/>
              <p:nvPr/>
            </p:nvSpPr>
            <p:spPr>
              <a:xfrm>
                <a:off x="5794025" y="3235950"/>
                <a:ext cx="145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356" extrusionOk="0">
                    <a:moveTo>
                      <a:pt x="2926" y="0"/>
                    </a:moveTo>
                    <a:cubicBezTo>
                      <a:pt x="2662" y="0"/>
                      <a:pt x="2394" y="95"/>
                      <a:pt x="2205" y="284"/>
                    </a:cubicBezTo>
                    <a:lnTo>
                      <a:pt x="0" y="2457"/>
                    </a:lnTo>
                    <a:lnTo>
                      <a:pt x="1229" y="3686"/>
                    </a:lnTo>
                    <a:cubicBezTo>
                      <a:pt x="1323" y="3781"/>
                      <a:pt x="1323" y="4033"/>
                      <a:pt x="1229" y="4127"/>
                    </a:cubicBezTo>
                    <a:lnTo>
                      <a:pt x="725" y="4600"/>
                    </a:lnTo>
                    <a:cubicBezTo>
                      <a:pt x="630" y="4726"/>
                      <a:pt x="630" y="4978"/>
                      <a:pt x="725" y="5072"/>
                    </a:cubicBezTo>
                    <a:cubicBezTo>
                      <a:pt x="788" y="5135"/>
                      <a:pt x="882" y="5167"/>
                      <a:pt x="977" y="5167"/>
                    </a:cubicBezTo>
                    <a:cubicBezTo>
                      <a:pt x="1071" y="5167"/>
                      <a:pt x="1166" y="5135"/>
                      <a:pt x="1229" y="5072"/>
                    </a:cubicBezTo>
                    <a:lnTo>
                      <a:pt x="1701" y="4600"/>
                    </a:lnTo>
                    <a:cubicBezTo>
                      <a:pt x="1749" y="4553"/>
                      <a:pt x="1835" y="4529"/>
                      <a:pt x="1926" y="4529"/>
                    </a:cubicBezTo>
                    <a:cubicBezTo>
                      <a:pt x="2016" y="4529"/>
                      <a:pt x="2111" y="4553"/>
                      <a:pt x="2174" y="4600"/>
                    </a:cubicBezTo>
                    <a:lnTo>
                      <a:pt x="2898" y="5356"/>
                    </a:lnTo>
                    <a:lnTo>
                      <a:pt x="3371" y="4883"/>
                    </a:lnTo>
                    <a:lnTo>
                      <a:pt x="3151" y="4663"/>
                    </a:lnTo>
                    <a:cubicBezTo>
                      <a:pt x="2741" y="4253"/>
                      <a:pt x="2741" y="3592"/>
                      <a:pt x="3151" y="3214"/>
                    </a:cubicBezTo>
                    <a:cubicBezTo>
                      <a:pt x="3340" y="3009"/>
                      <a:pt x="3607" y="2906"/>
                      <a:pt x="3875" y="2906"/>
                    </a:cubicBezTo>
                    <a:cubicBezTo>
                      <a:pt x="4143" y="2906"/>
                      <a:pt x="4411" y="3009"/>
                      <a:pt x="4600" y="3214"/>
                    </a:cubicBezTo>
                    <a:lnTo>
                      <a:pt x="4852" y="3434"/>
                    </a:lnTo>
                    <a:lnTo>
                      <a:pt x="5828" y="2457"/>
                    </a:lnTo>
                    <a:lnTo>
                      <a:pt x="3623" y="284"/>
                    </a:lnTo>
                    <a:cubicBezTo>
                      <a:pt x="3450" y="95"/>
                      <a:pt x="3190" y="0"/>
                      <a:pt x="29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540;p52">
                <a:extLst>
                  <a:ext uri="{FF2B5EF4-FFF2-40B4-BE49-F238E27FC236}">
                    <a16:creationId xmlns:a16="http://schemas.microsoft.com/office/drawing/2014/main" xmlns="" id="{6B30625E-6EAB-B908-6F65-60F296695424}"/>
                  </a:ext>
                </a:extLst>
              </p:cNvPr>
              <p:cNvSpPr/>
              <p:nvPr/>
            </p:nvSpPr>
            <p:spPr>
              <a:xfrm>
                <a:off x="5880650" y="3309975"/>
                <a:ext cx="137075" cy="1457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29" extrusionOk="0">
                    <a:moveTo>
                      <a:pt x="2899" y="1"/>
                    </a:moveTo>
                    <a:lnTo>
                      <a:pt x="1702" y="1229"/>
                    </a:lnTo>
                    <a:cubicBezTo>
                      <a:pt x="1639" y="1292"/>
                      <a:pt x="1544" y="1324"/>
                      <a:pt x="1450" y="1324"/>
                    </a:cubicBezTo>
                    <a:cubicBezTo>
                      <a:pt x="1355" y="1324"/>
                      <a:pt x="1261" y="1292"/>
                      <a:pt x="1198" y="1229"/>
                    </a:cubicBezTo>
                    <a:lnTo>
                      <a:pt x="725" y="757"/>
                    </a:lnTo>
                    <a:cubicBezTo>
                      <a:pt x="678" y="694"/>
                      <a:pt x="591" y="662"/>
                      <a:pt x="501" y="662"/>
                    </a:cubicBezTo>
                    <a:cubicBezTo>
                      <a:pt x="410" y="662"/>
                      <a:pt x="316" y="694"/>
                      <a:pt x="253" y="757"/>
                    </a:cubicBezTo>
                    <a:cubicBezTo>
                      <a:pt x="158" y="883"/>
                      <a:pt x="158" y="1103"/>
                      <a:pt x="253" y="1229"/>
                    </a:cubicBezTo>
                    <a:lnTo>
                      <a:pt x="725" y="1702"/>
                    </a:lnTo>
                    <a:cubicBezTo>
                      <a:pt x="851" y="1828"/>
                      <a:pt x="851" y="2048"/>
                      <a:pt x="725" y="2174"/>
                    </a:cubicBezTo>
                    <a:lnTo>
                      <a:pt x="1" y="2899"/>
                    </a:lnTo>
                    <a:lnTo>
                      <a:pt x="473" y="3372"/>
                    </a:lnTo>
                    <a:lnTo>
                      <a:pt x="694" y="3151"/>
                    </a:lnTo>
                    <a:cubicBezTo>
                      <a:pt x="898" y="2946"/>
                      <a:pt x="1166" y="2844"/>
                      <a:pt x="1434" y="2844"/>
                    </a:cubicBezTo>
                    <a:cubicBezTo>
                      <a:pt x="1702" y="2844"/>
                      <a:pt x="1970" y="2946"/>
                      <a:pt x="2174" y="3151"/>
                    </a:cubicBezTo>
                    <a:cubicBezTo>
                      <a:pt x="2552" y="3529"/>
                      <a:pt x="2552" y="4222"/>
                      <a:pt x="2174" y="4600"/>
                    </a:cubicBezTo>
                    <a:lnTo>
                      <a:pt x="1922" y="4852"/>
                    </a:lnTo>
                    <a:lnTo>
                      <a:pt x="2899" y="5829"/>
                    </a:lnTo>
                    <a:lnTo>
                      <a:pt x="5073" y="3655"/>
                    </a:lnTo>
                    <a:cubicBezTo>
                      <a:pt x="5482" y="3277"/>
                      <a:pt x="5482" y="2615"/>
                      <a:pt x="5073" y="2206"/>
                    </a:cubicBezTo>
                    <a:lnTo>
                      <a:pt x="28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541;p52">
                <a:extLst>
                  <a:ext uri="{FF2B5EF4-FFF2-40B4-BE49-F238E27FC236}">
                    <a16:creationId xmlns:a16="http://schemas.microsoft.com/office/drawing/2014/main" xmlns="" id="{36B99E16-3478-E3D0-E57D-36B7CEBD6596}"/>
                  </a:ext>
                </a:extLst>
              </p:cNvPr>
              <p:cNvSpPr/>
              <p:nvPr/>
            </p:nvSpPr>
            <p:spPr>
              <a:xfrm>
                <a:off x="5794025" y="3396625"/>
                <a:ext cx="14730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388" extrusionOk="0">
                    <a:moveTo>
                      <a:pt x="2993" y="0"/>
                    </a:moveTo>
                    <a:lnTo>
                      <a:pt x="2520" y="473"/>
                    </a:lnTo>
                    <a:lnTo>
                      <a:pt x="2741" y="725"/>
                    </a:lnTo>
                    <a:cubicBezTo>
                      <a:pt x="3151" y="1103"/>
                      <a:pt x="3151" y="1764"/>
                      <a:pt x="2741" y="2174"/>
                    </a:cubicBezTo>
                    <a:cubicBezTo>
                      <a:pt x="2505" y="2363"/>
                      <a:pt x="2221" y="2457"/>
                      <a:pt x="1949" y="2457"/>
                    </a:cubicBezTo>
                    <a:cubicBezTo>
                      <a:pt x="1678" y="2457"/>
                      <a:pt x="1418" y="2363"/>
                      <a:pt x="1229" y="2174"/>
                    </a:cubicBezTo>
                    <a:lnTo>
                      <a:pt x="977" y="1922"/>
                    </a:lnTo>
                    <a:lnTo>
                      <a:pt x="0" y="2930"/>
                    </a:lnTo>
                    <a:lnTo>
                      <a:pt x="2205" y="5072"/>
                    </a:lnTo>
                    <a:cubicBezTo>
                      <a:pt x="2394" y="5293"/>
                      <a:pt x="2678" y="5387"/>
                      <a:pt x="2930" y="5387"/>
                    </a:cubicBezTo>
                    <a:cubicBezTo>
                      <a:pt x="3214" y="5387"/>
                      <a:pt x="3497" y="5293"/>
                      <a:pt x="3686" y="5072"/>
                    </a:cubicBezTo>
                    <a:lnTo>
                      <a:pt x="5891" y="2930"/>
                    </a:lnTo>
                    <a:lnTo>
                      <a:pt x="4663" y="1701"/>
                    </a:lnTo>
                    <a:cubicBezTo>
                      <a:pt x="4568" y="1575"/>
                      <a:pt x="4568" y="1355"/>
                      <a:pt x="4663" y="1229"/>
                    </a:cubicBezTo>
                    <a:lnTo>
                      <a:pt x="5167" y="756"/>
                    </a:lnTo>
                    <a:cubicBezTo>
                      <a:pt x="5261" y="630"/>
                      <a:pt x="5261" y="410"/>
                      <a:pt x="5167" y="284"/>
                    </a:cubicBezTo>
                    <a:cubicBezTo>
                      <a:pt x="5104" y="221"/>
                      <a:pt x="5009" y="189"/>
                      <a:pt x="4915" y="189"/>
                    </a:cubicBezTo>
                    <a:cubicBezTo>
                      <a:pt x="4820" y="189"/>
                      <a:pt x="4726" y="221"/>
                      <a:pt x="4663" y="284"/>
                    </a:cubicBezTo>
                    <a:lnTo>
                      <a:pt x="4190" y="756"/>
                    </a:lnTo>
                    <a:cubicBezTo>
                      <a:pt x="4143" y="819"/>
                      <a:pt x="4056" y="851"/>
                      <a:pt x="3966" y="851"/>
                    </a:cubicBezTo>
                    <a:cubicBezTo>
                      <a:pt x="3875" y="851"/>
                      <a:pt x="3781" y="819"/>
                      <a:pt x="3718" y="756"/>
                    </a:cubicBezTo>
                    <a:lnTo>
                      <a:pt x="29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" name="Google Shape;394;p49">
            <a:extLst>
              <a:ext uri="{FF2B5EF4-FFF2-40B4-BE49-F238E27FC236}">
                <a16:creationId xmlns:a16="http://schemas.microsoft.com/office/drawing/2014/main" xmlns="" id="{07DD16D3-0D62-8AD4-CA60-14A77CE1AC94}"/>
              </a:ext>
            </a:extLst>
          </p:cNvPr>
          <p:cNvSpPr/>
          <p:nvPr/>
        </p:nvSpPr>
        <p:spPr>
          <a:xfrm>
            <a:off x="4347697" y="2834864"/>
            <a:ext cx="788632" cy="78863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Title 1">
            <a:extLst>
              <a:ext uri="{FF2B5EF4-FFF2-40B4-BE49-F238E27FC236}">
                <a16:creationId xmlns:a16="http://schemas.microsoft.com/office/drawing/2014/main" xmlns="" id="{7F408B67-C8DD-639F-6E81-22D1529CF9C2}"/>
              </a:ext>
            </a:extLst>
          </p:cNvPr>
          <p:cNvSpPr txBox="1">
            <a:spLocks/>
          </p:cNvSpPr>
          <p:nvPr/>
        </p:nvSpPr>
        <p:spPr>
          <a:xfrm>
            <a:off x="2257188" y="1194492"/>
            <a:ext cx="4629624" cy="491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>
              <a:lnSpc>
                <a:spcPts val="2520"/>
              </a:lnSpc>
            </a:pPr>
            <a:r>
              <a:rPr lang="en-US" altLang="ko-KR" sz="16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한국은</a:t>
            </a:r>
            <a:r>
              <a:rPr lang="en-US" altLang="ko-KR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6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베트남</a:t>
            </a:r>
            <a:r>
              <a:rPr lang="en-US" altLang="ko-KR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600" b="1" u="sng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최대</a:t>
            </a:r>
            <a:r>
              <a:rPr lang="en-US" altLang="ko-KR" sz="1600" b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FDI </a:t>
            </a:r>
            <a:r>
              <a:rPr lang="en-US" altLang="ko-KR" sz="1600" b="1" u="sng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투자국</a:t>
            </a:r>
            <a:endParaRPr lang="en-US" altLang="ko-KR" sz="16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79" name="Title 1">
            <a:extLst>
              <a:ext uri="{FF2B5EF4-FFF2-40B4-BE49-F238E27FC236}">
                <a16:creationId xmlns:a16="http://schemas.microsoft.com/office/drawing/2014/main" xmlns="" id="{CE9C2B0E-A706-8C81-D9A5-E06506215A37}"/>
              </a:ext>
            </a:extLst>
          </p:cNvPr>
          <p:cNvSpPr txBox="1">
            <a:spLocks/>
          </p:cNvSpPr>
          <p:nvPr/>
        </p:nvSpPr>
        <p:spPr>
          <a:xfrm>
            <a:off x="1035097" y="2116648"/>
            <a:ext cx="2508582" cy="97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ts val="3240"/>
              </a:lnSpc>
              <a:buSzPct val="100000"/>
            </a:pPr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총 </a:t>
            </a:r>
            <a:r>
              <a:rPr lang="en-US" altLang="ko-KR" sz="1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누적</a:t>
            </a:r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투자</a:t>
            </a:r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920억 </a:t>
            </a:r>
            <a:r>
              <a:rPr lang="en-US" altLang="ko-KR" sz="16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달러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이상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(2024년 말 </a:t>
            </a:r>
            <a:r>
              <a:rPr lang="en-US" altLang="ko-KR" sz="1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기준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</a:t>
            </a:r>
            <a:endParaRPr lang="en-US" altLang="ko-KR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80" name="Title 1">
            <a:extLst>
              <a:ext uri="{FF2B5EF4-FFF2-40B4-BE49-F238E27FC236}">
                <a16:creationId xmlns:a16="http://schemas.microsoft.com/office/drawing/2014/main" xmlns="" id="{09E3BCD6-36CF-DFEC-7ECB-8B61FDC4E58E}"/>
              </a:ext>
            </a:extLst>
          </p:cNvPr>
          <p:cNvSpPr txBox="1">
            <a:spLocks/>
          </p:cNvSpPr>
          <p:nvPr/>
        </p:nvSpPr>
        <p:spPr>
          <a:xfrm>
            <a:off x="6205898" y="2085361"/>
            <a:ext cx="1934580" cy="97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ts val="3240"/>
              </a:lnSpc>
              <a:buSzPct val="100000"/>
            </a:pPr>
            <a:r>
              <a:rPr lang="en-US" altLang="ko-KR" sz="1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투자</a:t>
            </a:r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프로젝트</a:t>
            </a:r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10,100개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이상</a:t>
            </a:r>
            <a:endParaRPr lang="en-US" altLang="ko-KR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81" name="Title 1">
            <a:extLst>
              <a:ext uri="{FF2B5EF4-FFF2-40B4-BE49-F238E27FC236}">
                <a16:creationId xmlns:a16="http://schemas.microsoft.com/office/drawing/2014/main" xmlns="" id="{0BDF8B75-ED12-6266-BC41-9C577E2661FD}"/>
              </a:ext>
            </a:extLst>
          </p:cNvPr>
          <p:cNvSpPr txBox="1">
            <a:spLocks/>
          </p:cNvSpPr>
          <p:nvPr/>
        </p:nvSpPr>
        <p:spPr>
          <a:xfrm>
            <a:off x="773647" y="3374495"/>
            <a:ext cx="2647912" cy="97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</a:rPr>
              <a:t>투자 분야</a:t>
            </a:r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ko-KR" altLang="en-US" sz="1400" dirty="0" smtClean="0">
                <a:solidFill>
                  <a:schemeClr val="accent6">
                    <a:lumMod val="50000"/>
                  </a:schemeClr>
                </a:solidFill>
              </a:rPr>
              <a:t>상대적으로 </a:t>
            </a:r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</a:rPr>
              <a:t>포괄적임 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ko-KR" altLang="en-US" sz="14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전자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에너지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IT, </a:t>
            </a:r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철강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화학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의류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물류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금융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ko-KR" altLang="en-US" sz="1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교육 등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ko" sz="135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cs typeface="Playfair Display" panose="020B0604020202020204" charset="0"/>
            </a:endParaRPr>
          </a:p>
        </p:txBody>
      </p:sp>
      <p:sp>
        <p:nvSpPr>
          <p:cNvPr id="682" name="Title 1">
            <a:extLst>
              <a:ext uri="{FF2B5EF4-FFF2-40B4-BE49-F238E27FC236}">
                <a16:creationId xmlns:a16="http://schemas.microsoft.com/office/drawing/2014/main" xmlns="" id="{E5B1C4DD-11DB-0557-AAB9-51072823EC30}"/>
              </a:ext>
            </a:extLst>
          </p:cNvPr>
          <p:cNvSpPr txBox="1">
            <a:spLocks/>
          </p:cNvSpPr>
          <p:nvPr/>
        </p:nvSpPr>
        <p:spPr>
          <a:xfrm>
            <a:off x="6192109" y="3374494"/>
            <a:ext cx="2765623" cy="97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ts val="3240"/>
              </a:lnSpc>
              <a:buSzPct val="100000"/>
            </a:pPr>
            <a:r>
              <a:rPr lang="en-US" altLang="ko-KR" sz="1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주요</a:t>
            </a:r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대기업</a:t>
            </a:r>
            <a:r>
              <a:rPr lang="en-US" altLang="ko-KR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altLang="ko-KR" sz="1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삼성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LG, </a:t>
            </a:r>
            <a:r>
              <a:rPr lang="en-US" altLang="ko-KR" sz="1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현대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altLang="ko-KR" sz="1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효성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altLang="ko-KR" sz="1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두산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altLang="ko-KR" sz="1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포스코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altLang="ko-KR" sz="1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롯데</a:t>
            </a:r>
            <a:r>
              <a:rPr lang="en-US" altLang="ko-KR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등</a:t>
            </a:r>
            <a:endParaRPr lang="en-US" altLang="ko-KR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9A9B4BA4-5C39-4E66-A9DB-E899BB977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102640"/>
            <a:ext cx="625818" cy="347676"/>
          </a:xfrm>
          <a:prstGeom prst="rect">
            <a:avLst/>
          </a:prstGeom>
        </p:spPr>
      </p:pic>
      <p:sp>
        <p:nvSpPr>
          <p:cNvPr id="56" name="Title 1">
            <a:extLst>
              <a:ext uri="{FF2B5EF4-FFF2-40B4-BE49-F238E27FC236}">
                <a16:creationId xmlns:a16="http://schemas.microsoft.com/office/drawing/2014/main" xmlns="" id="{1E75F265-2E17-4B2D-A076-54B9FEBDE27F}"/>
              </a:ext>
            </a:extLst>
          </p:cNvPr>
          <p:cNvSpPr txBox="1">
            <a:spLocks/>
          </p:cNvSpPr>
          <p:nvPr/>
        </p:nvSpPr>
        <p:spPr>
          <a:xfrm>
            <a:off x="5402891" y="4503668"/>
            <a:ext cx="2143102" cy="491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ko" sz="900" dirty="0">
                <a:solidFill>
                  <a:schemeClr val="tx2">
                    <a:lumMod val="50000"/>
                  </a:schemeClr>
                </a:solidFill>
                <a:latin typeface="Playfair Display" panose="020B0604020202020204" charset="0"/>
                <a:cs typeface="Playfair Display" panose="020B0604020202020204" charset="0"/>
              </a:rPr>
              <a:t>출처 : </a:t>
            </a:r>
            <a:r>
              <a:rPr lang="ko-KR" altLang="en-US" sz="900" dirty="0" smtClean="0">
                <a:solidFill>
                  <a:schemeClr val="tx2">
                    <a:lumMod val="50000"/>
                  </a:schemeClr>
                </a:solidFill>
                <a:latin typeface="Playfair Display" panose="020B0604020202020204" charset="0"/>
                <a:cs typeface="Playfair Display" panose="020B0604020202020204" charset="0"/>
              </a:rPr>
              <a:t>통계국</a:t>
            </a:r>
            <a:r>
              <a:rPr lang="ko" sz="900" dirty="0" smtClean="0">
                <a:solidFill>
                  <a:schemeClr val="tx2">
                    <a:lumMod val="50000"/>
                  </a:schemeClr>
                </a:solidFill>
                <a:latin typeface="Playfair Display" panose="020B0604020202020204" charset="0"/>
                <a:cs typeface="Playfair Display" panose="020B0604020202020204" charset="0"/>
              </a:rPr>
              <a:t>, </a:t>
            </a:r>
            <a:r>
              <a:rPr lang="ko-KR" altLang="en-US" sz="900" dirty="0" smtClean="0">
                <a:solidFill>
                  <a:schemeClr val="tx2">
                    <a:lumMod val="50000"/>
                  </a:schemeClr>
                </a:solidFill>
                <a:latin typeface="Playfair Display" panose="020B0604020202020204" charset="0"/>
                <a:cs typeface="Playfair Display" panose="020B0604020202020204" charset="0"/>
              </a:rPr>
              <a:t>재무부</a:t>
            </a:r>
            <a:endParaRPr lang="ko" sz="900" dirty="0">
              <a:solidFill>
                <a:schemeClr val="tx2">
                  <a:lumMod val="50000"/>
                </a:schemeClr>
              </a:solidFill>
              <a:latin typeface="Playfair Display" panose="020B0604020202020204" charset="0"/>
              <a:cs typeface="Playfair Displ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287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AADFC93-01DA-4533-8F1B-C40DE4619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38" y="122301"/>
            <a:ext cx="625818" cy="347676"/>
          </a:xfrm>
          <a:prstGeom prst="rect">
            <a:avLst/>
          </a:prstGeom>
        </p:spPr>
      </p:pic>
      <p:sp>
        <p:nvSpPr>
          <p:cNvPr id="47" name="Google Shape;235;p39">
            <a:extLst>
              <a:ext uri="{FF2B5EF4-FFF2-40B4-BE49-F238E27FC236}">
                <a16:creationId xmlns:a16="http://schemas.microsoft.com/office/drawing/2014/main" xmlns="" id="{9927B769-C820-4B12-A18F-5D2FE8635E30}"/>
              </a:ext>
            </a:extLst>
          </p:cNvPr>
          <p:cNvSpPr txBox="1">
            <a:spLocks/>
          </p:cNvSpPr>
          <p:nvPr/>
        </p:nvSpPr>
        <p:spPr>
          <a:xfrm>
            <a:off x="1054774" y="1940513"/>
            <a:ext cx="3222419" cy="94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buFont typeface="Montserrat"/>
              <a:buNone/>
            </a:pPr>
            <a:r>
              <a:rPr lang="ko" dirty="0">
                <a:solidFill>
                  <a:schemeClr val="tx1"/>
                </a:solidFill>
                <a:latin typeface="+mn-ea"/>
                <a:ea typeface="+mn-ea"/>
              </a:rPr>
              <a:t>베트남과 </a:t>
            </a:r>
            <a:r>
              <a:rPr lang="ko" dirty="0" smtClean="0">
                <a:solidFill>
                  <a:schemeClr val="tx1"/>
                </a:solidFill>
                <a:latin typeface="+mn-ea"/>
                <a:ea typeface="+mn-ea"/>
              </a:rPr>
              <a:t>한국 </a:t>
            </a:r>
            <a:r>
              <a:rPr lang="ko" dirty="0">
                <a:solidFill>
                  <a:schemeClr val="tx1"/>
                </a:solidFill>
                <a:latin typeface="+mn-ea"/>
                <a:ea typeface="+mn-ea"/>
              </a:rPr>
              <a:t>관계를 </a:t>
            </a:r>
            <a:r>
              <a:rPr lang="en-US" dirty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ko" dirty="0">
                <a:solidFill>
                  <a:schemeClr val="tx1"/>
                </a:solidFill>
                <a:latin typeface="+mn-ea"/>
                <a:ea typeface="+mn-ea"/>
              </a:rPr>
              <a:t>' </a:t>
            </a:r>
            <a:r>
              <a:rPr lang="ko" sz="1700" b="1" u="sng" dirty="0">
                <a:solidFill>
                  <a:schemeClr val="tx1"/>
                </a:solidFill>
                <a:latin typeface="+mn-ea"/>
                <a:ea typeface="+mn-ea"/>
              </a:rPr>
              <a:t>포괄적 전략적 </a:t>
            </a:r>
            <a:r>
              <a:rPr lang="ko" sz="1700" b="1" u="sng" dirty="0" smtClean="0">
                <a:solidFill>
                  <a:schemeClr val="tx1"/>
                </a:solidFill>
                <a:latin typeface="+mn-ea"/>
                <a:ea typeface="+mn-ea"/>
              </a:rPr>
              <a:t>동반</a:t>
            </a:r>
            <a:r>
              <a:rPr lang="ko-KR" altLang="en-US" sz="1700" b="1" u="sng" dirty="0" smtClean="0">
                <a:solidFill>
                  <a:schemeClr val="tx1"/>
                </a:solidFill>
                <a:latin typeface="+mn-ea"/>
                <a:ea typeface="+mn-ea"/>
              </a:rPr>
              <a:t>자</a:t>
            </a:r>
            <a:r>
              <a:rPr lang="ko" sz="1700" b="1" u="sng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" sz="1700" b="1" dirty="0">
                <a:solidFill>
                  <a:schemeClr val="tx1"/>
                </a:solidFill>
                <a:latin typeface="+mn-ea"/>
                <a:ea typeface="+mn-ea"/>
              </a:rPr>
              <a:t>' </a:t>
            </a:r>
            <a:r>
              <a:rPr lang="ko-KR" altLang="en-US" sz="1700" b="1" dirty="0" err="1" smtClean="0">
                <a:solidFill>
                  <a:schemeClr val="tx1"/>
                </a:solidFill>
                <a:latin typeface="+mn-ea"/>
                <a:ea typeface="+mn-ea"/>
              </a:rPr>
              <a:t>로</a:t>
            </a:r>
            <a:r>
              <a:rPr lang="ko-KR" altLang="en-US" sz="1700" b="1" dirty="0" smtClean="0">
                <a:solidFill>
                  <a:schemeClr val="tx1"/>
                </a:solidFill>
                <a:latin typeface="+mn-ea"/>
                <a:ea typeface="+mn-ea"/>
              </a:rPr>
              <a:t> 격상</a:t>
            </a:r>
            <a:endParaRPr lang="en-US" sz="1700" b="1" u="sng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8" name="Google Shape;235;p39">
            <a:extLst>
              <a:ext uri="{FF2B5EF4-FFF2-40B4-BE49-F238E27FC236}">
                <a16:creationId xmlns:a16="http://schemas.microsoft.com/office/drawing/2014/main" xmlns="" id="{A3FF064E-2C4A-4BAB-B850-A4611468B498}"/>
              </a:ext>
            </a:extLst>
          </p:cNvPr>
          <p:cNvSpPr txBox="1">
            <a:spLocks/>
          </p:cNvSpPr>
          <p:nvPr/>
        </p:nvSpPr>
        <p:spPr>
          <a:xfrm>
            <a:off x="879027" y="2952494"/>
            <a:ext cx="357391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lnSpc>
                <a:spcPts val="2520"/>
              </a:lnSpc>
              <a:buNone/>
            </a:pPr>
            <a:r>
              <a:rPr lang="ko" dirty="0">
                <a:solidFill>
                  <a:schemeClr val="tx1"/>
                </a:solidFill>
                <a:latin typeface="+mn-ea"/>
                <a:ea typeface="+mn-ea"/>
              </a:rPr>
              <a:t>=&gt; </a:t>
            </a:r>
            <a:r>
              <a:rPr lang="en-US" altLang="ko-KR" dirty="0" err="1" smtClean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여러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분야에서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양국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간 </a:t>
            </a:r>
            <a:r>
              <a:rPr lang="en-US" altLang="ko-KR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심층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협력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기회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latin typeface="+mn-ea"/>
                <a:ea typeface="+mn-ea"/>
                <a:cs typeface="Arial" pitchFamily="34" charset="-120"/>
              </a:rPr>
              <a:t>확대</a:t>
            </a:r>
            <a:endParaRPr lang="en-US" altLang="ko-KR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pSp>
        <p:nvGrpSpPr>
          <p:cNvPr id="49" name="Google Shape;611;p57">
            <a:extLst>
              <a:ext uri="{FF2B5EF4-FFF2-40B4-BE49-F238E27FC236}">
                <a16:creationId xmlns:a16="http://schemas.microsoft.com/office/drawing/2014/main" xmlns="" id="{3DD2B124-64EC-4BA8-BCB1-ECD2DD290136}"/>
              </a:ext>
            </a:extLst>
          </p:cNvPr>
          <p:cNvGrpSpPr/>
          <p:nvPr/>
        </p:nvGrpSpPr>
        <p:grpSpPr>
          <a:xfrm>
            <a:off x="2438400" y="943409"/>
            <a:ext cx="455168" cy="517948"/>
            <a:chOff x="1529350" y="258825"/>
            <a:chExt cx="423475" cy="481825"/>
          </a:xfrm>
          <a:solidFill>
            <a:schemeClr val="tx2">
              <a:lumMod val="50000"/>
            </a:schemeClr>
          </a:solidFill>
        </p:grpSpPr>
        <p:sp>
          <p:nvSpPr>
            <p:cNvPr id="50" name="Google Shape;612;p57">
              <a:extLst>
                <a:ext uri="{FF2B5EF4-FFF2-40B4-BE49-F238E27FC236}">
                  <a16:creationId xmlns:a16="http://schemas.microsoft.com/office/drawing/2014/main" xmlns="" id="{BB238594-5580-49F8-8ED8-B24A8CFED6A3}"/>
                </a:ext>
              </a:extLst>
            </p:cNvPr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1" name="Google Shape;613;p57">
              <a:extLst>
                <a:ext uri="{FF2B5EF4-FFF2-40B4-BE49-F238E27FC236}">
                  <a16:creationId xmlns:a16="http://schemas.microsoft.com/office/drawing/2014/main" xmlns="" id="{4BC0FBD9-4160-482F-8472-719C2C359ABA}"/>
                </a:ext>
              </a:extLst>
            </p:cNvPr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52" name="Google Shape;235;p39">
            <a:extLst>
              <a:ext uri="{FF2B5EF4-FFF2-40B4-BE49-F238E27FC236}">
                <a16:creationId xmlns:a16="http://schemas.microsoft.com/office/drawing/2014/main" xmlns="" id="{077159BF-6786-4D87-B140-8ECB12486D51}"/>
              </a:ext>
            </a:extLst>
          </p:cNvPr>
          <p:cNvSpPr txBox="1">
            <a:spLocks/>
          </p:cNvSpPr>
          <p:nvPr/>
        </p:nvSpPr>
        <p:spPr>
          <a:xfrm>
            <a:off x="1826767" y="1496857"/>
            <a:ext cx="1678434" cy="4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buFont typeface="Montserrat"/>
              <a:buNone/>
            </a:pPr>
            <a:r>
              <a:rPr lang="ko" sz="2000" dirty="0">
                <a:solidFill>
                  <a:schemeClr val="tx1"/>
                </a:solidFill>
                <a:latin typeface="Playfair Display" panose="00000500000000000000" pitchFamily="2" charset="0"/>
              </a:rPr>
              <a:t>2022</a:t>
            </a:r>
            <a:endParaRPr lang="en-US" sz="2000" b="1" u="sng" dirty="0">
              <a:solidFill>
                <a:schemeClr val="tx1"/>
              </a:solidFill>
              <a:latin typeface="Playfair Display" panose="00000500000000000000" pitchFamily="2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A3426D8F-4469-4010-992E-83371E4B7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943409"/>
            <a:ext cx="3810000" cy="29718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1D5EFFF-2AAD-4409-B660-6C8DEEE6420A}"/>
              </a:ext>
            </a:extLst>
          </p:cNvPr>
          <p:cNvSpPr/>
          <p:nvPr/>
        </p:nvSpPr>
        <p:spPr>
          <a:xfrm>
            <a:off x="5334000" y="943409"/>
            <a:ext cx="3810000" cy="297180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9935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ployee Onboarding by Slidesgo">
  <a:themeElements>
    <a:clrScheme name="Simple Light">
      <a:dk1>
        <a:srgbClr val="2F2F2F"/>
      </a:dk1>
      <a:lt1>
        <a:srgbClr val="FFFFFF"/>
      </a:lt1>
      <a:dk2>
        <a:srgbClr val="6930C3"/>
      </a:dk2>
      <a:lt2>
        <a:srgbClr val="5390D9"/>
      </a:lt2>
      <a:accent1>
        <a:srgbClr val="48BFE3"/>
      </a:accent1>
      <a:accent2>
        <a:srgbClr val="6930C3"/>
      </a:accent2>
      <a:accent3>
        <a:srgbClr val="5390D9"/>
      </a:accent3>
      <a:accent4>
        <a:srgbClr val="48BFE3"/>
      </a:accent4>
      <a:accent5>
        <a:srgbClr val="6930C3"/>
      </a:accent5>
      <a:accent6>
        <a:srgbClr val="5390D9"/>
      </a:accent6>
      <a:hlink>
        <a:srgbClr val="2F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1287</TotalTime>
  <Words>1426</Words>
  <Application>Microsoft Office PowerPoint</Application>
  <PresentationFormat>화면 슬라이드 쇼(16:9)</PresentationFormat>
  <Paragraphs>185</Paragraphs>
  <Slides>21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8" baseType="lpstr">
      <vt:lpstr>Times New Roman</vt:lpstr>
      <vt:lpstr>Montserrat Black</vt:lpstr>
      <vt:lpstr>Roboto Slab Regular</vt:lpstr>
      <vt:lpstr>Playfair Display</vt:lpstr>
      <vt:lpstr>Poppins</vt:lpstr>
      <vt:lpstr>Cambria</vt:lpstr>
      <vt:lpstr>Bebas Neue</vt:lpstr>
      <vt:lpstr>Arial</vt:lpstr>
      <vt:lpstr>Wingdings</vt:lpstr>
      <vt:lpstr>Montserrat</vt:lpstr>
      <vt:lpstr>#9Slide02 Tieu de dai</vt:lpstr>
      <vt:lpstr>Tahoma</vt:lpstr>
      <vt:lpstr>Symbol</vt:lpstr>
      <vt:lpstr>맑은 고딕</vt:lpstr>
      <vt:lpstr>Palanquin Dark</vt:lpstr>
      <vt:lpstr>Catamaran</vt:lpstr>
      <vt:lpstr>Employee Onboarding by Slidesgo</vt:lpstr>
      <vt:lpstr>VKFTA 10주년 :  베트남과 한국  간의 전략적 진전  ( 하노이 , 2025년 11월 24일 )</vt:lpstr>
      <vt:lpstr>발표 내용</vt:lpstr>
      <vt:lpstr>베트남 - 한국 간 무역 및 투자 현황</vt:lpstr>
      <vt:lpstr>PowerPoint 프레젠테이션</vt:lpstr>
      <vt:lpstr>한국으로부터 수입 품목 급증</vt:lpstr>
      <vt:lpstr>베트남으로부터 수출 품목도 급증</vt:lpstr>
      <vt:lpstr>PowerPoint 프레젠테이션</vt:lpstr>
      <vt:lpstr>PowerPoint 프레젠테이션</vt:lpstr>
      <vt:lpstr>PowerPoint 프레젠테이션</vt:lpstr>
      <vt:lpstr>기업 관점의 평가</vt:lpstr>
      <vt:lpstr>기업은 어떤 혜택을 받는가?</vt:lpstr>
      <vt:lpstr>기업은 어떤 혜택을 받는가? ( 계속 )</vt:lpstr>
      <vt:lpstr>한계?</vt:lpstr>
      <vt:lpstr>VCCI는 기업과 동행</vt:lpstr>
      <vt:lpstr>VCCI는 기업과 동행</vt:lpstr>
      <vt:lpstr>새로운 상황에서의 요구</vt:lpstr>
      <vt:lpstr>새로운 상황</vt:lpstr>
      <vt:lpstr>PowerPoint 프레젠테이션</vt:lpstr>
      <vt:lpstr>PowerPoint 프레젠테이션</vt:lpstr>
      <vt:lpstr>VCCI는 기업과 동행</vt:lpstr>
      <vt:lpstr>감사합니다!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Win8.1 VS10 X64</dc:creator>
  <dc:description>9Slide.vn</dc:description>
  <cp:lastModifiedBy>user</cp:lastModifiedBy>
  <cp:revision>45</cp:revision>
  <dcterms:modified xsi:type="dcterms:W3CDTF">2025-11-21T13:03:21Z</dcterms:modified>
  <cp:category>9Slide.vn</cp:category>
</cp:coreProperties>
</file>