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0287000" cx="18288000"/>
  <p:notesSz cx="6858000" cy="9144000"/>
  <p:embeddedFontLst>
    <p:embeddedFont>
      <p:font typeface="Montserrat"/>
      <p:regular r:id="rId16"/>
      <p:bold r:id="rId17"/>
      <p:italic r:id="rId18"/>
      <p:boldItalic r:id="rId19"/>
    </p:embeddedFont>
    <p:embeddedFont>
      <p:font typeface="Google Sans Tex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Text-regular.fntdata"/><Relationship Id="rId11" Type="http://schemas.openxmlformats.org/officeDocument/2006/relationships/slide" Target="slides/slide6.xml"/><Relationship Id="rId22" Type="http://schemas.openxmlformats.org/officeDocument/2006/relationships/font" Target="fonts/GoogleSansText-italic.fntdata"/><Relationship Id="rId10" Type="http://schemas.openxmlformats.org/officeDocument/2006/relationships/slide" Target="slides/slide5.xml"/><Relationship Id="rId21" Type="http://schemas.openxmlformats.org/officeDocument/2006/relationships/font" Target="fonts/GoogleSansText-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oogleSansTex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1: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97" name="Google Shape;97;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98" name="Google Shape;98;p2:notes"/>
          <p:cNvSpPr/>
          <p:nvPr>
            <p:ph idx="3"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200"/>
          </a:p>
        </p:txBody>
      </p:sp>
      <p:sp>
        <p:nvSpPr>
          <p:cNvPr id="101" name="Google Shape;101;p2: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4: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8fedb3642_1_30: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g3a8fedb3642_1_30: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a8fedb3642_1_30: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a8fedb3642_1_18: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3a8fedb3642_1_1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3a8fedb3642_1_1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8fedb3642_1_68: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a8fedb3642_1_68: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3a8fedb3642_1_68: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a8fedb3642_1_41: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a8fedb3642_1_4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3a8fedb3642_1_4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a8fedb3642_1_51: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a8fedb3642_1_5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3a8fedb3642_1_5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a8fedb3642_1_61:notes"/>
          <p:cNvSpPr/>
          <p:nvPr>
            <p:ph idx="2" type="sldImg"/>
          </p:nvPr>
        </p:nvSpPr>
        <p:spPr>
          <a:xfrm>
            <a:off x="2290763" y="512763"/>
            <a:ext cx="45624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3a8fedb3642_1_61: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3a8fedb3642_1_61: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 name="Shape 91"/>
        <p:cNvGrpSpPr/>
        <p:nvPr/>
      </p:nvGrpSpPr>
      <p:grpSpPr>
        <a:xfrm>
          <a:off x="0" y="0"/>
          <a:ext cx="0" cy="0"/>
          <a:chOff x="0" y="0"/>
          <a:chExt cx="0" cy="0"/>
        </a:xfrm>
      </p:grpSpPr>
      <p:sp>
        <p:nvSpPr>
          <p:cNvPr id="92" name="Google Shape;92;p13"/>
          <p:cNvSpPr txBox="1"/>
          <p:nvPr/>
        </p:nvSpPr>
        <p:spPr>
          <a:xfrm>
            <a:off x="2377425" y="7822303"/>
            <a:ext cx="13533300" cy="5079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3600"/>
              <a:buFont typeface="Arial"/>
              <a:buNone/>
            </a:pPr>
            <a:r>
              <a:rPr b="0" i="1" lang="en-US" sz="3300" u="none" cap="none" strike="noStrike">
                <a:solidFill>
                  <a:srgbClr val="000000"/>
                </a:solidFill>
                <a:latin typeface="Montserrat"/>
                <a:ea typeface="Montserrat"/>
                <a:cs typeface="Montserrat"/>
                <a:sym typeface="Montserrat"/>
              </a:rPr>
              <a:t>Hà Nội, 10/2024</a:t>
            </a:r>
            <a:endParaRPr b="0" i="1" sz="3300" u="none" cap="none" strike="noStrike">
              <a:solidFill>
                <a:srgbClr val="000000"/>
              </a:solidFill>
              <a:latin typeface="Montserrat"/>
              <a:ea typeface="Montserrat"/>
              <a:cs typeface="Montserrat"/>
              <a:sym typeface="Montserrat"/>
            </a:endParaRPr>
          </a:p>
        </p:txBody>
      </p:sp>
      <p:sp>
        <p:nvSpPr>
          <p:cNvPr id="93" name="Google Shape;93;p13"/>
          <p:cNvSpPr txBox="1"/>
          <p:nvPr/>
        </p:nvSpPr>
        <p:spPr>
          <a:xfrm>
            <a:off x="1906275" y="2760050"/>
            <a:ext cx="14931300" cy="4857900"/>
          </a:xfrm>
          <a:prstGeom prst="rect">
            <a:avLst/>
          </a:prstGeom>
          <a:noFill/>
          <a:ln>
            <a:noFill/>
          </a:ln>
        </p:spPr>
        <p:txBody>
          <a:bodyPr anchorCtr="0" anchor="t" bIns="0" lIns="0" spcFirstLastPara="1" rIns="0" wrap="square" tIns="0">
            <a:spAutoFit/>
          </a:bodyPr>
          <a:lstStyle/>
          <a:p>
            <a:pPr indent="0" lvl="0" marL="0" marR="0" rtl="0" algn="ctr">
              <a:lnSpc>
                <a:spcPct val="108001"/>
              </a:lnSpc>
              <a:spcBef>
                <a:spcPts val="0"/>
              </a:spcBef>
              <a:spcAft>
                <a:spcPts val="0"/>
              </a:spcAft>
              <a:buClr>
                <a:srgbClr val="000000"/>
              </a:buClr>
              <a:buSzPts val="5499"/>
              <a:buFont typeface="Arial"/>
              <a:buNone/>
            </a:pPr>
            <a:r>
              <a:rPr b="1" lang="en-US" sz="4800">
                <a:solidFill>
                  <a:srgbClr val="C00000"/>
                </a:solidFill>
                <a:latin typeface="Montserrat"/>
                <a:ea typeface="Montserrat"/>
                <a:cs typeface="Montserrat"/>
                <a:sym typeface="Montserrat"/>
              </a:rPr>
              <a:t>Nâng cấp Hiệp định VKFTA </a:t>
            </a:r>
            <a:endParaRPr b="1" sz="4800">
              <a:solidFill>
                <a:srgbClr val="C00000"/>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rPr b="1" lang="en-US" sz="4800">
                <a:solidFill>
                  <a:srgbClr val="C00000"/>
                </a:solidFill>
                <a:latin typeface="Montserrat"/>
                <a:ea typeface="Montserrat"/>
                <a:cs typeface="Montserrat"/>
                <a:sym typeface="Montserrat"/>
              </a:rPr>
              <a:t>đáp ứng yêu cầu của bối cảnh mới</a:t>
            </a:r>
            <a:endParaRPr b="1" sz="4800">
              <a:solidFill>
                <a:srgbClr val="C00000"/>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t/>
            </a:r>
            <a:endParaRPr b="1" i="0" sz="5000" u="none" cap="none" strike="noStrike">
              <a:solidFill>
                <a:srgbClr val="C00000"/>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t/>
            </a:r>
            <a:endParaRPr b="1" i="0" sz="5000" u="none" cap="none" strike="noStrike">
              <a:solidFill>
                <a:srgbClr val="C00000"/>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t/>
            </a:r>
            <a:endParaRPr b="1" i="0" sz="5000" u="none" cap="none" strike="noStrike">
              <a:solidFill>
                <a:srgbClr val="C00000"/>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rPr lang="en-US" sz="2400">
                <a:solidFill>
                  <a:srgbClr val="0000FF"/>
                </a:solidFill>
                <a:latin typeface="Montserrat"/>
                <a:ea typeface="Montserrat"/>
                <a:cs typeface="Montserrat"/>
                <a:sym typeface="Montserrat"/>
              </a:rPr>
              <a:t>PGS.TS Đào Ngọc Tiến</a:t>
            </a:r>
            <a:endParaRPr b="0" i="0" sz="2400" u="none" cap="none" strike="noStrike">
              <a:solidFill>
                <a:srgbClr val="0000FF"/>
              </a:solidFill>
              <a:latin typeface="Montserrat"/>
              <a:ea typeface="Montserrat"/>
              <a:cs typeface="Montserrat"/>
              <a:sym typeface="Montserrat"/>
            </a:endParaRPr>
          </a:p>
          <a:p>
            <a:pPr indent="0" lvl="0" marL="0" marR="0" rtl="0" algn="ctr">
              <a:lnSpc>
                <a:spcPct val="108001"/>
              </a:lnSpc>
              <a:spcBef>
                <a:spcPts val="0"/>
              </a:spcBef>
              <a:spcAft>
                <a:spcPts val="0"/>
              </a:spcAft>
              <a:buClr>
                <a:srgbClr val="000000"/>
              </a:buClr>
              <a:buSzPts val="5499"/>
              <a:buFont typeface="Arial"/>
              <a:buNone/>
            </a:pPr>
            <a:r>
              <a:rPr b="0" i="0" lang="en-US" sz="2400" u="none" cap="none" strike="noStrike">
                <a:solidFill>
                  <a:srgbClr val="0000FF"/>
                </a:solidFill>
                <a:latin typeface="Montserrat"/>
                <a:ea typeface="Montserrat"/>
                <a:cs typeface="Montserrat"/>
                <a:sym typeface="Montserrat"/>
              </a:rPr>
              <a:t>Email: dntien@ftu.edu.vn</a:t>
            </a:r>
            <a:endParaRPr b="0" i="0" sz="2400" u="none" cap="none" strike="noStrike">
              <a:solidFill>
                <a:srgbClr val="0000FF"/>
              </a:solidFill>
              <a:latin typeface="Montserrat"/>
              <a:ea typeface="Montserrat"/>
              <a:cs typeface="Montserrat"/>
              <a:sym typeface="Montserrat"/>
            </a:endParaRPr>
          </a:p>
        </p:txBody>
      </p:sp>
      <p:sp>
        <p:nvSpPr>
          <p:cNvPr id="94" name="Google Shape;94;p13"/>
          <p:cNvSpPr txBox="1"/>
          <p:nvPr/>
        </p:nvSpPr>
        <p:spPr>
          <a:xfrm>
            <a:off x="1589315" y="3897005"/>
            <a:ext cx="15109500" cy="2154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59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2"/>
          <p:cNvPicPr preferRelativeResize="0"/>
          <p:nvPr/>
        </p:nvPicPr>
        <p:blipFill rotWithShape="1">
          <a:blip r:embed="rId3">
            <a:alphaModFix/>
          </a:blip>
          <a:srcRect b="17865" l="0" r="0" t="7154"/>
          <a:stretch/>
        </p:blipFill>
        <p:spPr>
          <a:xfrm>
            <a:off x="0" y="0"/>
            <a:ext cx="18288000" cy="10287000"/>
          </a:xfrm>
          <a:prstGeom prst="rect">
            <a:avLst/>
          </a:prstGeom>
          <a:noFill/>
          <a:ln>
            <a:noFill/>
          </a:ln>
        </p:spPr>
      </p:pic>
      <p:sp>
        <p:nvSpPr>
          <p:cNvPr id="183" name="Google Shape;183;p22"/>
          <p:cNvSpPr txBox="1"/>
          <p:nvPr/>
        </p:nvSpPr>
        <p:spPr>
          <a:xfrm>
            <a:off x="782250" y="4258642"/>
            <a:ext cx="16723500" cy="1769715"/>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9000"/>
              <a:buFont typeface="Arial"/>
              <a:buNone/>
            </a:pPr>
            <a:r>
              <a:rPr b="1" i="0" lang="en-US" sz="10000" u="none" cap="none" strike="noStrike">
                <a:solidFill>
                  <a:srgbClr val="FFFFFF"/>
                </a:solidFill>
                <a:latin typeface="Montserrat"/>
                <a:ea typeface="Montserrat"/>
                <a:cs typeface="Montserrat"/>
                <a:sym typeface="Montserrat"/>
              </a:rPr>
              <a:t>THANK YOU!</a:t>
            </a:r>
            <a:endParaRPr b="1" i="0" sz="100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4"/>
          <p:cNvPicPr preferRelativeResize="0"/>
          <p:nvPr/>
        </p:nvPicPr>
        <p:blipFill rotWithShape="1">
          <a:blip r:embed="rId3">
            <a:alphaModFix/>
          </a:blip>
          <a:srcRect b="0" l="0" r="0" t="0"/>
          <a:stretch/>
        </p:blipFill>
        <p:spPr>
          <a:xfrm>
            <a:off x="-21748" y="126325"/>
            <a:ext cx="18288000" cy="10287000"/>
          </a:xfrm>
          <a:prstGeom prst="rect">
            <a:avLst/>
          </a:prstGeom>
          <a:noFill/>
          <a:ln>
            <a:noFill/>
          </a:ln>
        </p:spPr>
      </p:pic>
      <p:sp>
        <p:nvSpPr>
          <p:cNvPr id="104" name="Google Shape;104;p14"/>
          <p:cNvSpPr txBox="1"/>
          <p:nvPr/>
        </p:nvSpPr>
        <p:spPr>
          <a:xfrm>
            <a:off x="305550" y="1427806"/>
            <a:ext cx="17676900" cy="7695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5000"/>
              <a:buFont typeface="Arial"/>
              <a:buNone/>
            </a:pPr>
            <a:r>
              <a:rPr b="1" lang="en-US" sz="5000">
                <a:solidFill>
                  <a:srgbClr val="C00000"/>
                </a:solidFill>
                <a:latin typeface="Montserrat"/>
                <a:ea typeface="Montserrat"/>
                <a:cs typeface="Montserrat"/>
                <a:sym typeface="Montserrat"/>
              </a:rPr>
              <a:t>Nội dung</a:t>
            </a:r>
            <a:endParaRPr b="0" i="0" sz="1400" u="none" cap="none" strike="noStrike">
              <a:solidFill>
                <a:srgbClr val="000000"/>
              </a:solidFill>
              <a:latin typeface="Montserrat"/>
              <a:ea typeface="Montserrat"/>
              <a:cs typeface="Montserrat"/>
              <a:sym typeface="Montserrat"/>
            </a:endParaRPr>
          </a:p>
        </p:txBody>
      </p:sp>
      <p:sp>
        <p:nvSpPr>
          <p:cNvPr id="105" name="Google Shape;105;p14"/>
          <p:cNvSpPr txBox="1"/>
          <p:nvPr/>
        </p:nvSpPr>
        <p:spPr>
          <a:xfrm>
            <a:off x="6912425" y="3063550"/>
            <a:ext cx="5446200" cy="554100"/>
          </a:xfrm>
          <a:prstGeom prst="rect">
            <a:avLst/>
          </a:prstGeom>
          <a:noFill/>
          <a:ln>
            <a:noFill/>
          </a:ln>
        </p:spPr>
        <p:txBody>
          <a:bodyPr anchorCtr="0" anchor="t" bIns="0" lIns="0" spcFirstLastPara="1" rIns="0" wrap="square" tIns="0">
            <a:spAutoFit/>
          </a:bodyPr>
          <a:lstStyle/>
          <a:p>
            <a:pPr indent="0" lvl="0" marL="1371600" marR="0" rtl="0" algn="l">
              <a:lnSpc>
                <a:spcPct val="150012"/>
              </a:lnSpc>
              <a:spcBef>
                <a:spcPts val="0"/>
              </a:spcBef>
              <a:spcAft>
                <a:spcPts val="0"/>
              </a:spcAft>
              <a:buClr>
                <a:srgbClr val="000000"/>
              </a:buClr>
              <a:buSzPts val="3600"/>
              <a:buFont typeface="Arial"/>
              <a:buNone/>
            </a:pPr>
            <a:r>
              <a:t/>
            </a:r>
            <a:endParaRPr b="0" i="0" sz="3600" u="none" cap="none" strike="noStrike">
              <a:solidFill>
                <a:srgbClr val="000000"/>
              </a:solidFill>
              <a:latin typeface="Montserrat"/>
              <a:ea typeface="Montserrat"/>
              <a:cs typeface="Montserrat"/>
              <a:sym typeface="Montserrat"/>
            </a:endParaRPr>
          </a:p>
        </p:txBody>
      </p:sp>
      <p:cxnSp>
        <p:nvCxnSpPr>
          <p:cNvPr id="106" name="Google Shape;106;p14"/>
          <p:cNvCxnSpPr/>
          <p:nvPr/>
        </p:nvCxnSpPr>
        <p:spPr>
          <a:xfrm flipH="1">
            <a:off x="4765583" y="2539650"/>
            <a:ext cx="14400" cy="3142200"/>
          </a:xfrm>
          <a:prstGeom prst="straightConnector1">
            <a:avLst/>
          </a:prstGeom>
          <a:noFill/>
          <a:ln cap="flat" cmpd="sng" w="28575">
            <a:solidFill>
              <a:schemeClr val="dk2"/>
            </a:solidFill>
            <a:prstDash val="solid"/>
            <a:round/>
            <a:headEnd len="sm" w="sm" type="none"/>
            <a:tailEnd len="sm" w="sm" type="none"/>
          </a:ln>
        </p:spPr>
      </p:cxnSp>
      <p:sp>
        <p:nvSpPr>
          <p:cNvPr id="107" name="Google Shape;107;p14"/>
          <p:cNvSpPr/>
          <p:nvPr/>
        </p:nvSpPr>
        <p:spPr>
          <a:xfrm>
            <a:off x="3350628" y="2769363"/>
            <a:ext cx="680700" cy="619200"/>
          </a:xfrm>
          <a:prstGeom prst="ellipse">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Montserrat"/>
                <a:ea typeface="Montserrat"/>
                <a:cs typeface="Montserrat"/>
                <a:sym typeface="Montserrat"/>
              </a:rPr>
              <a:t>1</a:t>
            </a:r>
            <a:endParaRPr b="1" i="0" sz="2500" u="none" cap="none" strike="noStrike">
              <a:solidFill>
                <a:schemeClr val="lt1"/>
              </a:solidFill>
              <a:latin typeface="Montserrat"/>
              <a:ea typeface="Montserrat"/>
              <a:cs typeface="Montserrat"/>
              <a:sym typeface="Montserrat"/>
            </a:endParaRPr>
          </a:p>
        </p:txBody>
      </p:sp>
      <p:sp>
        <p:nvSpPr>
          <p:cNvPr id="108" name="Google Shape;108;p14"/>
          <p:cNvSpPr/>
          <p:nvPr/>
        </p:nvSpPr>
        <p:spPr>
          <a:xfrm>
            <a:off x="3350628" y="3824500"/>
            <a:ext cx="680700" cy="619200"/>
          </a:xfrm>
          <a:prstGeom prst="ellipse">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Montserrat"/>
                <a:ea typeface="Montserrat"/>
                <a:cs typeface="Montserrat"/>
                <a:sym typeface="Montserrat"/>
              </a:rPr>
              <a:t>2</a:t>
            </a:r>
            <a:endParaRPr b="1" i="0" sz="2500" u="none" cap="none" strike="noStrike">
              <a:solidFill>
                <a:schemeClr val="lt1"/>
              </a:solidFill>
              <a:latin typeface="Montserrat"/>
              <a:ea typeface="Montserrat"/>
              <a:cs typeface="Montserrat"/>
              <a:sym typeface="Montserrat"/>
            </a:endParaRPr>
          </a:p>
        </p:txBody>
      </p:sp>
      <p:sp>
        <p:nvSpPr>
          <p:cNvPr id="109" name="Google Shape;109;p14"/>
          <p:cNvSpPr/>
          <p:nvPr/>
        </p:nvSpPr>
        <p:spPr>
          <a:xfrm>
            <a:off x="3372376" y="4879625"/>
            <a:ext cx="680700" cy="619200"/>
          </a:xfrm>
          <a:prstGeom prst="ellipse">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US" sz="2500" u="none" cap="none" strike="noStrike">
                <a:solidFill>
                  <a:schemeClr val="lt1"/>
                </a:solidFill>
                <a:latin typeface="Montserrat"/>
                <a:ea typeface="Montserrat"/>
                <a:cs typeface="Montserrat"/>
                <a:sym typeface="Montserrat"/>
              </a:rPr>
              <a:t>3</a:t>
            </a:r>
            <a:endParaRPr b="1" i="0" sz="2500" u="none" cap="none" strike="noStrike">
              <a:solidFill>
                <a:schemeClr val="lt1"/>
              </a:solidFill>
              <a:latin typeface="Montserrat"/>
              <a:ea typeface="Montserrat"/>
              <a:cs typeface="Montserrat"/>
              <a:sym typeface="Montserrat"/>
            </a:endParaRPr>
          </a:p>
        </p:txBody>
      </p:sp>
      <p:sp>
        <p:nvSpPr>
          <p:cNvPr id="110" name="Google Shape;110;p14"/>
          <p:cNvSpPr/>
          <p:nvPr/>
        </p:nvSpPr>
        <p:spPr>
          <a:xfrm>
            <a:off x="5376200" y="2769375"/>
            <a:ext cx="11787600" cy="8484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800"/>
              <a:buFont typeface="Arial"/>
              <a:buNone/>
            </a:pPr>
            <a:r>
              <a:rPr b="1" lang="en-US" sz="2800">
                <a:solidFill>
                  <a:schemeClr val="lt1"/>
                </a:solidFill>
                <a:latin typeface="Montserrat"/>
                <a:ea typeface="Montserrat"/>
                <a:cs typeface="Montserrat"/>
                <a:sym typeface="Montserrat"/>
              </a:rPr>
              <a:t>Tầm nhìn và bối cảnh mới trong quan hệ hợp tác Việt Nam - Hàn Quốc</a:t>
            </a:r>
            <a:r>
              <a:rPr b="1" i="0" lang="en-US" sz="2800" u="none" cap="none" strike="noStrike">
                <a:solidFill>
                  <a:schemeClr val="lt1"/>
                </a:solidFill>
                <a:latin typeface="Montserrat"/>
                <a:ea typeface="Montserrat"/>
                <a:cs typeface="Montserrat"/>
                <a:sym typeface="Montserrat"/>
              </a:rPr>
              <a:t> </a:t>
            </a:r>
            <a:endParaRPr b="1" i="0" sz="2800" u="none" cap="none" strike="noStrike">
              <a:solidFill>
                <a:schemeClr val="lt1"/>
              </a:solidFill>
              <a:latin typeface="Montserrat"/>
              <a:ea typeface="Montserrat"/>
              <a:cs typeface="Montserrat"/>
              <a:sym typeface="Montserrat"/>
            </a:endParaRPr>
          </a:p>
        </p:txBody>
      </p:sp>
      <p:sp>
        <p:nvSpPr>
          <p:cNvPr id="111" name="Google Shape;111;p14"/>
          <p:cNvSpPr/>
          <p:nvPr/>
        </p:nvSpPr>
        <p:spPr>
          <a:xfrm>
            <a:off x="5376200" y="3824500"/>
            <a:ext cx="11635500" cy="8484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800"/>
              <a:buFont typeface="Arial"/>
              <a:buNone/>
            </a:pPr>
            <a:r>
              <a:rPr b="1" lang="en-US" sz="2800">
                <a:solidFill>
                  <a:schemeClr val="lt1"/>
                </a:solidFill>
                <a:latin typeface="Montserrat"/>
                <a:ea typeface="Montserrat"/>
                <a:cs typeface="Montserrat"/>
                <a:sym typeface="Montserrat"/>
              </a:rPr>
              <a:t>Triển vọng hợp tác trong một số lĩnh vực</a:t>
            </a:r>
            <a:endParaRPr b="1" i="0" sz="2800" u="none" cap="none" strike="noStrike">
              <a:solidFill>
                <a:schemeClr val="lt1"/>
              </a:solidFill>
              <a:latin typeface="Montserrat"/>
              <a:ea typeface="Montserrat"/>
              <a:cs typeface="Montserrat"/>
              <a:sym typeface="Montserrat"/>
            </a:endParaRPr>
          </a:p>
        </p:txBody>
      </p:sp>
      <p:sp>
        <p:nvSpPr>
          <p:cNvPr id="112" name="Google Shape;112;p14"/>
          <p:cNvSpPr/>
          <p:nvPr/>
        </p:nvSpPr>
        <p:spPr>
          <a:xfrm>
            <a:off x="5376200" y="4960225"/>
            <a:ext cx="11635500" cy="8484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5"/>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i="0" lang="en-US" sz="5450" u="none" cap="none" strike="noStrike">
                <a:solidFill>
                  <a:srgbClr val="C00000"/>
                </a:solidFill>
                <a:latin typeface="Montserrat"/>
                <a:ea typeface="Montserrat"/>
                <a:cs typeface="Montserrat"/>
                <a:sym typeface="Montserrat"/>
              </a:rPr>
              <a:t>1. </a:t>
            </a:r>
            <a:endParaRPr b="1" i="0" sz="1400" u="none" cap="none" strike="noStrike">
              <a:solidFill>
                <a:srgbClr val="000000"/>
              </a:solidFill>
              <a:latin typeface="Montserrat"/>
              <a:ea typeface="Montserrat"/>
              <a:cs typeface="Montserrat"/>
              <a:sym typeface="Montserrat"/>
            </a:endParaRPr>
          </a:p>
        </p:txBody>
      </p:sp>
      <p:sp>
        <p:nvSpPr>
          <p:cNvPr id="119" name="Google Shape;119;p15"/>
          <p:cNvSpPr/>
          <p:nvPr/>
        </p:nvSpPr>
        <p:spPr>
          <a:xfrm>
            <a:off x="5262250" y="382326"/>
            <a:ext cx="6956100" cy="8463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Tầm nhìn mới</a:t>
            </a:r>
            <a:r>
              <a:rPr b="1" i="0" lang="en-US" sz="3600" u="none" cap="none" strike="noStrike">
                <a:solidFill>
                  <a:schemeClr val="lt1"/>
                </a:solidFill>
                <a:latin typeface="Montserrat"/>
                <a:ea typeface="Montserrat"/>
                <a:cs typeface="Montserrat"/>
                <a:sym typeface="Montserrat"/>
              </a:rPr>
              <a:t> </a:t>
            </a:r>
            <a:endParaRPr b="1" i="0" sz="3600" u="none" cap="none" strike="noStrike">
              <a:solidFill>
                <a:schemeClr val="lt1"/>
              </a:solidFill>
              <a:latin typeface="Montserrat"/>
              <a:ea typeface="Montserrat"/>
              <a:cs typeface="Montserrat"/>
              <a:sym typeface="Montserrat"/>
            </a:endParaRPr>
          </a:p>
        </p:txBody>
      </p:sp>
      <p:pic>
        <p:nvPicPr>
          <p:cNvPr id="120" name="Google Shape;120;p15" title="quan-he-doi-tac-chien-luoc-toan-dien-viet-nam-han-quoc.jpg"/>
          <p:cNvPicPr preferRelativeResize="0"/>
          <p:nvPr/>
        </p:nvPicPr>
        <p:blipFill rotWithShape="1">
          <a:blip r:embed="rId3">
            <a:alphaModFix/>
          </a:blip>
          <a:srcRect b="44352" l="0" r="0" t="26339"/>
          <a:stretch/>
        </p:blipFill>
        <p:spPr>
          <a:xfrm>
            <a:off x="496125" y="1987800"/>
            <a:ext cx="3612375" cy="5906874"/>
          </a:xfrm>
          <a:prstGeom prst="rect">
            <a:avLst/>
          </a:prstGeom>
          <a:noFill/>
          <a:ln>
            <a:noFill/>
          </a:ln>
        </p:spPr>
      </p:pic>
      <p:pic>
        <p:nvPicPr>
          <p:cNvPr id="121" name="Google Shape;121;p15" title="quan-he-doi-tac-chien-luoc-toan-dien-viet-nam-han-quoc.jpg"/>
          <p:cNvPicPr preferRelativeResize="0"/>
          <p:nvPr/>
        </p:nvPicPr>
        <p:blipFill rotWithShape="1">
          <a:blip r:embed="rId3">
            <a:alphaModFix/>
          </a:blip>
          <a:srcRect b="0" l="0" r="0" t="54404"/>
          <a:stretch/>
        </p:blipFill>
        <p:spPr>
          <a:xfrm>
            <a:off x="4171774" y="1900800"/>
            <a:ext cx="4027290" cy="5993874"/>
          </a:xfrm>
          <a:prstGeom prst="rect">
            <a:avLst/>
          </a:prstGeom>
          <a:noFill/>
          <a:ln>
            <a:noFill/>
          </a:ln>
        </p:spPr>
      </p:pic>
      <p:sp>
        <p:nvSpPr>
          <p:cNvPr id="122" name="Google Shape;122;p15"/>
          <p:cNvSpPr txBox="1"/>
          <p:nvPr/>
        </p:nvSpPr>
        <p:spPr>
          <a:xfrm>
            <a:off x="8594975" y="1531075"/>
            <a:ext cx="9482400" cy="80349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K</a:t>
            </a:r>
            <a:r>
              <a:rPr lang="en-US" sz="3000">
                <a:solidFill>
                  <a:srgbClr val="212529"/>
                </a:solidFill>
                <a:highlight>
                  <a:srgbClr val="FFFFFF"/>
                </a:highlight>
              </a:rPr>
              <a:t>im ngạch thương mại song phương đạt 150 tỷ USD vào năm 2030 theo hướng cân bằng, bền vững</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Ư</a:t>
            </a:r>
            <a:r>
              <a:rPr lang="en-US" sz="3000">
                <a:solidFill>
                  <a:srgbClr val="212529"/>
                </a:solidFill>
                <a:highlight>
                  <a:srgbClr val="FFFFFF"/>
                </a:highlight>
              </a:rPr>
              <a:t>u tiên triển khai lĩnh vực như xây dựng khu công nghiệp chuyên môn dựa trên công nghệ cao, công nghiệp số như AI, bán dẫn, phát triển cơ sở hạ tầng, năng lượng tái tạo, đô thị thông minh, chuỗi giá trị toàn cầu</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Triển khai nghiên cứu chung, đào tạo và trao đổi nguồn nhân lực trong các lĩnh vực công nghệ chiến lược như trí tuệ nhân tạo, bán dẫn, công nghệ sinh học, vật liệu và năng lượng</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Tăng cường kết nối hệ sinh thái đổi mới sáng tạo và hệ sinh thái khởi nghiệp giữa hai nước</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Mở rộng khả năng hợp tác trong lĩnh vực năng lượng tái tạo và nâng cao hiệu quả sử dụng năng lượng</a:t>
            </a:r>
            <a:endParaRPr sz="3000">
              <a:solidFill>
                <a:srgbClr val="212529"/>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6"/>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i="0" lang="en-US" sz="5450" u="none" cap="none" strike="noStrike">
                <a:solidFill>
                  <a:srgbClr val="C00000"/>
                </a:solidFill>
                <a:latin typeface="Montserrat"/>
                <a:ea typeface="Montserrat"/>
                <a:cs typeface="Montserrat"/>
                <a:sym typeface="Montserrat"/>
              </a:rPr>
              <a:t>1. </a:t>
            </a:r>
            <a:endParaRPr b="1" i="0" sz="1400" u="none" cap="none" strike="noStrike">
              <a:solidFill>
                <a:srgbClr val="000000"/>
              </a:solidFill>
              <a:latin typeface="Montserrat"/>
              <a:ea typeface="Montserrat"/>
              <a:cs typeface="Montserrat"/>
              <a:sym typeface="Montserrat"/>
            </a:endParaRPr>
          </a:p>
        </p:txBody>
      </p:sp>
      <p:sp>
        <p:nvSpPr>
          <p:cNvPr id="129" name="Google Shape;129;p16"/>
          <p:cNvSpPr/>
          <p:nvPr/>
        </p:nvSpPr>
        <p:spPr>
          <a:xfrm>
            <a:off x="5262250" y="382326"/>
            <a:ext cx="6956100" cy="8463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Bối cảnh mới</a:t>
            </a:r>
            <a:r>
              <a:rPr b="1" i="0" lang="en-US" sz="3600" u="none" cap="none" strike="noStrike">
                <a:solidFill>
                  <a:schemeClr val="lt1"/>
                </a:solidFill>
                <a:latin typeface="Montserrat"/>
                <a:ea typeface="Montserrat"/>
                <a:cs typeface="Montserrat"/>
                <a:sym typeface="Montserrat"/>
              </a:rPr>
              <a:t> </a:t>
            </a:r>
            <a:endParaRPr b="1" i="0" sz="3600" u="none" cap="none" strike="noStrike">
              <a:solidFill>
                <a:schemeClr val="lt1"/>
              </a:solidFill>
              <a:latin typeface="Montserrat"/>
              <a:ea typeface="Montserrat"/>
              <a:cs typeface="Montserrat"/>
              <a:sym typeface="Montserrat"/>
            </a:endParaRPr>
          </a:p>
        </p:txBody>
      </p:sp>
      <p:sp>
        <p:nvSpPr>
          <p:cNvPr id="130" name="Google Shape;130;p16"/>
          <p:cNvSpPr txBox="1"/>
          <p:nvPr/>
        </p:nvSpPr>
        <p:spPr>
          <a:xfrm>
            <a:off x="1370475" y="1929000"/>
            <a:ext cx="15489000" cy="6887700"/>
          </a:xfrm>
          <a:prstGeom prst="rect">
            <a:avLst/>
          </a:prstGeom>
          <a:noFill/>
          <a:ln>
            <a:noFill/>
          </a:ln>
        </p:spPr>
        <p:txBody>
          <a:bodyPr anchorCtr="0" anchor="ctr" bIns="91425" lIns="91425" spcFirstLastPara="1" rIns="91425" wrap="square" tIns="91425">
            <a:noAutofit/>
          </a:bodyPr>
          <a:lstStyle/>
          <a:p>
            <a:pPr indent="-419100" lvl="0" marL="457200" rtl="0" algn="l">
              <a:lnSpc>
                <a:spcPct val="115000"/>
              </a:lnSpc>
              <a:spcBef>
                <a:spcPts val="0"/>
              </a:spcBef>
              <a:spcAft>
                <a:spcPts val="0"/>
              </a:spcAft>
              <a:buClr>
                <a:srgbClr val="1F1F1F"/>
              </a:buClr>
              <a:buSzPts val="3000"/>
              <a:buAutoNum type="arabicPeriod"/>
            </a:pPr>
            <a:r>
              <a:rPr b="1" lang="en-US" sz="3000">
                <a:solidFill>
                  <a:srgbClr val="1F1F1F"/>
                </a:solidFill>
              </a:rPr>
              <a:t>Tái cấu trúc Chuỗi cung ứng :</a:t>
            </a:r>
            <a:endParaRPr b="1" sz="3000">
              <a:solidFill>
                <a:srgbClr val="1F1F1F"/>
              </a:solidFill>
            </a:endParaRPr>
          </a:p>
          <a:p>
            <a:pPr indent="-419100" lvl="1" marL="914400" rtl="0" algn="l">
              <a:lnSpc>
                <a:spcPct val="115000"/>
              </a:lnSpc>
              <a:spcBef>
                <a:spcPts val="0"/>
              </a:spcBef>
              <a:spcAft>
                <a:spcPts val="0"/>
              </a:spcAft>
              <a:buClr>
                <a:srgbClr val="1F1F1F"/>
              </a:buClr>
              <a:buSzPts val="3000"/>
              <a:buChar char="○"/>
            </a:pPr>
            <a:r>
              <a:rPr lang="en-US" sz="3000">
                <a:solidFill>
                  <a:srgbClr val="1F1F1F"/>
                </a:solidFill>
              </a:rPr>
              <a:t>Chiến lược "Trung Quốc + 1".</a:t>
            </a:r>
            <a:endParaRPr baseline="30000" sz="3000">
              <a:solidFill>
                <a:srgbClr val="444746"/>
              </a:solidFill>
              <a:highlight>
                <a:srgbClr val="FFFFFF"/>
              </a:highlight>
            </a:endParaRPr>
          </a:p>
          <a:p>
            <a:pPr indent="-419100" lvl="1" marL="914400" rtl="0" algn="l">
              <a:lnSpc>
                <a:spcPct val="115000"/>
              </a:lnSpc>
              <a:spcBef>
                <a:spcPts val="0"/>
              </a:spcBef>
              <a:spcAft>
                <a:spcPts val="0"/>
              </a:spcAft>
              <a:buClr>
                <a:srgbClr val="1F1F1F"/>
              </a:buClr>
              <a:buSzPts val="3000"/>
              <a:buChar char="○"/>
            </a:pPr>
            <a:r>
              <a:rPr lang="en-US" sz="3000">
                <a:solidFill>
                  <a:srgbClr val="1F1F1F"/>
                </a:solidFill>
              </a:rPr>
              <a:t>Nhu cầu giảm rủi ro địa chính trị, tăng tính chống chịu của đầu tư.</a:t>
            </a:r>
            <a:endParaRPr sz="3000">
              <a:solidFill>
                <a:srgbClr val="1F1F1F"/>
              </a:solidFill>
            </a:endParaRPr>
          </a:p>
          <a:p>
            <a:pPr indent="-419100" lvl="0" marL="457200" rtl="0" algn="l">
              <a:lnSpc>
                <a:spcPct val="115000"/>
              </a:lnSpc>
              <a:spcBef>
                <a:spcPts val="0"/>
              </a:spcBef>
              <a:spcAft>
                <a:spcPts val="0"/>
              </a:spcAft>
              <a:buClr>
                <a:srgbClr val="1F1F1F"/>
              </a:buClr>
              <a:buSzPts val="3000"/>
              <a:buAutoNum type="arabicPeriod"/>
            </a:pPr>
            <a:r>
              <a:rPr b="1" lang="en-US" sz="3000">
                <a:solidFill>
                  <a:srgbClr val="1F1F1F"/>
                </a:solidFill>
              </a:rPr>
              <a:t>Cách mạng Công nghiệp 4.0:</a:t>
            </a:r>
            <a:endParaRPr b="1" sz="3000">
              <a:solidFill>
                <a:srgbClr val="1F1F1F"/>
              </a:solidFill>
            </a:endParaRPr>
          </a:p>
          <a:p>
            <a:pPr indent="-419100" lvl="1" marL="914400" rtl="0" algn="l">
              <a:lnSpc>
                <a:spcPct val="115000"/>
              </a:lnSpc>
              <a:spcBef>
                <a:spcPts val="0"/>
              </a:spcBef>
              <a:spcAft>
                <a:spcPts val="0"/>
              </a:spcAft>
              <a:buClr>
                <a:srgbClr val="1F1F1F"/>
              </a:buClr>
              <a:buSzPts val="3000"/>
              <a:buChar char="○"/>
            </a:pPr>
            <a:r>
              <a:rPr lang="en-US" sz="3000">
                <a:solidFill>
                  <a:srgbClr val="1F1F1F"/>
                </a:solidFill>
              </a:rPr>
              <a:t>Chuyển từ thương mại hàng hóa sang kinh tế số (AI và dữ liệu).</a:t>
            </a:r>
            <a:endParaRPr baseline="30000" sz="3000">
              <a:solidFill>
                <a:srgbClr val="444746"/>
              </a:solidFill>
              <a:highlight>
                <a:srgbClr val="FFFFFF"/>
              </a:highlight>
            </a:endParaRPr>
          </a:p>
          <a:p>
            <a:pPr indent="-419100" lvl="0" marL="457200" rtl="0" algn="l">
              <a:lnSpc>
                <a:spcPct val="115000"/>
              </a:lnSpc>
              <a:spcBef>
                <a:spcPts val="0"/>
              </a:spcBef>
              <a:spcAft>
                <a:spcPts val="0"/>
              </a:spcAft>
              <a:buClr>
                <a:srgbClr val="1F1F1F"/>
              </a:buClr>
              <a:buSzPts val="3000"/>
              <a:buAutoNum type="arabicPeriod"/>
            </a:pPr>
            <a:r>
              <a:rPr b="1" lang="en-US" sz="3000">
                <a:solidFill>
                  <a:srgbClr val="1F1F1F"/>
                </a:solidFill>
              </a:rPr>
              <a:t>Cam kết Net Zero &amp; ESG:</a:t>
            </a:r>
            <a:endParaRPr b="1" sz="3000">
              <a:solidFill>
                <a:srgbClr val="1F1F1F"/>
              </a:solidFill>
            </a:endParaRPr>
          </a:p>
          <a:p>
            <a:pPr indent="-419100" lvl="1" marL="914400" rtl="0" algn="l">
              <a:lnSpc>
                <a:spcPct val="115000"/>
              </a:lnSpc>
              <a:spcBef>
                <a:spcPts val="0"/>
              </a:spcBef>
              <a:spcAft>
                <a:spcPts val="0"/>
              </a:spcAft>
              <a:buClr>
                <a:srgbClr val="1F1F1F"/>
              </a:buClr>
              <a:buSzPts val="3000"/>
              <a:buChar char="○"/>
            </a:pPr>
            <a:r>
              <a:rPr lang="en-US" sz="3000">
                <a:solidFill>
                  <a:srgbClr val="1F1F1F"/>
                </a:solidFill>
              </a:rPr>
              <a:t>Yêu cầu cấp bách về năng lượng sạch và giảm phát thải carbon. </a:t>
            </a:r>
            <a:endParaRPr baseline="30000" sz="3000">
              <a:solidFill>
                <a:srgbClr val="444746"/>
              </a:solidFill>
              <a:highlight>
                <a:srgbClr val="FFFFFF"/>
              </a:highlight>
            </a:endParaRPr>
          </a:p>
          <a:p>
            <a:pPr indent="0" lvl="0" marL="0" rtl="0" algn="l">
              <a:spcBef>
                <a:spcPts val="3000"/>
              </a:spcBef>
              <a:spcAft>
                <a:spcPts val="0"/>
              </a:spcAft>
              <a:buNone/>
            </a:pPr>
            <a:r>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7"/>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lang="en-US" sz="5450">
                <a:solidFill>
                  <a:srgbClr val="C00000"/>
                </a:solidFill>
                <a:latin typeface="Montserrat"/>
                <a:ea typeface="Montserrat"/>
                <a:cs typeface="Montserrat"/>
                <a:sym typeface="Montserrat"/>
              </a:rPr>
              <a:t>2</a:t>
            </a:r>
            <a:r>
              <a:rPr b="1" i="0" lang="en-US" sz="5450" u="none" cap="none" strike="noStrike">
                <a:solidFill>
                  <a:srgbClr val="C00000"/>
                </a:solidFill>
                <a:latin typeface="Montserrat"/>
                <a:ea typeface="Montserrat"/>
                <a:cs typeface="Montserrat"/>
                <a:sym typeface="Montserrat"/>
              </a:rPr>
              <a:t>.1 </a:t>
            </a:r>
            <a:endParaRPr b="1" i="0" sz="1400" u="none" cap="none" strike="noStrike">
              <a:solidFill>
                <a:srgbClr val="000000"/>
              </a:solidFill>
              <a:latin typeface="Montserrat"/>
              <a:ea typeface="Montserrat"/>
              <a:cs typeface="Montserrat"/>
              <a:sym typeface="Montserrat"/>
            </a:endParaRPr>
          </a:p>
        </p:txBody>
      </p:sp>
      <p:sp>
        <p:nvSpPr>
          <p:cNvPr id="137" name="Google Shape;137;p17"/>
          <p:cNvSpPr/>
          <p:nvPr/>
        </p:nvSpPr>
        <p:spPr>
          <a:xfrm>
            <a:off x="2070450" y="386075"/>
            <a:ext cx="15071700" cy="10401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Thương mại hàng hóa: cân bằng và bền vững</a:t>
            </a:r>
            <a:endParaRPr b="1" i="0" sz="3600" u="none" cap="none" strike="noStrike">
              <a:solidFill>
                <a:schemeClr val="lt1"/>
              </a:solidFill>
              <a:latin typeface="Montserrat"/>
              <a:ea typeface="Montserrat"/>
              <a:cs typeface="Montserrat"/>
              <a:sym typeface="Montserrat"/>
            </a:endParaRPr>
          </a:p>
        </p:txBody>
      </p:sp>
      <p:sp>
        <p:nvSpPr>
          <p:cNvPr id="138" name="Google Shape;138;p17"/>
          <p:cNvSpPr txBox="1"/>
          <p:nvPr/>
        </p:nvSpPr>
        <p:spPr>
          <a:xfrm>
            <a:off x="7616300" y="2485525"/>
            <a:ext cx="10026000" cy="3417000"/>
          </a:xfrm>
          <a:prstGeom prst="rect">
            <a:avLst/>
          </a:prstGeom>
          <a:noFill/>
          <a:ln>
            <a:noFill/>
          </a:ln>
        </p:spPr>
        <p:txBody>
          <a:bodyPr anchorCtr="0" anchor="t" bIns="91425" lIns="91425" spcFirstLastPara="1" rIns="91425" wrap="square" tIns="91425">
            <a:spAutoFit/>
          </a:bodyPr>
          <a:lstStyle/>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Mở rộng tự do hóa thương mại: danh mục loại trừ và TQR</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Triển khai hiệu quả cơ chế công nhận lẫn nhau trong TBT và SPS</a:t>
            </a:r>
            <a:endParaRPr sz="3000">
              <a:solidFill>
                <a:srgbClr val="212529"/>
              </a:solidFill>
              <a:highlight>
                <a:srgbClr val="FFFFFF"/>
              </a:highlight>
            </a:endParaRPr>
          </a:p>
          <a:p>
            <a:pPr indent="-419100" lvl="0" marL="457200" rtl="0" algn="l">
              <a:spcBef>
                <a:spcPts val="0"/>
              </a:spcBef>
              <a:spcAft>
                <a:spcPts val="0"/>
              </a:spcAft>
              <a:buClr>
                <a:srgbClr val="212529"/>
              </a:buClr>
              <a:buSzPts val="3000"/>
              <a:buChar char="●"/>
            </a:pPr>
            <a:r>
              <a:rPr lang="en-US" sz="3000">
                <a:solidFill>
                  <a:srgbClr val="212529"/>
                </a:solidFill>
                <a:highlight>
                  <a:srgbClr val="FFFFFF"/>
                </a:highlight>
              </a:rPr>
              <a:t>Cơ chế cộng gộp song phương và tự chứng nhận xuất xứ</a:t>
            </a:r>
            <a:endParaRPr sz="3000">
              <a:solidFill>
                <a:srgbClr val="212529"/>
              </a:solidFill>
              <a:highlight>
                <a:srgbClr val="FFFFFF"/>
              </a:highlight>
            </a:endParaRPr>
          </a:p>
          <a:p>
            <a:pPr indent="0" lvl="0" marL="457200" rtl="0" algn="l">
              <a:spcBef>
                <a:spcPts val="0"/>
              </a:spcBef>
              <a:spcAft>
                <a:spcPts val="0"/>
              </a:spcAft>
              <a:buNone/>
            </a:pPr>
            <a:r>
              <a:t/>
            </a:r>
            <a:endParaRPr sz="3000">
              <a:solidFill>
                <a:srgbClr val="212529"/>
              </a:solidFill>
              <a:highlight>
                <a:srgbClr val="FFFFFF"/>
              </a:highlight>
            </a:endParaRPr>
          </a:p>
        </p:txBody>
      </p:sp>
      <p:pic>
        <p:nvPicPr>
          <p:cNvPr id="139" name="Google Shape;139;p17" title="download (2).jpg"/>
          <p:cNvPicPr preferRelativeResize="0"/>
          <p:nvPr/>
        </p:nvPicPr>
        <p:blipFill rotWithShape="1">
          <a:blip r:embed="rId3">
            <a:alphaModFix/>
          </a:blip>
          <a:srcRect b="5042" l="0" r="0" t="0"/>
          <a:stretch/>
        </p:blipFill>
        <p:spPr>
          <a:xfrm>
            <a:off x="500375" y="1870225"/>
            <a:ext cx="6381500" cy="4032300"/>
          </a:xfrm>
          <a:prstGeom prst="rect">
            <a:avLst/>
          </a:prstGeom>
          <a:noFill/>
          <a:ln>
            <a:noFill/>
          </a:ln>
        </p:spPr>
      </p:pic>
      <p:sp>
        <p:nvSpPr>
          <p:cNvPr id="140" name="Google Shape;140;p17"/>
          <p:cNvSpPr txBox="1"/>
          <p:nvPr/>
        </p:nvSpPr>
        <p:spPr>
          <a:xfrm>
            <a:off x="3440600" y="6554975"/>
            <a:ext cx="12064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FF0000"/>
                </a:solidFill>
                <a:highlight>
                  <a:srgbClr val="FFFFFF"/>
                </a:highlight>
              </a:rPr>
              <a:t>Đối tác thương mại → Đối tác chuỗi cung ứng</a:t>
            </a:r>
            <a:endParaRPr b="1" sz="3600">
              <a:solidFill>
                <a:srgbClr val="FF0000"/>
              </a:solidFill>
              <a:highlight>
                <a:srgbClr val="FFFFFF"/>
              </a:highlight>
            </a:endParaRPr>
          </a:p>
          <a:p>
            <a:pPr indent="0" lvl="0" marL="457200" rtl="0" algn="ctr">
              <a:spcBef>
                <a:spcPts val="0"/>
              </a:spcBef>
              <a:spcAft>
                <a:spcPts val="0"/>
              </a:spcAft>
              <a:buNone/>
            </a:pPr>
            <a:r>
              <a:t/>
            </a:r>
            <a:endParaRPr b="1" sz="3600">
              <a:solidFill>
                <a:srgbClr val="FF0000"/>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8"/>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lang="en-US" sz="5450">
                <a:solidFill>
                  <a:srgbClr val="C00000"/>
                </a:solidFill>
                <a:latin typeface="Montserrat"/>
                <a:ea typeface="Montserrat"/>
                <a:cs typeface="Montserrat"/>
                <a:sym typeface="Montserrat"/>
              </a:rPr>
              <a:t>2</a:t>
            </a:r>
            <a:r>
              <a:rPr b="1" i="0" lang="en-US" sz="5450" u="none" cap="none" strike="noStrike">
                <a:solidFill>
                  <a:srgbClr val="C00000"/>
                </a:solidFill>
                <a:latin typeface="Montserrat"/>
                <a:ea typeface="Montserrat"/>
                <a:cs typeface="Montserrat"/>
                <a:sym typeface="Montserrat"/>
              </a:rPr>
              <a:t>.</a:t>
            </a:r>
            <a:r>
              <a:rPr b="1" lang="en-US" sz="5450">
                <a:solidFill>
                  <a:srgbClr val="C00000"/>
                </a:solidFill>
                <a:latin typeface="Montserrat"/>
                <a:ea typeface="Montserrat"/>
                <a:cs typeface="Montserrat"/>
                <a:sym typeface="Montserrat"/>
              </a:rPr>
              <a:t>2</a:t>
            </a:r>
            <a:r>
              <a:rPr b="1" i="0" lang="en-US" sz="5450" u="none" cap="none" strike="noStrike">
                <a:solidFill>
                  <a:srgbClr val="C00000"/>
                </a:solidFill>
                <a:latin typeface="Montserrat"/>
                <a:ea typeface="Montserrat"/>
                <a:cs typeface="Montserrat"/>
                <a:sym typeface="Montserrat"/>
              </a:rPr>
              <a:t> </a:t>
            </a:r>
            <a:endParaRPr b="1" i="0" sz="1400" u="none" cap="none" strike="noStrike">
              <a:solidFill>
                <a:srgbClr val="000000"/>
              </a:solidFill>
              <a:latin typeface="Montserrat"/>
              <a:ea typeface="Montserrat"/>
              <a:cs typeface="Montserrat"/>
              <a:sym typeface="Montserrat"/>
            </a:endParaRPr>
          </a:p>
        </p:txBody>
      </p:sp>
      <p:sp>
        <p:nvSpPr>
          <p:cNvPr id="147" name="Google Shape;147;p18"/>
          <p:cNvSpPr/>
          <p:nvPr/>
        </p:nvSpPr>
        <p:spPr>
          <a:xfrm>
            <a:off x="2070450" y="386075"/>
            <a:ext cx="15071700" cy="10401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Thương mại số</a:t>
            </a:r>
            <a:r>
              <a:rPr b="1" lang="en-US" sz="3600">
                <a:solidFill>
                  <a:schemeClr val="lt1"/>
                </a:solidFill>
                <a:latin typeface="Montserrat"/>
                <a:ea typeface="Montserrat"/>
                <a:cs typeface="Montserrat"/>
                <a:sym typeface="Montserrat"/>
              </a:rPr>
              <a:t>: ưu tiên tiếp nhận</a:t>
            </a:r>
            <a:endParaRPr b="1" i="0" sz="3600" u="none" cap="none" strike="noStrike">
              <a:solidFill>
                <a:schemeClr val="lt1"/>
              </a:solidFill>
              <a:latin typeface="Montserrat"/>
              <a:ea typeface="Montserrat"/>
              <a:cs typeface="Montserrat"/>
              <a:sym typeface="Montserrat"/>
            </a:endParaRPr>
          </a:p>
        </p:txBody>
      </p:sp>
      <p:sp>
        <p:nvSpPr>
          <p:cNvPr id="148" name="Google Shape;148;p18"/>
          <p:cNvSpPr txBox="1"/>
          <p:nvPr/>
        </p:nvSpPr>
        <p:spPr>
          <a:xfrm>
            <a:off x="4419275" y="2485525"/>
            <a:ext cx="13223100" cy="33648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Clr>
                <a:srgbClr val="212529"/>
              </a:buClr>
              <a:buSzPts val="3600"/>
              <a:buChar char="●"/>
            </a:pPr>
            <a:r>
              <a:rPr lang="en-US" sz="3600">
                <a:solidFill>
                  <a:srgbClr val="1F1F1F"/>
                </a:solidFill>
                <a:latin typeface="Google Sans Text"/>
                <a:ea typeface="Google Sans Text"/>
                <a:cs typeface="Google Sans Text"/>
                <a:sym typeface="Google Sans Text"/>
              </a:rPr>
              <a:t>Lĩnh vực công nghệ bán dẫn: nghiên cứu và đào tạo nguồn nhân lực</a:t>
            </a:r>
            <a:endParaRPr sz="3600">
              <a:solidFill>
                <a:srgbClr val="212529"/>
              </a:solidFill>
              <a:highlight>
                <a:srgbClr val="FFFFFF"/>
              </a:highlight>
            </a:endParaRPr>
          </a:p>
          <a:p>
            <a:pPr indent="-457200" lvl="0" marL="457200" rtl="0" algn="l">
              <a:lnSpc>
                <a:spcPct val="115000"/>
              </a:lnSpc>
              <a:spcBef>
                <a:spcPts val="0"/>
              </a:spcBef>
              <a:spcAft>
                <a:spcPts val="0"/>
              </a:spcAft>
              <a:buClr>
                <a:srgbClr val="212529"/>
              </a:buClr>
              <a:buSzPts val="3600"/>
              <a:buChar char="●"/>
            </a:pPr>
            <a:r>
              <a:rPr lang="en-US" sz="3600">
                <a:solidFill>
                  <a:srgbClr val="1F1F1F"/>
                </a:solidFill>
                <a:latin typeface="Google Sans Text"/>
                <a:ea typeface="Google Sans Text"/>
                <a:cs typeface="Google Sans Text"/>
                <a:sym typeface="Google Sans Text"/>
              </a:rPr>
              <a:t>Mô hình đô thị thông minh</a:t>
            </a:r>
            <a:endParaRPr sz="3600">
              <a:solidFill>
                <a:srgbClr val="1F1F1F"/>
              </a:solidFill>
              <a:latin typeface="Google Sans Text"/>
              <a:ea typeface="Google Sans Text"/>
              <a:cs typeface="Google Sans Text"/>
              <a:sym typeface="Google Sans Text"/>
            </a:endParaRPr>
          </a:p>
          <a:p>
            <a:pPr indent="-457200" lvl="0" marL="457200" rtl="0" algn="l">
              <a:lnSpc>
                <a:spcPct val="115000"/>
              </a:lnSpc>
              <a:spcBef>
                <a:spcPts val="0"/>
              </a:spcBef>
              <a:spcAft>
                <a:spcPts val="0"/>
              </a:spcAft>
              <a:buClr>
                <a:srgbClr val="1F1F1F"/>
              </a:buClr>
              <a:buSzPts val="3600"/>
              <a:buFont typeface="Google Sans Text"/>
              <a:buChar char="●"/>
            </a:pPr>
            <a:r>
              <a:rPr lang="en-US" sz="3600">
                <a:solidFill>
                  <a:srgbClr val="1F1F1F"/>
                </a:solidFill>
                <a:latin typeface="Google Sans Text"/>
                <a:ea typeface="Google Sans Text"/>
                <a:cs typeface="Google Sans Text"/>
                <a:sym typeface="Google Sans Text"/>
              </a:rPr>
              <a:t>Ngành công nghiệp sáng tạo nội dung số</a:t>
            </a:r>
            <a:endParaRPr sz="3600">
              <a:solidFill>
                <a:srgbClr val="1F1F1F"/>
              </a:solidFill>
              <a:latin typeface="Google Sans Text"/>
              <a:ea typeface="Google Sans Text"/>
              <a:cs typeface="Google Sans Text"/>
              <a:sym typeface="Google Sans Text"/>
            </a:endParaRPr>
          </a:p>
          <a:p>
            <a:pPr indent="0" lvl="0" marL="457200" rtl="0" algn="l">
              <a:spcBef>
                <a:spcPts val="600"/>
              </a:spcBef>
              <a:spcAft>
                <a:spcPts val="0"/>
              </a:spcAft>
              <a:buNone/>
            </a:pPr>
            <a:r>
              <a:t/>
            </a:r>
            <a:endParaRPr sz="3600">
              <a:solidFill>
                <a:srgbClr val="212529"/>
              </a:solidFill>
              <a:highlight>
                <a:srgbClr val="FFFFFF"/>
              </a:highlight>
            </a:endParaRPr>
          </a:p>
        </p:txBody>
      </p:sp>
      <p:pic>
        <p:nvPicPr>
          <p:cNvPr id="149" name="Google Shape;149;p18" title="download (4).jpg"/>
          <p:cNvPicPr preferRelativeResize="0"/>
          <p:nvPr/>
        </p:nvPicPr>
        <p:blipFill>
          <a:blip r:embed="rId3">
            <a:alphaModFix/>
          </a:blip>
          <a:stretch>
            <a:fillRect/>
          </a:stretch>
        </p:blipFill>
        <p:spPr>
          <a:xfrm>
            <a:off x="348136" y="2687744"/>
            <a:ext cx="3940650" cy="3940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lang="en-US" sz="5450">
                <a:solidFill>
                  <a:srgbClr val="C00000"/>
                </a:solidFill>
                <a:latin typeface="Montserrat"/>
                <a:ea typeface="Montserrat"/>
                <a:cs typeface="Montserrat"/>
                <a:sym typeface="Montserrat"/>
              </a:rPr>
              <a:t>2</a:t>
            </a:r>
            <a:r>
              <a:rPr b="1" i="0" lang="en-US" sz="5450" u="none" cap="none" strike="noStrike">
                <a:solidFill>
                  <a:srgbClr val="C00000"/>
                </a:solidFill>
                <a:latin typeface="Montserrat"/>
                <a:ea typeface="Montserrat"/>
                <a:cs typeface="Montserrat"/>
                <a:sym typeface="Montserrat"/>
              </a:rPr>
              <a:t>.</a:t>
            </a:r>
            <a:r>
              <a:rPr b="1" lang="en-US" sz="5450">
                <a:solidFill>
                  <a:srgbClr val="C00000"/>
                </a:solidFill>
                <a:latin typeface="Montserrat"/>
                <a:ea typeface="Montserrat"/>
                <a:cs typeface="Montserrat"/>
                <a:sym typeface="Montserrat"/>
              </a:rPr>
              <a:t>3</a:t>
            </a:r>
            <a:r>
              <a:rPr b="1" i="0" lang="en-US" sz="5450" u="none" cap="none" strike="noStrike">
                <a:solidFill>
                  <a:srgbClr val="C00000"/>
                </a:solidFill>
                <a:latin typeface="Montserrat"/>
                <a:ea typeface="Montserrat"/>
                <a:cs typeface="Montserrat"/>
                <a:sym typeface="Montserrat"/>
              </a:rPr>
              <a:t> </a:t>
            </a:r>
            <a:endParaRPr b="1" i="0" sz="1400" u="none" cap="none" strike="noStrike">
              <a:solidFill>
                <a:srgbClr val="000000"/>
              </a:solidFill>
              <a:latin typeface="Montserrat"/>
              <a:ea typeface="Montserrat"/>
              <a:cs typeface="Montserrat"/>
              <a:sym typeface="Montserrat"/>
            </a:endParaRPr>
          </a:p>
        </p:txBody>
      </p:sp>
      <p:sp>
        <p:nvSpPr>
          <p:cNvPr id="156" name="Google Shape;156;p19"/>
          <p:cNvSpPr/>
          <p:nvPr/>
        </p:nvSpPr>
        <p:spPr>
          <a:xfrm>
            <a:off x="2070450" y="386075"/>
            <a:ext cx="15071700" cy="10401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Đầu tư trực tiếp</a:t>
            </a:r>
            <a:r>
              <a:rPr b="1" lang="en-US" sz="3600">
                <a:solidFill>
                  <a:schemeClr val="lt1"/>
                </a:solidFill>
                <a:latin typeface="Montserrat"/>
                <a:ea typeface="Montserrat"/>
                <a:cs typeface="Montserrat"/>
                <a:sym typeface="Montserrat"/>
              </a:rPr>
              <a:t>: Cơ chế ưu đãi đầu tư mới</a:t>
            </a:r>
            <a:endParaRPr b="1" i="0" sz="3600" u="none" cap="none" strike="noStrike">
              <a:solidFill>
                <a:schemeClr val="lt1"/>
              </a:solidFill>
              <a:latin typeface="Montserrat"/>
              <a:ea typeface="Montserrat"/>
              <a:cs typeface="Montserrat"/>
              <a:sym typeface="Montserrat"/>
            </a:endParaRPr>
          </a:p>
        </p:txBody>
      </p:sp>
      <p:sp>
        <p:nvSpPr>
          <p:cNvPr id="157" name="Google Shape;157;p19"/>
          <p:cNvSpPr txBox="1"/>
          <p:nvPr/>
        </p:nvSpPr>
        <p:spPr>
          <a:xfrm>
            <a:off x="4419275" y="2485525"/>
            <a:ext cx="13223100" cy="52764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0"/>
              </a:spcBef>
              <a:spcAft>
                <a:spcPts val="0"/>
              </a:spcAft>
              <a:buClr>
                <a:srgbClr val="212529"/>
              </a:buClr>
              <a:buSzPts val="3600"/>
              <a:buChar char="●"/>
            </a:pPr>
            <a:r>
              <a:rPr lang="en-US" sz="3600">
                <a:solidFill>
                  <a:srgbClr val="1F1F1F"/>
                </a:solidFill>
                <a:latin typeface="Google Sans Text"/>
                <a:ea typeface="Google Sans Text"/>
                <a:cs typeface="Google Sans Text"/>
                <a:sym typeface="Google Sans Text"/>
              </a:rPr>
              <a:t>Hỗ trợ dựa trên chi phí (Cost-based incentives): Cơ chế hỗ trợ trực tiếp cho chi phí R&amp;D, chi phí đào tạo nhân lực, hoặc chi phí năng lượng xanh cho các dự án công nghệ cao</a:t>
            </a:r>
            <a:endParaRPr sz="3600">
              <a:solidFill>
                <a:srgbClr val="212529"/>
              </a:solidFill>
              <a:highlight>
                <a:srgbClr val="FFFFFF"/>
              </a:highlight>
            </a:endParaRPr>
          </a:p>
          <a:p>
            <a:pPr indent="-457200" lvl="0" marL="457200" rtl="0" algn="l">
              <a:lnSpc>
                <a:spcPct val="115000"/>
              </a:lnSpc>
              <a:spcBef>
                <a:spcPts val="0"/>
              </a:spcBef>
              <a:spcAft>
                <a:spcPts val="0"/>
              </a:spcAft>
              <a:buClr>
                <a:srgbClr val="212529"/>
              </a:buClr>
              <a:buSzPts val="3600"/>
              <a:buChar char="●"/>
            </a:pPr>
            <a:r>
              <a:rPr lang="en-US" sz="3600">
                <a:solidFill>
                  <a:srgbClr val="1F1F1F"/>
                </a:solidFill>
                <a:latin typeface="Google Sans Text"/>
                <a:ea typeface="Google Sans Text"/>
                <a:cs typeface="Google Sans Text"/>
                <a:sym typeface="Google Sans Text"/>
              </a:rPr>
              <a:t>Bảo hộ Sở hữu Trí tuệ (IPR) nâng cao: Đsiết chặt các quy định thực thi quyền sở hữu trí tuệ</a:t>
            </a:r>
            <a:endParaRPr sz="3600">
              <a:solidFill>
                <a:srgbClr val="1F1F1F"/>
              </a:solidFill>
              <a:latin typeface="Google Sans Text"/>
              <a:ea typeface="Google Sans Text"/>
              <a:cs typeface="Google Sans Text"/>
              <a:sym typeface="Google Sans Text"/>
            </a:endParaRPr>
          </a:p>
          <a:p>
            <a:pPr indent="-457200" lvl="0" marL="457200" rtl="0" algn="l">
              <a:lnSpc>
                <a:spcPct val="115000"/>
              </a:lnSpc>
              <a:spcBef>
                <a:spcPts val="0"/>
              </a:spcBef>
              <a:spcAft>
                <a:spcPts val="0"/>
              </a:spcAft>
              <a:buClr>
                <a:srgbClr val="1F1F1F"/>
              </a:buClr>
              <a:buSzPts val="3600"/>
              <a:buFont typeface="Google Sans Text"/>
              <a:buChar char="●"/>
            </a:pPr>
            <a:r>
              <a:rPr lang="en-US" sz="3600">
                <a:solidFill>
                  <a:srgbClr val="1F1F1F"/>
                </a:solidFill>
                <a:latin typeface="Google Sans Text"/>
                <a:ea typeface="Google Sans Text"/>
                <a:cs typeface="Google Sans Text"/>
                <a:sym typeface="Google Sans Text"/>
              </a:rPr>
              <a:t>Tạo điều kiện thu hút chuyên gia và nguồn nhân lực chất lượng cao</a:t>
            </a:r>
            <a:endParaRPr sz="3600">
              <a:solidFill>
                <a:srgbClr val="1F1F1F"/>
              </a:solidFill>
              <a:latin typeface="Google Sans Text"/>
              <a:ea typeface="Google Sans Text"/>
              <a:cs typeface="Google Sans Text"/>
              <a:sym typeface="Google Sans Text"/>
            </a:endParaRPr>
          </a:p>
          <a:p>
            <a:pPr indent="0" lvl="0" marL="457200" rtl="0" algn="l">
              <a:spcBef>
                <a:spcPts val="600"/>
              </a:spcBef>
              <a:spcAft>
                <a:spcPts val="0"/>
              </a:spcAft>
              <a:buNone/>
            </a:pPr>
            <a:r>
              <a:t/>
            </a:r>
            <a:endParaRPr sz="3600">
              <a:solidFill>
                <a:srgbClr val="212529"/>
              </a:solidFill>
              <a:highlight>
                <a:srgbClr val="FFFFFF"/>
              </a:highlight>
            </a:endParaRPr>
          </a:p>
        </p:txBody>
      </p:sp>
      <p:sp>
        <p:nvSpPr>
          <p:cNvPr id="158" name="Google Shape;158;p19"/>
          <p:cNvSpPr txBox="1"/>
          <p:nvPr/>
        </p:nvSpPr>
        <p:spPr>
          <a:xfrm>
            <a:off x="3573900" y="7664125"/>
            <a:ext cx="12064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FF0000"/>
                </a:solidFill>
                <a:highlight>
                  <a:srgbClr val="FFFFFF"/>
                </a:highlight>
              </a:rPr>
              <a:t>Hợp tác c</a:t>
            </a:r>
            <a:r>
              <a:rPr b="1" lang="en-US" sz="3600">
                <a:solidFill>
                  <a:srgbClr val="FF0000"/>
                </a:solidFill>
                <a:highlight>
                  <a:srgbClr val="FFFFFF"/>
                </a:highlight>
              </a:rPr>
              <a:t>ông nghệ chiến lược và nguồn nhân lực</a:t>
            </a:r>
            <a:endParaRPr b="1" sz="3600">
              <a:solidFill>
                <a:srgbClr val="FF0000"/>
              </a:solidFill>
              <a:highlight>
                <a:srgbClr val="FFFFFF"/>
              </a:highlight>
            </a:endParaRPr>
          </a:p>
          <a:p>
            <a:pPr indent="0" lvl="0" marL="457200" rtl="0" algn="ctr">
              <a:spcBef>
                <a:spcPts val="0"/>
              </a:spcBef>
              <a:spcAft>
                <a:spcPts val="0"/>
              </a:spcAft>
              <a:buNone/>
            </a:pPr>
            <a:r>
              <a:t/>
            </a:r>
            <a:endParaRPr b="1" sz="3600">
              <a:solidFill>
                <a:srgbClr val="FF0000"/>
              </a:solidFill>
              <a:highlight>
                <a:srgbClr val="FFFFFF"/>
              </a:highlight>
            </a:endParaRPr>
          </a:p>
        </p:txBody>
      </p:sp>
      <p:pic>
        <p:nvPicPr>
          <p:cNvPr id="159" name="Google Shape;159;p19" title="thue-tttc-1699923705076-1699923705457537023279.jpg"/>
          <p:cNvPicPr preferRelativeResize="0"/>
          <p:nvPr/>
        </p:nvPicPr>
        <p:blipFill>
          <a:blip r:embed="rId3">
            <a:alphaModFix/>
          </a:blip>
          <a:stretch>
            <a:fillRect/>
          </a:stretch>
        </p:blipFill>
        <p:spPr>
          <a:xfrm>
            <a:off x="261789" y="3367375"/>
            <a:ext cx="4114476" cy="23555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lang="en-US" sz="5450">
                <a:solidFill>
                  <a:srgbClr val="C00000"/>
                </a:solidFill>
                <a:latin typeface="Montserrat"/>
                <a:ea typeface="Montserrat"/>
                <a:cs typeface="Montserrat"/>
                <a:sym typeface="Montserrat"/>
              </a:rPr>
              <a:t>2</a:t>
            </a:r>
            <a:r>
              <a:rPr b="1" i="0" lang="en-US" sz="5450" u="none" cap="none" strike="noStrike">
                <a:solidFill>
                  <a:srgbClr val="C00000"/>
                </a:solidFill>
                <a:latin typeface="Montserrat"/>
                <a:ea typeface="Montserrat"/>
                <a:cs typeface="Montserrat"/>
                <a:sym typeface="Montserrat"/>
              </a:rPr>
              <a:t>.</a:t>
            </a:r>
            <a:r>
              <a:rPr b="1" lang="en-US" sz="5450">
                <a:solidFill>
                  <a:srgbClr val="C00000"/>
                </a:solidFill>
                <a:latin typeface="Montserrat"/>
                <a:ea typeface="Montserrat"/>
                <a:cs typeface="Montserrat"/>
                <a:sym typeface="Montserrat"/>
              </a:rPr>
              <a:t>4</a:t>
            </a:r>
            <a:r>
              <a:rPr b="1" i="0" lang="en-US" sz="5450" u="none" cap="none" strike="noStrike">
                <a:solidFill>
                  <a:srgbClr val="C00000"/>
                </a:solidFill>
                <a:latin typeface="Montserrat"/>
                <a:ea typeface="Montserrat"/>
                <a:cs typeface="Montserrat"/>
                <a:sym typeface="Montserrat"/>
              </a:rPr>
              <a:t> </a:t>
            </a:r>
            <a:endParaRPr b="1" i="0" sz="1400" u="none" cap="none" strike="noStrike">
              <a:solidFill>
                <a:srgbClr val="000000"/>
              </a:solidFill>
              <a:latin typeface="Montserrat"/>
              <a:ea typeface="Montserrat"/>
              <a:cs typeface="Montserrat"/>
              <a:sym typeface="Montserrat"/>
            </a:endParaRPr>
          </a:p>
        </p:txBody>
      </p:sp>
      <p:sp>
        <p:nvSpPr>
          <p:cNvPr id="166" name="Google Shape;166;p20"/>
          <p:cNvSpPr/>
          <p:nvPr/>
        </p:nvSpPr>
        <p:spPr>
          <a:xfrm>
            <a:off x="2070450" y="386075"/>
            <a:ext cx="15071700" cy="10401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Chuyển đổi xanh: hướng tới Net zero 2050</a:t>
            </a:r>
            <a:endParaRPr b="1" i="0" sz="3600" u="none" cap="none" strike="noStrike">
              <a:solidFill>
                <a:schemeClr val="lt1"/>
              </a:solidFill>
              <a:latin typeface="Montserrat"/>
              <a:ea typeface="Montserrat"/>
              <a:cs typeface="Montserrat"/>
              <a:sym typeface="Montserrat"/>
            </a:endParaRPr>
          </a:p>
        </p:txBody>
      </p:sp>
      <p:sp>
        <p:nvSpPr>
          <p:cNvPr id="167" name="Google Shape;167;p20"/>
          <p:cNvSpPr txBox="1"/>
          <p:nvPr/>
        </p:nvSpPr>
        <p:spPr>
          <a:xfrm>
            <a:off x="4419275" y="2485525"/>
            <a:ext cx="13223100" cy="4002000"/>
          </a:xfrm>
          <a:prstGeom prst="rect">
            <a:avLst/>
          </a:prstGeom>
          <a:noFill/>
          <a:ln>
            <a:noFill/>
          </a:ln>
        </p:spPr>
        <p:txBody>
          <a:bodyPr anchorCtr="0" anchor="t" bIns="91425" lIns="91425" spcFirstLastPara="1" rIns="91425" wrap="square" tIns="91425">
            <a:spAutoFit/>
          </a:bodyPr>
          <a:lstStyle/>
          <a:p>
            <a:pPr indent="-457200" lvl="0" marL="457200" rtl="0" algn="l">
              <a:lnSpc>
                <a:spcPct val="115000"/>
              </a:lnSpc>
              <a:spcBef>
                <a:spcPts val="600"/>
              </a:spcBef>
              <a:spcAft>
                <a:spcPts val="0"/>
              </a:spcAft>
              <a:buClr>
                <a:schemeClr val="dk1"/>
              </a:buClr>
              <a:buSzPts val="3600"/>
              <a:buChar char="●"/>
            </a:pPr>
            <a:r>
              <a:rPr lang="en-US" sz="3600">
                <a:solidFill>
                  <a:srgbClr val="1F1F1F"/>
                </a:solidFill>
                <a:latin typeface="Google Sans Text"/>
                <a:ea typeface="Google Sans Text"/>
                <a:cs typeface="Google Sans Text"/>
                <a:sym typeface="Google Sans Text"/>
              </a:rPr>
              <a:t>Đầu tư năng lượng tái tạo của Hàn Quốc tại Việt Nam (Dự án LNG của SK Group tại Long An, dự án điện gió ngoài khơi...)</a:t>
            </a:r>
            <a:endParaRPr sz="3600">
              <a:solidFill>
                <a:srgbClr val="1F1F1F"/>
              </a:solidFill>
              <a:latin typeface="Google Sans Text"/>
              <a:ea typeface="Google Sans Text"/>
              <a:cs typeface="Google Sans Text"/>
              <a:sym typeface="Google Sans Text"/>
            </a:endParaRPr>
          </a:p>
          <a:p>
            <a:pPr indent="-457200" lvl="0" marL="457200" rtl="0" algn="l">
              <a:lnSpc>
                <a:spcPct val="115000"/>
              </a:lnSpc>
              <a:spcBef>
                <a:spcPts val="0"/>
              </a:spcBef>
              <a:spcAft>
                <a:spcPts val="0"/>
              </a:spcAft>
              <a:buClr>
                <a:schemeClr val="dk1"/>
              </a:buClr>
              <a:buSzPts val="3600"/>
              <a:buChar char="●"/>
            </a:pPr>
            <a:r>
              <a:rPr lang="en-US" sz="3600">
                <a:solidFill>
                  <a:srgbClr val="1F1F1F"/>
                </a:solidFill>
                <a:latin typeface="Google Sans Text"/>
                <a:ea typeface="Google Sans Text"/>
                <a:cs typeface="Google Sans Text"/>
                <a:sym typeface="Google Sans Text"/>
              </a:rPr>
              <a:t>Thương mại Tín chỉ Carbon song phương (Điều 6 Thỏa thuận Paris): Cho phép hoán đổi tín chỉ carbon từ dự án rừng/năng lượng tại VN sang Hàn Quốc</a:t>
            </a:r>
            <a:endParaRPr sz="3600">
              <a:solidFill>
                <a:srgbClr val="1F1F1F"/>
              </a:solidFill>
              <a:latin typeface="Google Sans Text"/>
              <a:ea typeface="Google Sans Text"/>
              <a:cs typeface="Google Sans Text"/>
              <a:sym typeface="Google Sans Text"/>
            </a:endParaRPr>
          </a:p>
          <a:p>
            <a:pPr indent="0" lvl="0" marL="457200" rtl="0" algn="l">
              <a:spcBef>
                <a:spcPts val="600"/>
              </a:spcBef>
              <a:spcAft>
                <a:spcPts val="0"/>
              </a:spcAft>
              <a:buNone/>
            </a:pPr>
            <a:r>
              <a:t/>
            </a:r>
            <a:endParaRPr sz="3600">
              <a:solidFill>
                <a:srgbClr val="212529"/>
              </a:solidFill>
              <a:highlight>
                <a:srgbClr val="FFFFFF"/>
              </a:highlight>
            </a:endParaRPr>
          </a:p>
        </p:txBody>
      </p:sp>
      <p:sp>
        <p:nvSpPr>
          <p:cNvPr id="168" name="Google Shape;168;p20"/>
          <p:cNvSpPr txBox="1"/>
          <p:nvPr/>
        </p:nvSpPr>
        <p:spPr>
          <a:xfrm>
            <a:off x="3573900" y="7664125"/>
            <a:ext cx="120648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a:solidFill>
                  <a:srgbClr val="FF0000"/>
                </a:solidFill>
                <a:highlight>
                  <a:srgbClr val="FFFFFF"/>
                </a:highlight>
              </a:rPr>
              <a:t>Đối tác chuyển đổi năng lượng</a:t>
            </a:r>
            <a:endParaRPr b="1" sz="3600">
              <a:solidFill>
                <a:srgbClr val="FF0000"/>
              </a:solidFill>
              <a:highlight>
                <a:srgbClr val="FFFFFF"/>
              </a:highlight>
            </a:endParaRPr>
          </a:p>
          <a:p>
            <a:pPr indent="0" lvl="0" marL="457200" rtl="0" algn="ctr">
              <a:spcBef>
                <a:spcPts val="0"/>
              </a:spcBef>
              <a:spcAft>
                <a:spcPts val="0"/>
              </a:spcAft>
              <a:buNone/>
            </a:pPr>
            <a:r>
              <a:t/>
            </a:r>
            <a:endParaRPr b="1" sz="3600">
              <a:solidFill>
                <a:srgbClr val="FF0000"/>
              </a:solidFill>
              <a:highlight>
                <a:srgbClr val="FFFFFF"/>
              </a:highlight>
            </a:endParaRPr>
          </a:p>
        </p:txBody>
      </p:sp>
      <p:pic>
        <p:nvPicPr>
          <p:cNvPr id="169" name="Google Shape;169;p20" title="download (3).jpg"/>
          <p:cNvPicPr preferRelativeResize="0"/>
          <p:nvPr/>
        </p:nvPicPr>
        <p:blipFill>
          <a:blip r:embed="rId3">
            <a:alphaModFix/>
          </a:blip>
          <a:stretch>
            <a:fillRect/>
          </a:stretch>
        </p:blipFill>
        <p:spPr>
          <a:xfrm>
            <a:off x="348150" y="3100950"/>
            <a:ext cx="3980550" cy="325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txBox="1"/>
          <p:nvPr/>
        </p:nvSpPr>
        <p:spPr>
          <a:xfrm>
            <a:off x="1029928" y="386081"/>
            <a:ext cx="14475600" cy="8388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50"/>
              <a:buFont typeface="Arial"/>
              <a:buNone/>
            </a:pPr>
            <a:r>
              <a:rPr b="1" lang="en-US" sz="5450">
                <a:solidFill>
                  <a:srgbClr val="C00000"/>
                </a:solidFill>
                <a:latin typeface="Montserrat"/>
                <a:ea typeface="Montserrat"/>
                <a:cs typeface="Montserrat"/>
                <a:sym typeface="Montserrat"/>
              </a:rPr>
              <a:t>3</a:t>
            </a:r>
            <a:r>
              <a:rPr b="1" i="0" lang="en-US" sz="5450" u="none" cap="none" strike="noStrike">
                <a:solidFill>
                  <a:srgbClr val="C00000"/>
                </a:solidFill>
                <a:latin typeface="Montserrat"/>
                <a:ea typeface="Montserrat"/>
                <a:cs typeface="Montserrat"/>
                <a:sym typeface="Montserrat"/>
              </a:rPr>
              <a:t>. </a:t>
            </a:r>
            <a:endParaRPr b="1" i="0" sz="1400" u="none" cap="none" strike="noStrike">
              <a:solidFill>
                <a:srgbClr val="000000"/>
              </a:solidFill>
              <a:latin typeface="Montserrat"/>
              <a:ea typeface="Montserrat"/>
              <a:cs typeface="Montserrat"/>
              <a:sym typeface="Montserrat"/>
            </a:endParaRPr>
          </a:p>
        </p:txBody>
      </p:sp>
      <p:sp>
        <p:nvSpPr>
          <p:cNvPr id="176" name="Google Shape;176;p21"/>
          <p:cNvSpPr/>
          <p:nvPr/>
        </p:nvSpPr>
        <p:spPr>
          <a:xfrm>
            <a:off x="5262250" y="382326"/>
            <a:ext cx="6956100" cy="846300"/>
          </a:xfrm>
          <a:prstGeom prst="roundRect">
            <a:avLst>
              <a:gd fmla="val 16667" name="adj"/>
            </a:avLst>
          </a:prstGeom>
          <a:solidFill>
            <a:srgbClr val="C0000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457200" marR="0" rtl="0" algn="ctr">
              <a:lnSpc>
                <a:spcPct val="100000"/>
              </a:lnSpc>
              <a:spcBef>
                <a:spcPts val="0"/>
              </a:spcBef>
              <a:spcAft>
                <a:spcPts val="0"/>
              </a:spcAft>
              <a:buClr>
                <a:srgbClr val="000000"/>
              </a:buClr>
              <a:buSzPts val="3600"/>
              <a:buFont typeface="Arial"/>
              <a:buNone/>
            </a:pPr>
            <a:r>
              <a:rPr b="1" lang="en-US" sz="3600">
                <a:solidFill>
                  <a:schemeClr val="lt1"/>
                </a:solidFill>
                <a:latin typeface="Montserrat"/>
                <a:ea typeface="Montserrat"/>
                <a:cs typeface="Montserrat"/>
                <a:sym typeface="Montserrat"/>
              </a:rPr>
              <a:t>Kết luận</a:t>
            </a:r>
            <a:r>
              <a:rPr b="1" i="0" lang="en-US" sz="3600" u="none" cap="none" strike="noStrike">
                <a:solidFill>
                  <a:schemeClr val="lt1"/>
                </a:solidFill>
                <a:latin typeface="Montserrat"/>
                <a:ea typeface="Montserrat"/>
                <a:cs typeface="Montserrat"/>
                <a:sym typeface="Montserrat"/>
              </a:rPr>
              <a:t> </a:t>
            </a:r>
            <a:endParaRPr b="1" i="0" sz="3600" u="none" cap="none" strike="noStrike">
              <a:solidFill>
                <a:schemeClr val="lt1"/>
              </a:solidFill>
              <a:latin typeface="Montserrat"/>
              <a:ea typeface="Montserrat"/>
              <a:cs typeface="Montserrat"/>
              <a:sym typeface="Montserrat"/>
            </a:endParaRPr>
          </a:p>
        </p:txBody>
      </p:sp>
      <p:sp>
        <p:nvSpPr>
          <p:cNvPr id="177" name="Google Shape;177;p21"/>
          <p:cNvSpPr txBox="1"/>
          <p:nvPr/>
        </p:nvSpPr>
        <p:spPr>
          <a:xfrm>
            <a:off x="1370475" y="1929000"/>
            <a:ext cx="15489000" cy="6887700"/>
          </a:xfrm>
          <a:prstGeom prst="rect">
            <a:avLst/>
          </a:prstGeom>
          <a:noFill/>
          <a:ln>
            <a:noFill/>
          </a:ln>
        </p:spPr>
        <p:txBody>
          <a:bodyPr anchorCtr="0" anchor="ctr" bIns="91425" lIns="91425" spcFirstLastPara="1" rIns="91425" wrap="square" tIns="91425">
            <a:noAutofit/>
          </a:bodyPr>
          <a:lstStyle/>
          <a:p>
            <a:pPr indent="-419100" lvl="0" marL="457200" rtl="0" algn="l">
              <a:spcBef>
                <a:spcPts val="0"/>
              </a:spcBef>
              <a:spcAft>
                <a:spcPts val="0"/>
              </a:spcAft>
              <a:buSzPts val="3000"/>
              <a:buChar char="●"/>
            </a:pPr>
            <a:r>
              <a:rPr b="1" lang="en-US" sz="3000">
                <a:solidFill>
                  <a:srgbClr val="1F1F1F"/>
                </a:solidFill>
              </a:rPr>
              <a:t>Quan hệ đối tác chiến lược toàn diện: </a:t>
            </a:r>
            <a:r>
              <a:rPr lang="en-US" sz="3000">
                <a:solidFill>
                  <a:srgbClr val="1F1F1F"/>
                </a:solidFill>
              </a:rPr>
              <a:t>phù hợp với tiềm năng hai quốc gia và bối cảnh quốc tế mới</a:t>
            </a:r>
            <a:endParaRPr sz="3000">
              <a:solidFill>
                <a:srgbClr val="1F1F1F"/>
              </a:solidFill>
            </a:endParaRPr>
          </a:p>
          <a:p>
            <a:pPr indent="0" lvl="0" marL="457200" rtl="0" algn="l">
              <a:spcBef>
                <a:spcPts val="0"/>
              </a:spcBef>
              <a:spcAft>
                <a:spcPts val="0"/>
              </a:spcAft>
              <a:buNone/>
            </a:pPr>
            <a:r>
              <a:t/>
            </a:r>
            <a:endParaRPr sz="3000">
              <a:solidFill>
                <a:srgbClr val="1F1F1F"/>
              </a:solidFill>
            </a:endParaRPr>
          </a:p>
          <a:p>
            <a:pPr indent="-419100" lvl="0" marL="457200" rtl="0" algn="l">
              <a:spcBef>
                <a:spcPts val="0"/>
              </a:spcBef>
              <a:spcAft>
                <a:spcPts val="0"/>
              </a:spcAft>
              <a:buClr>
                <a:srgbClr val="1F1F1F"/>
              </a:buClr>
              <a:buSzPts val="3000"/>
              <a:buChar char="●"/>
            </a:pPr>
            <a:r>
              <a:rPr b="1" lang="en-US" sz="3000">
                <a:solidFill>
                  <a:srgbClr val="1F1F1F"/>
                </a:solidFill>
              </a:rPr>
              <a:t>Các lĩnh vực ưu tiên: </a:t>
            </a:r>
            <a:endParaRPr b="1" sz="3000">
              <a:solidFill>
                <a:srgbClr val="1F1F1F"/>
              </a:solidFill>
            </a:endParaRPr>
          </a:p>
          <a:p>
            <a:pPr indent="-419100" lvl="1" marL="914400" rtl="0" algn="l">
              <a:spcBef>
                <a:spcPts val="0"/>
              </a:spcBef>
              <a:spcAft>
                <a:spcPts val="0"/>
              </a:spcAft>
              <a:buClr>
                <a:srgbClr val="1F1F1F"/>
              </a:buClr>
              <a:buSzPts val="3000"/>
              <a:buChar char="○"/>
            </a:pPr>
            <a:r>
              <a:rPr lang="en-US" sz="3000">
                <a:solidFill>
                  <a:srgbClr val="1F1F1F"/>
                </a:solidFill>
              </a:rPr>
              <a:t>Hợp tác chuỗi cung ứng</a:t>
            </a:r>
            <a:endParaRPr sz="3000">
              <a:solidFill>
                <a:srgbClr val="1F1F1F"/>
              </a:solidFill>
            </a:endParaRPr>
          </a:p>
          <a:p>
            <a:pPr indent="-419100" lvl="1" marL="914400" rtl="0" algn="l">
              <a:spcBef>
                <a:spcPts val="0"/>
              </a:spcBef>
              <a:spcAft>
                <a:spcPts val="0"/>
              </a:spcAft>
              <a:buClr>
                <a:srgbClr val="1F1F1F"/>
              </a:buClr>
              <a:buSzPts val="3000"/>
              <a:buChar char="○"/>
            </a:pPr>
            <a:r>
              <a:rPr lang="en-US" sz="3000">
                <a:solidFill>
                  <a:srgbClr val="1F1F1F"/>
                </a:solidFill>
              </a:rPr>
              <a:t>Hợp tác công nghệ chiến lược và nguồn nhân lực</a:t>
            </a:r>
            <a:endParaRPr sz="3000">
              <a:solidFill>
                <a:srgbClr val="1F1F1F"/>
              </a:solidFill>
            </a:endParaRPr>
          </a:p>
          <a:p>
            <a:pPr indent="-419100" lvl="1" marL="914400" rtl="0" algn="l">
              <a:spcBef>
                <a:spcPts val="0"/>
              </a:spcBef>
              <a:spcAft>
                <a:spcPts val="0"/>
              </a:spcAft>
              <a:buClr>
                <a:srgbClr val="1F1F1F"/>
              </a:buClr>
              <a:buSzPts val="3000"/>
              <a:buChar char="○"/>
            </a:pPr>
            <a:r>
              <a:rPr lang="en-US" sz="3000">
                <a:solidFill>
                  <a:srgbClr val="1F1F1F"/>
                </a:solidFill>
              </a:rPr>
              <a:t>Thương mại số</a:t>
            </a:r>
            <a:endParaRPr sz="3000">
              <a:solidFill>
                <a:srgbClr val="1F1F1F"/>
              </a:solidFill>
            </a:endParaRPr>
          </a:p>
          <a:p>
            <a:pPr indent="-419100" lvl="1" marL="914400" rtl="0" algn="l">
              <a:spcBef>
                <a:spcPts val="0"/>
              </a:spcBef>
              <a:spcAft>
                <a:spcPts val="0"/>
              </a:spcAft>
              <a:buClr>
                <a:srgbClr val="1F1F1F"/>
              </a:buClr>
              <a:buSzPts val="3000"/>
              <a:buChar char="○"/>
            </a:pPr>
            <a:r>
              <a:rPr lang="en-US" sz="3000">
                <a:solidFill>
                  <a:srgbClr val="1F1F1F"/>
                </a:solidFill>
              </a:rPr>
              <a:t>Chuyển đổi năng lượng</a:t>
            </a:r>
            <a:endParaRPr sz="3000">
              <a:solidFill>
                <a:srgbClr val="1F1F1F"/>
              </a:solidFill>
            </a:endParaRPr>
          </a:p>
          <a:p>
            <a:pPr indent="0" lvl="0" marL="0" rtl="0" algn="l">
              <a:spcBef>
                <a:spcPts val="0"/>
              </a:spcBef>
              <a:spcAft>
                <a:spcPts val="0"/>
              </a:spcAft>
              <a:buNone/>
            </a:pPr>
            <a:r>
              <a:t/>
            </a:r>
            <a:endParaRPr sz="3000">
              <a:solidFill>
                <a:srgbClr val="1F1F1F"/>
              </a:solidFill>
            </a:endParaRPr>
          </a:p>
          <a:p>
            <a:pPr indent="-419100" lvl="0" marL="457200" rtl="0" algn="l">
              <a:spcBef>
                <a:spcPts val="0"/>
              </a:spcBef>
              <a:spcAft>
                <a:spcPts val="0"/>
              </a:spcAft>
              <a:buClr>
                <a:srgbClr val="1F1F1F"/>
              </a:buClr>
              <a:buSzPts val="3000"/>
              <a:buChar char="●"/>
            </a:pPr>
            <a:r>
              <a:rPr b="1" lang="en-US" sz="3000">
                <a:solidFill>
                  <a:srgbClr val="1F1F1F"/>
                </a:solidFill>
              </a:rPr>
              <a:t>Mô hình hợp tác mới trong khu vực Ấn Độ - Thái Bình Dương</a:t>
            </a:r>
            <a:r>
              <a:rPr b="1" lang="en-US" sz="3000">
                <a:solidFill>
                  <a:srgbClr val="1F1F1F"/>
                </a:solidFill>
              </a:rPr>
              <a:t> ?</a:t>
            </a:r>
            <a:endParaRPr sz="3000">
              <a:solidFill>
                <a:srgbClr val="1F1F1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