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72" r:id="rId3"/>
    <p:sldId id="257" r:id="rId4"/>
    <p:sldId id="291" r:id="rId5"/>
    <p:sldId id="289" r:id="rId6"/>
    <p:sldId id="279" r:id="rId7"/>
    <p:sldId id="293" r:id="rId8"/>
    <p:sldId id="266" r:id="rId9"/>
    <p:sldId id="303" r:id="rId10"/>
    <p:sldId id="258" r:id="rId11"/>
    <p:sldId id="304" r:id="rId12"/>
    <p:sldId id="305" r:id="rId13"/>
    <p:sldId id="306" r:id="rId14"/>
    <p:sldId id="286" r:id="rId15"/>
    <p:sldId id="285" r:id="rId16"/>
    <p:sldId id="259" r:id="rId17"/>
    <p:sldId id="294" r:id="rId18"/>
    <p:sldId id="273" r:id="rId19"/>
    <p:sldId id="296" r:id="rId20"/>
    <p:sldId id="297" r:id="rId21"/>
    <p:sldId id="298" r:id="rId22"/>
    <p:sldId id="295" r:id="rId23"/>
    <p:sldId id="263" r:id="rId24"/>
    <p:sldId id="262" r:id="rId25"/>
    <p:sldId id="299" r:id="rId26"/>
    <p:sldId id="301" r:id="rId27"/>
    <p:sldId id="307" r:id="rId28"/>
    <p:sldId id="309" r:id="rId29"/>
    <p:sldId id="288" r:id="rId30"/>
    <p:sldId id="270" r:id="rId31"/>
  </p:sldIdLst>
  <p:sldSz cx="18288000" cy="10287000"/>
  <p:notesSz cx="6858000" cy="9144000"/>
  <p:embeddedFontLst>
    <p:embeddedFont>
      <p:font typeface="Archivo Narrow Bold" panose="020B0604020202020204" charset="0"/>
      <p:regular r:id="rId33"/>
    </p:embeddedFont>
    <p:embeddedFont>
      <p:font typeface="Barlow Bold" panose="00000800000000000000" charset="0"/>
      <p:regular r:id="rId34"/>
      <p:bold r:id="rId35"/>
    </p:embeddedFont>
    <p:embeddedFont>
      <p:font typeface="League Spartan" panose="020B0604020202020204" charset="0"/>
      <p:regular r:id="rId36"/>
    </p:embeddedFont>
    <p:embeddedFont>
      <p:font typeface="Montserrat" panose="00000500000000000000" pitchFamily="2" charset="0"/>
      <p:regular r:id="rId37"/>
      <p:bold r:id="rId38"/>
      <p:italic r:id="rId39"/>
      <p:boldItalic r:id="rId40"/>
    </p:embeddedFont>
    <p:embeddedFont>
      <p:font typeface="Montserrat Bold" panose="00000800000000000000" charset="0"/>
      <p:regular r:id="rId41"/>
    </p:embeddedFont>
    <p:embeddedFont>
      <p:font typeface="Poppins Bold" panose="020B0604020202020204" charset="0"/>
      <p:regular r:id="rId42"/>
    </p:embeddedFont>
    <p:embeddedFont>
      <p:font typeface="Poppins Semi-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B8E6BB-B2BF-4A86-A5E8-755A2E3C780A}">
          <p14:sldIdLst>
            <p14:sldId id="256"/>
            <p14:sldId id="272"/>
            <p14:sldId id="257"/>
            <p14:sldId id="291"/>
          </p14:sldIdLst>
        </p14:section>
        <p14:section name="Untitled Section" id="{C1382467-13B1-4B29-8A85-D4F9466633A8}">
          <p14:sldIdLst>
            <p14:sldId id="289"/>
          </p14:sldIdLst>
        </p14:section>
        <p14:section name="Untitled Section" id="{B0CDBAB9-C0ED-4D05-B545-C98D61FA11A1}">
          <p14:sldIdLst>
            <p14:sldId id="279"/>
            <p14:sldId id="293"/>
            <p14:sldId id="266"/>
            <p14:sldId id="303"/>
            <p14:sldId id="258"/>
            <p14:sldId id="304"/>
            <p14:sldId id="305"/>
            <p14:sldId id="306"/>
            <p14:sldId id="286"/>
            <p14:sldId id="285"/>
            <p14:sldId id="259"/>
            <p14:sldId id="294"/>
            <p14:sldId id="273"/>
            <p14:sldId id="296"/>
            <p14:sldId id="297"/>
            <p14:sldId id="298"/>
            <p14:sldId id="295"/>
            <p14:sldId id="263"/>
            <p14:sldId id="262"/>
            <p14:sldId id="299"/>
            <p14:sldId id="301"/>
            <p14:sldId id="307"/>
            <p14:sldId id="309"/>
            <p14:sldId id="288"/>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654" autoAdjust="0"/>
  </p:normalViewPr>
  <p:slideViewPr>
    <p:cSldViewPr>
      <p:cViewPr varScale="1">
        <p:scale>
          <a:sx n="46" d="100"/>
          <a:sy n="46" d="100"/>
        </p:scale>
        <p:origin x="70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CFCB1-A3C1-45ED-B87C-32150361DB1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BEEC45-D038-423C-93BC-FB27261799BC}" type="slidenum">
              <a:rPr lang="en-US" smtClean="0"/>
              <a:t>‹#›</a:t>
            </a:fld>
            <a:endParaRPr lang="en-US"/>
          </a:p>
        </p:txBody>
      </p:sp>
    </p:spTree>
    <p:extLst>
      <p:ext uri="{BB962C8B-B14F-4D97-AF65-F5344CB8AC3E}">
        <p14:creationId xmlns:p14="http://schemas.microsoft.com/office/powerpoint/2010/main" val="2368981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Aft>
                <a:spcPts val="800"/>
              </a:spcAft>
              <a:buNone/>
            </a:pPr>
            <a:r>
              <a:rPr lang="en-AU" sz="1200" u="sng" dirty="0">
                <a:solidFill>
                  <a:srgbClr val="040FE6"/>
                </a:solidFill>
                <a:latin typeface="Times New Roman" panose="02020603050405020304" pitchFamily="18" charset="0"/>
                <a:cs typeface="Times New Roman" panose="02020603050405020304" pitchFamily="18" charset="0"/>
              </a:rPr>
              <a:t>* C</a:t>
            </a:r>
            <a:r>
              <a:rPr lang="vi-VN" sz="1200" u="sng" dirty="0">
                <a:solidFill>
                  <a:srgbClr val="040FE6"/>
                </a:solidFill>
                <a:latin typeface="Times New Roman" panose="02020603050405020304" pitchFamily="18" charset="0"/>
                <a:cs typeface="Times New Roman" panose="02020603050405020304" pitchFamily="18" charset="0"/>
              </a:rPr>
              <a:t>am kết mở cửa thị trường </a:t>
            </a:r>
            <a:r>
              <a:rPr lang="en-AU" sz="1200" u="sng" dirty="0" err="1">
                <a:solidFill>
                  <a:srgbClr val="040FE6"/>
                </a:solidFill>
                <a:latin typeface="Times New Roman" panose="02020603050405020304" pitchFamily="18" charset="0"/>
                <a:cs typeface="Times New Roman" panose="02020603050405020304" pitchFamily="18" charset="0"/>
              </a:rPr>
              <a:t>dịch</a:t>
            </a:r>
            <a:r>
              <a:rPr lang="en-AU" sz="1200" u="sng" dirty="0">
                <a:solidFill>
                  <a:srgbClr val="040FE6"/>
                </a:solidFill>
                <a:latin typeface="Times New Roman" panose="02020603050405020304" pitchFamily="18" charset="0"/>
                <a:cs typeface="Times New Roman" panose="02020603050405020304" pitchFamily="18" charset="0"/>
              </a:rPr>
              <a:t> </a:t>
            </a:r>
            <a:r>
              <a:rPr lang="en-AU" sz="1200" u="sng" dirty="0" err="1">
                <a:solidFill>
                  <a:srgbClr val="040FE6"/>
                </a:solidFill>
                <a:latin typeface="Times New Roman" panose="02020603050405020304" pitchFamily="18" charset="0"/>
                <a:cs typeface="Times New Roman" panose="02020603050405020304" pitchFamily="18" charset="0"/>
              </a:rPr>
              <a:t>vụ</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của Việt Nam</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trong WTO</a:t>
            </a:r>
            <a:r>
              <a:rPr lang="en-AU" sz="1200" u="sng"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C</a:t>
            </a:r>
            <a:r>
              <a:rPr lang="vi-VN" sz="1200" dirty="0">
                <a:solidFill>
                  <a:srgbClr val="040FE6"/>
                </a:solidFill>
                <a:latin typeface="Times New Roman" panose="02020603050405020304" pitchFamily="18" charset="0"/>
                <a:cs typeface="Times New Roman" panose="02020603050405020304" pitchFamily="18" charset="0"/>
              </a:rPr>
              <a:t>am kết </a:t>
            </a:r>
            <a:r>
              <a:rPr lang="en-AU" sz="1200" dirty="0" err="1">
                <a:solidFill>
                  <a:srgbClr val="040FE6"/>
                </a:solidFill>
                <a:latin typeface="Times New Roman" panose="02020603050405020304" pitchFamily="18" charset="0"/>
                <a:cs typeface="Times New Roman" panose="02020603050405020304" pitchFamily="18" charset="0"/>
              </a:rPr>
              <a:t>toàn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bộ</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11 ngành v</a:t>
            </a:r>
            <a:r>
              <a:rPr lang="en-AU" sz="1200" dirty="0" err="1">
                <a:solidFill>
                  <a:srgbClr val="040FE6"/>
                </a:solidFill>
                <a:latin typeface="Times New Roman" panose="02020603050405020304" pitchFamily="18" charset="0"/>
                <a:cs typeface="Times New Roman" panose="02020603050405020304" pitchFamily="18" charset="0"/>
              </a:rPr>
              <a:t>ới</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khoảng</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110 </a:t>
            </a:r>
            <a:r>
              <a:rPr lang="en-AU" sz="1200" dirty="0">
                <a:solidFill>
                  <a:srgbClr val="040FE6"/>
                </a:solidFill>
                <a:latin typeface="Times New Roman" panose="02020603050405020304" pitchFamily="18" charset="0"/>
                <a:cs typeface="Times New Roman" panose="02020603050405020304" pitchFamily="18" charset="0"/>
              </a:rPr>
              <a:t>(</a:t>
            </a:r>
            <a:r>
              <a:rPr lang="en-AU" sz="1200" dirty="0" err="1">
                <a:solidFill>
                  <a:srgbClr val="040FE6"/>
                </a:solidFill>
                <a:latin typeface="Times New Roman" panose="02020603050405020304" pitchFamily="18" charset="0"/>
                <a:cs typeface="Times New Roman" panose="02020603050405020304" pitchFamily="18" charset="0"/>
              </a:rPr>
              <a:t>trên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tổng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số</a:t>
            </a:r>
            <a:r>
              <a:rPr lang="en-AU" sz="1200" dirty="0">
                <a:solidFill>
                  <a:srgbClr val="040FE6"/>
                </a:solidFill>
                <a:latin typeface="Times New Roman" panose="02020603050405020304" pitchFamily="18" charset="0"/>
                <a:cs typeface="Times New Roman" panose="02020603050405020304" pitchFamily="18" charset="0"/>
              </a:rPr>
              <a:t> 155) </a:t>
            </a:r>
            <a:r>
              <a:rPr lang="vi-VN" sz="1200" dirty="0">
                <a:solidFill>
                  <a:srgbClr val="040FE6"/>
                </a:solidFill>
                <a:latin typeface="Times New Roman" panose="02020603050405020304" pitchFamily="18" charset="0"/>
                <a:cs typeface="Times New Roman" panose="02020603050405020304" pitchFamily="18" charset="0"/>
              </a:rPr>
              <a:t>phân ngành dịch vụ </a:t>
            </a:r>
            <a:r>
              <a:rPr lang="en-AU" sz="1200" dirty="0">
                <a:solidFill>
                  <a:srgbClr val="040FE6"/>
                </a:solidFill>
                <a:latin typeface="Times New Roman" panose="02020603050405020304" pitchFamily="18" charset="0"/>
                <a:cs typeface="Times New Roman" panose="02020603050405020304" pitchFamily="18" charset="0"/>
              </a:rPr>
              <a:t>(</a:t>
            </a:r>
            <a:r>
              <a:rPr lang="en-AU" sz="1200" dirty="0" err="1">
                <a:solidFill>
                  <a:srgbClr val="040FE6"/>
                </a:solidFill>
                <a:latin typeface="Times New Roman" panose="02020603050405020304" pitchFamily="18" charset="0"/>
                <a:cs typeface="Times New Roman" panose="02020603050405020304" pitchFamily="18" charset="0"/>
              </a:rPr>
              <a:t>theo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loại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của</a:t>
            </a:r>
            <a:r>
              <a:rPr lang="en-AU" sz="1200" dirty="0">
                <a:solidFill>
                  <a:srgbClr val="040FE6"/>
                </a:solidFill>
                <a:latin typeface="Times New Roman" panose="02020603050405020304" pitchFamily="18" charset="0"/>
                <a:cs typeface="Times New Roman" panose="02020603050405020304" pitchFamily="18" charset="0"/>
              </a:rPr>
              <a:t> WTO) </a:t>
            </a:r>
            <a:r>
              <a:rPr lang="vi-VN" sz="1200" dirty="0">
                <a:solidFill>
                  <a:srgbClr val="040FE6"/>
                </a:solidFill>
                <a:latin typeface="Times New Roman" panose="02020603050405020304" pitchFamily="18" charset="0"/>
                <a:cs typeface="Times New Roman" panose="02020603050405020304" pitchFamily="18" charset="0"/>
              </a:rPr>
              <a:t>từ dịch vụ viễn thông, tài chính, giao</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thông vận tải tới các dịch vụ khác như dịch vụ liên quan tới sản xuất, dịch</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vụ nghe nhìn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v.v</a:t>
            </a:r>
            <a:r>
              <a:rPr lang="en-AU" sz="1200"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Mở</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cửa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hoàn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toàn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khách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hàng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bãi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đại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lý</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vận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tải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hàng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hóa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chuyển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phát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nhanh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1 </a:t>
            </a:r>
            <a:r>
              <a:rPr lang="en-AU" sz="1200" dirty="0" err="1">
                <a:solidFill>
                  <a:srgbClr val="040FE6"/>
                </a:solidFill>
                <a:latin typeface="Times New Roman" panose="02020603050405020304" pitchFamily="18" charset="0"/>
                <a:cs typeface="Times New Roman" panose="02020603050405020304" pitchFamily="18" charset="0"/>
              </a:rPr>
              <a:t>số</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ngành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chuyên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môn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kế</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toán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kiểm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toán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thuế</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kiến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trúc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cứu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phát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triển</a:t>
            </a:r>
            <a:r>
              <a:rPr lang="en-AU" sz="1200" dirty="0">
                <a:solidFill>
                  <a:srgbClr val="040FE6"/>
                </a:solidFill>
                <a:latin typeface="Times New Roman" panose="02020603050405020304" pitchFamily="18" charset="0"/>
                <a:cs typeface="Times New Roman" panose="02020603050405020304" pitchFamily="18" charset="0"/>
              </a:rPr>
              <a:t> khoa </a:t>
            </a:r>
            <a:r>
              <a:rPr lang="en-AU" sz="1200" dirty="0" err="1">
                <a:solidFill>
                  <a:srgbClr val="040FE6"/>
                </a:solidFill>
                <a:latin typeface="Times New Roman" panose="02020603050405020304" pitchFamily="18" charset="0"/>
                <a:cs typeface="Times New Roman" panose="02020603050405020304" pitchFamily="18" charset="0"/>
              </a:rPr>
              <a:t>học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tự</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thuê</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không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kèm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điều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khiển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đối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với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máy</a:t>
            </a:r>
            <a:r>
              <a:rPr lang="en-AU" sz="1200" dirty="0">
                <a:solidFill>
                  <a:srgbClr val="040FE6"/>
                </a:solidFill>
                <a:latin typeface="Times New Roman" panose="02020603050405020304" pitchFamily="18" charset="0"/>
                <a:cs typeface="Times New Roman" panose="02020603050405020304" pitchFamily="18" charset="0"/>
              </a:rPr>
              <a:t> bay.</a:t>
            </a:r>
          </a:p>
          <a:p>
            <a:pPr marL="0" indent="0" algn="just">
              <a:spcAft>
                <a:spcPts val="800"/>
              </a:spcAft>
              <a:buNone/>
            </a:pPr>
            <a:r>
              <a:rPr lang="en-AU" sz="1200" u="sng" dirty="0">
                <a:solidFill>
                  <a:srgbClr val="040FE6"/>
                </a:solidFill>
                <a:latin typeface="Times New Roman" panose="02020603050405020304" pitchFamily="18" charset="0"/>
                <a:cs typeface="Times New Roman" panose="02020603050405020304" pitchFamily="18" charset="0"/>
              </a:rPr>
              <a:t>* C</a:t>
            </a:r>
            <a:r>
              <a:rPr lang="vi-VN" sz="1200" u="sng" dirty="0">
                <a:solidFill>
                  <a:srgbClr val="040FE6"/>
                </a:solidFill>
                <a:latin typeface="Times New Roman" panose="02020603050405020304" pitchFamily="18" charset="0"/>
                <a:cs typeface="Times New Roman" panose="02020603050405020304" pitchFamily="18" charset="0"/>
              </a:rPr>
              <a:t>am kết mở cửa thị trường </a:t>
            </a:r>
            <a:r>
              <a:rPr lang="en-AU" sz="1200" u="sng" dirty="0" err="1">
                <a:solidFill>
                  <a:srgbClr val="040FE6"/>
                </a:solidFill>
                <a:latin typeface="Times New Roman" panose="02020603050405020304" pitchFamily="18" charset="0"/>
                <a:cs typeface="Times New Roman" panose="02020603050405020304" pitchFamily="18" charset="0"/>
              </a:rPr>
              <a:t>dịch</a:t>
            </a:r>
            <a:r>
              <a:rPr lang="en-AU" sz="1200" u="sng" dirty="0">
                <a:solidFill>
                  <a:srgbClr val="040FE6"/>
                </a:solidFill>
                <a:latin typeface="Times New Roman" panose="02020603050405020304" pitchFamily="18" charset="0"/>
                <a:cs typeface="Times New Roman" panose="02020603050405020304" pitchFamily="18" charset="0"/>
              </a:rPr>
              <a:t> </a:t>
            </a:r>
            <a:r>
              <a:rPr lang="en-AU" sz="1200" u="sng" dirty="0" err="1">
                <a:solidFill>
                  <a:srgbClr val="040FE6"/>
                </a:solidFill>
                <a:latin typeface="Times New Roman" panose="02020603050405020304" pitchFamily="18" charset="0"/>
                <a:cs typeface="Times New Roman" panose="02020603050405020304" pitchFamily="18" charset="0"/>
              </a:rPr>
              <a:t>vụ</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của Việt Nam</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trong WTO</a:t>
            </a:r>
            <a:r>
              <a:rPr lang="en-AU" sz="1200" u="sng"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Mở</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cửa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kèm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chế</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mở</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cửa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một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phần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viễn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thông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tài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chính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bảo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hiểm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hàng</a:t>
            </a:r>
            <a:r>
              <a:rPr lang="en-AU" sz="1200" dirty="0">
                <a:solidFill>
                  <a:srgbClr val="040FE6"/>
                </a:solidFill>
                <a:latin typeface="Times New Roman" panose="02020603050405020304" pitchFamily="18" charset="0"/>
                <a:cs typeface="Times New Roman" panose="02020603050405020304" pitchFamily="18" charset="0"/>
              </a:rPr>
              <a:t>, y </a:t>
            </a:r>
            <a:r>
              <a:rPr lang="en-AU" sz="1200" dirty="0" err="1">
                <a:solidFill>
                  <a:srgbClr val="040FE6"/>
                </a:solidFill>
                <a:latin typeface="Times New Roman" panose="02020603050405020304" pitchFamily="18" charset="0"/>
                <a:cs typeface="Times New Roman" panose="02020603050405020304" pitchFamily="18" charset="0"/>
              </a:rPr>
              <a:t>tế</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nghe</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nhìn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xây</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dựng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phối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giáo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dục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môi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trường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vận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tải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một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số</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ngành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chuyên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môn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pháp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lý</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vấn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kỹ</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thuật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vấn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kỹ</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thuật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đồng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bộ</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kiến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trúc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cảnh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quan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đô</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thị</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thú</a:t>
            </a:r>
            <a:r>
              <a:rPr lang="en-AU" sz="1200" dirty="0">
                <a:solidFill>
                  <a:srgbClr val="040FE6"/>
                </a:solidFill>
                <a:latin typeface="Times New Roman" panose="02020603050405020304" pitchFamily="18" charset="0"/>
                <a:cs typeface="Times New Roman" panose="02020603050405020304" pitchFamily="18" charset="0"/>
              </a:rPr>
              <a:t> y, </a:t>
            </a:r>
            <a:r>
              <a:rPr lang="en-AU" sz="1200" dirty="0" err="1">
                <a:solidFill>
                  <a:srgbClr val="040FE6"/>
                </a:solidFill>
                <a:latin typeface="Times New Roman" panose="02020603050405020304" pitchFamily="18" charset="0"/>
                <a:cs typeface="Times New Roman" panose="02020603050405020304" pitchFamily="18" charset="0"/>
              </a:rPr>
              <a:t>máy</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tính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các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quan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quảng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cáo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cứu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thị</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trường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vấn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quản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lý</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tích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kiểm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định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kỹ</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thuật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quan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đến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khai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khoáng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sản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xuất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vấn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kỹ</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thuật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khoa </a:t>
            </a:r>
            <a:r>
              <a:rPr lang="en-AU" sz="1200" dirty="0" err="1">
                <a:solidFill>
                  <a:srgbClr val="040FE6"/>
                </a:solidFill>
                <a:latin typeface="Times New Roman" panose="02020603050405020304" pitchFamily="18" charset="0"/>
                <a:cs typeface="Times New Roman" panose="02020603050405020304" pitchFamily="18" charset="0"/>
              </a:rPr>
              <a:t>học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bảo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dưỡng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sửa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chữa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trang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thiết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bị</a:t>
            </a:r>
            <a:r>
              <a:rPr lang="en-AU" sz="1200" dirty="0">
                <a:solidFill>
                  <a:srgbClr val="040FE6"/>
                </a:solidFill>
                <a:latin typeface="Times New Roman" panose="02020603050405020304" pitchFamily="18" charset="0"/>
                <a:cs typeface="Times New Roman" panose="02020603050405020304" pitchFamily="18" charset="0"/>
              </a:rPr>
              <a:t>.</a:t>
            </a:r>
            <a:endParaRPr lang="vi-VN" sz="1200" dirty="0">
              <a:solidFill>
                <a:srgbClr val="040FE6"/>
              </a:solidFill>
              <a:latin typeface="Times New Roman" panose="02020603050405020304" pitchFamily="18" charset="0"/>
              <a:cs typeface="Times New Roman" panose="02020603050405020304" pitchFamily="18" charset="0"/>
            </a:endParaRPr>
          </a:p>
          <a:p>
            <a:pPr marL="0" indent="0" algn="just">
              <a:spcAft>
                <a:spcPts val="800"/>
              </a:spcAft>
              <a:buNone/>
            </a:pPr>
            <a:r>
              <a:rPr lang="en-AU" sz="1200" u="sng" dirty="0">
                <a:solidFill>
                  <a:srgbClr val="040FE6"/>
                </a:solidFill>
                <a:latin typeface="Times New Roman" panose="02020603050405020304" pitchFamily="18" charset="0"/>
                <a:cs typeface="Times New Roman" panose="02020603050405020304" pitchFamily="18" charset="0"/>
              </a:rPr>
              <a:t>* C</a:t>
            </a:r>
            <a:r>
              <a:rPr lang="vi-VN" sz="1200" u="sng" dirty="0">
                <a:solidFill>
                  <a:srgbClr val="040FE6"/>
                </a:solidFill>
                <a:latin typeface="Times New Roman" panose="02020603050405020304" pitchFamily="18" charset="0"/>
                <a:cs typeface="Times New Roman" panose="02020603050405020304" pitchFamily="18" charset="0"/>
              </a:rPr>
              <a:t>am kết mở cửa thị trường </a:t>
            </a:r>
            <a:r>
              <a:rPr lang="en-AU" sz="1200" u="sng" dirty="0" err="1">
                <a:solidFill>
                  <a:srgbClr val="040FE6"/>
                </a:solidFill>
                <a:latin typeface="Times New Roman" panose="02020603050405020304" pitchFamily="18" charset="0"/>
                <a:cs typeface="Times New Roman" panose="02020603050405020304" pitchFamily="18" charset="0"/>
              </a:rPr>
              <a:t>dịch</a:t>
            </a:r>
            <a:r>
              <a:rPr lang="en-AU" sz="1200" u="sng" dirty="0">
                <a:solidFill>
                  <a:srgbClr val="040FE6"/>
                </a:solidFill>
                <a:latin typeface="Times New Roman" panose="02020603050405020304" pitchFamily="18" charset="0"/>
                <a:cs typeface="Times New Roman" panose="02020603050405020304" pitchFamily="18" charset="0"/>
              </a:rPr>
              <a:t> </a:t>
            </a:r>
            <a:r>
              <a:rPr lang="en-AU" sz="1200" u="sng" dirty="0" err="1">
                <a:solidFill>
                  <a:srgbClr val="040FE6"/>
                </a:solidFill>
                <a:latin typeface="Times New Roman" panose="02020603050405020304" pitchFamily="18" charset="0"/>
                <a:cs typeface="Times New Roman" panose="02020603050405020304" pitchFamily="18" charset="0"/>
              </a:rPr>
              <a:t>vụ</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của Việt Nam</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trong WTO</a:t>
            </a:r>
            <a:r>
              <a:rPr lang="en-AU" sz="1200" u="sng"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Chưa</a:t>
            </a:r>
            <a:r>
              <a:rPr lang="en-AU" sz="1200" dirty="0">
                <a:solidFill>
                  <a:srgbClr val="040FE6"/>
                </a:solidFill>
                <a:latin typeface="Times New Roman" panose="02020603050405020304" pitchFamily="18" charset="0"/>
                <a:cs typeface="Times New Roman" panose="02020603050405020304" pitchFamily="18" charset="0"/>
              </a:rPr>
              <a:t> cam kết: </a:t>
            </a:r>
            <a:r>
              <a:rPr lang="en-AU" sz="1200" dirty="0" err="1">
                <a:solidFill>
                  <a:srgbClr val="040FE6"/>
                </a:solidFill>
                <a:latin typeface="Times New Roman" panose="02020603050405020304" pitchFamily="18" charset="0"/>
                <a:cs typeface="Times New Roman" panose="02020603050405020304" pitchFamily="18" charset="0"/>
              </a:rPr>
              <a:t>thu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âm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thuê</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máy</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móc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thiết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bị</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không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kèm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điều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khiển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giáo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dục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phổ</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thông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cơ</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sở</a:t>
            </a:r>
            <a:endParaRPr lang="en-AU" sz="1200" dirty="0">
              <a:solidFill>
                <a:srgbClr val="040FE6"/>
              </a:solidFill>
              <a:latin typeface="Times New Roman" panose="02020603050405020304" pitchFamily="18" charset="0"/>
              <a:cs typeface="Times New Roman" panose="02020603050405020304" pitchFamily="18" charset="0"/>
            </a:endParaRP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Cam kết </a:t>
            </a:r>
            <a:r>
              <a:rPr lang="en-AU" sz="1200" dirty="0" err="1">
                <a:solidFill>
                  <a:srgbClr val="040FE6"/>
                </a:solidFill>
                <a:latin typeface="Times New Roman" panose="02020603050405020304" pitchFamily="18" charset="0"/>
                <a:cs typeface="Times New Roman" panose="02020603050405020304" pitchFamily="18" charset="0"/>
              </a:rPr>
              <a:t>về</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phương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thức</a:t>
            </a:r>
            <a:r>
              <a:rPr lang="en-AU" sz="1200" dirty="0">
                <a:solidFill>
                  <a:srgbClr val="040FE6"/>
                </a:solidFill>
                <a:latin typeface="Times New Roman" panose="02020603050405020304" pitchFamily="18" charset="0"/>
                <a:cs typeface="Times New Roman" panose="02020603050405020304" pitchFamily="18" charset="0"/>
              </a:rPr>
              <a:t> (iv) – </a:t>
            </a:r>
            <a:r>
              <a:rPr lang="en-AU" sz="1200" dirty="0" err="1">
                <a:solidFill>
                  <a:srgbClr val="040FE6"/>
                </a:solidFill>
                <a:latin typeface="Times New Roman" panose="02020603050405020304" pitchFamily="18" charset="0"/>
                <a:cs typeface="Times New Roman" panose="02020603050405020304" pitchFamily="18" charset="0"/>
              </a:rPr>
              <a:t>hiện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diện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của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thể</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nhân</a:t>
            </a:r>
            <a:r>
              <a:rPr lang="en-AU" sz="1200"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 </a:t>
            </a:r>
            <a:r>
              <a:rPr lang="en-AU" sz="1200" dirty="0" err="1">
                <a:solidFill>
                  <a:srgbClr val="040FE6"/>
                </a:solidFill>
                <a:latin typeface="Times New Roman" panose="02020603050405020304" pitchFamily="18" charset="0"/>
                <a:cs typeface="Times New Roman" panose="02020603050405020304" pitchFamily="18" charset="0"/>
              </a:rPr>
              <a:t>Loại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hình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thể</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di </a:t>
            </a:r>
            <a:r>
              <a:rPr lang="en-AU" sz="1200" dirty="0" err="1">
                <a:solidFill>
                  <a:srgbClr val="040FE6"/>
                </a:solidFill>
                <a:latin typeface="Times New Roman" panose="02020603050405020304" pitchFamily="18" charset="0"/>
                <a:cs typeface="Times New Roman" panose="02020603050405020304" pitchFamily="18" charset="0"/>
              </a:rPr>
              <a:t>chuyển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trong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nội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bộ</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doanh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nghiệp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chào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chịu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trách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nhiệm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thành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lập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hiện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diện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thương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mại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cung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cấp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theo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hợp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đồng</a:t>
            </a:r>
            <a:r>
              <a:rPr lang="en-AU" sz="1200"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 </a:t>
            </a:r>
            <a:r>
              <a:rPr lang="en-AU" sz="1200" dirty="0" err="1">
                <a:solidFill>
                  <a:srgbClr val="040FE6"/>
                </a:solidFill>
                <a:latin typeface="Times New Roman" panose="02020603050405020304" pitchFamily="18" charset="0"/>
                <a:cs typeface="Times New Roman" panose="02020603050405020304" pitchFamily="18" charset="0"/>
              </a:rPr>
              <a:t>Mức</a:t>
            </a:r>
            <a:r>
              <a:rPr lang="en-AU" sz="1200" dirty="0">
                <a:solidFill>
                  <a:srgbClr val="040FE6"/>
                </a:solidFill>
                <a:latin typeface="Times New Roman" panose="02020603050405020304" pitchFamily="18" charset="0"/>
                <a:cs typeface="Times New Roman" panose="02020603050405020304" pitchFamily="18" charset="0"/>
              </a:rPr>
              <a:t> cam kết </a:t>
            </a:r>
            <a:r>
              <a:rPr lang="en-AU" sz="1200" dirty="0" err="1">
                <a:solidFill>
                  <a:srgbClr val="040FE6"/>
                </a:solidFill>
                <a:latin typeface="Times New Roman" panose="02020603050405020304" pitchFamily="18" charset="0"/>
                <a:cs typeface="Times New Roman" panose="02020603050405020304" pitchFamily="18" charset="0"/>
              </a:rPr>
              <a:t>về</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nhập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cảnh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lưu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trú</a:t>
            </a:r>
            <a:r>
              <a:rPr lang="en-AU" sz="1200" dirty="0">
                <a:solidFill>
                  <a:srgbClr val="040FE6"/>
                </a:solidFill>
                <a:latin typeface="Times New Roman" panose="02020603050405020304" pitchFamily="18" charset="0"/>
                <a:cs typeface="Times New Roman" panose="02020603050405020304" pitchFamily="18" charset="0"/>
              </a:rPr>
              <a:t>: 90 </a:t>
            </a:r>
            <a:r>
              <a:rPr lang="en-AU" sz="1200" dirty="0" err="1">
                <a:solidFill>
                  <a:srgbClr val="040FE6"/>
                </a:solidFill>
                <a:latin typeface="Times New Roman" panose="02020603050405020304" pitchFamily="18" charset="0"/>
                <a:cs typeface="Times New Roman" panose="02020603050405020304" pitchFamily="18" charset="0"/>
              </a:rPr>
              <a:t>ngày</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hoặc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theo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hợp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đồng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riêng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di </a:t>
            </a:r>
            <a:r>
              <a:rPr lang="en-AU" sz="1200" dirty="0" err="1">
                <a:solidFill>
                  <a:srgbClr val="040FE6"/>
                </a:solidFill>
                <a:latin typeface="Times New Roman" panose="02020603050405020304" pitchFamily="18" charset="0"/>
                <a:cs typeface="Times New Roman" panose="02020603050405020304" pitchFamily="18" charset="0"/>
              </a:rPr>
              <a:t>chuyển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trong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nội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bộ</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doanh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nghiệp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được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lưu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trú</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đến</a:t>
            </a:r>
            <a:r>
              <a:rPr lang="en-AU" sz="1200" dirty="0">
                <a:solidFill>
                  <a:srgbClr val="040FE6"/>
                </a:solidFill>
                <a:latin typeface="Times New Roman" panose="02020603050405020304" pitchFamily="18" charset="0"/>
                <a:cs typeface="Times New Roman" panose="02020603050405020304" pitchFamily="18" charset="0"/>
              </a:rPr>
              <a:t> 3 </a:t>
            </a:r>
            <a:r>
              <a:rPr lang="en-AU" sz="1200" dirty="0" err="1">
                <a:solidFill>
                  <a:srgbClr val="040FE6"/>
                </a:solidFill>
                <a:latin typeface="Times New Roman" panose="02020603050405020304" pitchFamily="18" charset="0"/>
                <a:cs typeface="Times New Roman" panose="02020603050405020304" pitchFamily="18" charset="0"/>
              </a:rPr>
              <a:t>năm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hoặc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theo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hợp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đồng</a:t>
            </a:r>
            <a:endParaRPr lang="vi-VN" sz="1200" dirty="0">
              <a:solidFill>
                <a:srgbClr val="040FE6"/>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BEEC45-D038-423C-93BC-FB27261799BC}" type="slidenum">
              <a:rPr lang="en-US" smtClean="0"/>
              <a:t>6</a:t>
            </a:fld>
            <a:endParaRPr lang="en-US"/>
          </a:p>
        </p:txBody>
      </p:sp>
    </p:spTree>
    <p:extLst>
      <p:ext uri="{BB962C8B-B14F-4D97-AF65-F5344CB8AC3E}">
        <p14:creationId xmlns:p14="http://schemas.microsoft.com/office/powerpoint/2010/main" val="375965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54638-57D6-7C3C-E16F-C77D341C1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B26CE-183B-C454-192E-D959D6A1B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98860-CFF1-931C-951D-C679689B9A06}"/>
              </a:ext>
            </a:extLst>
          </p:cNvPr>
          <p:cNvSpPr>
            <a:spLocks noGrp="1"/>
          </p:cNvSpPr>
          <p:nvPr>
            <p:ph type="body" idx="1"/>
          </p:nvPr>
        </p:nvSpPr>
        <p:spPr/>
        <p:txBody>
          <a:bodyPr/>
          <a:lstStyle/>
          <a:p>
            <a:pPr marL="0" indent="0" algn="just">
              <a:spcAft>
                <a:spcPts val="800"/>
              </a:spcAft>
              <a:buNone/>
            </a:pPr>
            <a:r>
              <a:rPr lang="en-AU" sz="1200" u="sng" dirty="0">
                <a:solidFill>
                  <a:srgbClr val="040FE6"/>
                </a:solidFill>
                <a:latin typeface="Times New Roman" panose="02020603050405020304" pitchFamily="18" charset="0"/>
                <a:cs typeface="Times New Roman" panose="02020603050405020304" pitchFamily="18" charset="0"/>
              </a:rPr>
              <a:t>* C</a:t>
            </a:r>
            <a:r>
              <a:rPr lang="vi-VN" sz="1200" u="sng" dirty="0">
                <a:solidFill>
                  <a:srgbClr val="040FE6"/>
                </a:solidFill>
                <a:latin typeface="Times New Roman" panose="02020603050405020304" pitchFamily="18" charset="0"/>
                <a:cs typeface="Times New Roman" panose="02020603050405020304" pitchFamily="18" charset="0"/>
              </a:rPr>
              <a:t>am kết mở cửa thị trường </a:t>
            </a:r>
            <a:r>
              <a:rPr lang="en-AU" sz="1200" u="sng" dirty="0" err="1">
                <a:solidFill>
                  <a:srgbClr val="040FE6"/>
                </a:solidFill>
                <a:latin typeface="Times New Roman" panose="02020603050405020304" pitchFamily="18" charset="0"/>
                <a:cs typeface="Times New Roman" panose="02020603050405020304" pitchFamily="18" charset="0"/>
              </a:rPr>
              <a:t>dịch</a:t>
            </a:r>
            <a:r>
              <a:rPr lang="en-AU" sz="1200" u="sng" dirty="0">
                <a:solidFill>
                  <a:srgbClr val="040FE6"/>
                </a:solidFill>
                <a:latin typeface="Times New Roman" panose="02020603050405020304" pitchFamily="18" charset="0"/>
                <a:cs typeface="Times New Roman" panose="02020603050405020304" pitchFamily="18" charset="0"/>
              </a:rPr>
              <a:t> </a:t>
            </a:r>
            <a:r>
              <a:rPr lang="en-AU" sz="1200" u="sng" dirty="0" err="1">
                <a:solidFill>
                  <a:srgbClr val="040FE6"/>
                </a:solidFill>
                <a:latin typeface="Times New Roman" panose="02020603050405020304" pitchFamily="18" charset="0"/>
                <a:cs typeface="Times New Roman" panose="02020603050405020304" pitchFamily="18" charset="0"/>
              </a:rPr>
              <a:t>vụ</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của Việt Nam</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trong WTO</a:t>
            </a:r>
            <a:r>
              <a:rPr lang="en-AU" sz="1200" u="sng"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C</a:t>
            </a:r>
            <a:r>
              <a:rPr lang="vi-VN" sz="1200" dirty="0">
                <a:solidFill>
                  <a:srgbClr val="040FE6"/>
                </a:solidFill>
                <a:latin typeface="Times New Roman" panose="02020603050405020304" pitchFamily="18" charset="0"/>
                <a:cs typeface="Times New Roman" panose="02020603050405020304" pitchFamily="18" charset="0"/>
              </a:rPr>
              <a:t>am kết </a:t>
            </a:r>
            <a:r>
              <a:rPr lang="en-AU" sz="1200" dirty="0" err="1">
                <a:solidFill>
                  <a:srgbClr val="040FE6"/>
                </a:solidFill>
                <a:latin typeface="Times New Roman" panose="02020603050405020304" pitchFamily="18" charset="0"/>
                <a:cs typeface="Times New Roman" panose="02020603050405020304" pitchFamily="18" charset="0"/>
              </a:rPr>
              <a:t>toàn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bộ</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11 ngành v</a:t>
            </a:r>
            <a:r>
              <a:rPr lang="en-AU" sz="1200" dirty="0" err="1">
                <a:solidFill>
                  <a:srgbClr val="040FE6"/>
                </a:solidFill>
                <a:latin typeface="Times New Roman" panose="02020603050405020304" pitchFamily="18" charset="0"/>
                <a:cs typeface="Times New Roman" panose="02020603050405020304" pitchFamily="18" charset="0"/>
              </a:rPr>
              <a:t>ới</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khoảng</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110 </a:t>
            </a:r>
            <a:r>
              <a:rPr lang="en-AU" sz="1200" dirty="0">
                <a:solidFill>
                  <a:srgbClr val="040FE6"/>
                </a:solidFill>
                <a:latin typeface="Times New Roman" panose="02020603050405020304" pitchFamily="18" charset="0"/>
                <a:cs typeface="Times New Roman" panose="02020603050405020304" pitchFamily="18" charset="0"/>
              </a:rPr>
              <a:t>(</a:t>
            </a:r>
            <a:r>
              <a:rPr lang="en-AU" sz="1200" dirty="0" err="1">
                <a:solidFill>
                  <a:srgbClr val="040FE6"/>
                </a:solidFill>
                <a:latin typeface="Times New Roman" panose="02020603050405020304" pitchFamily="18" charset="0"/>
                <a:cs typeface="Times New Roman" panose="02020603050405020304" pitchFamily="18" charset="0"/>
              </a:rPr>
              <a:t>trên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tổng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số</a:t>
            </a:r>
            <a:r>
              <a:rPr lang="en-AU" sz="1200" dirty="0">
                <a:solidFill>
                  <a:srgbClr val="040FE6"/>
                </a:solidFill>
                <a:latin typeface="Times New Roman" panose="02020603050405020304" pitchFamily="18" charset="0"/>
                <a:cs typeface="Times New Roman" panose="02020603050405020304" pitchFamily="18" charset="0"/>
              </a:rPr>
              <a:t> 155) </a:t>
            </a:r>
            <a:r>
              <a:rPr lang="vi-VN" sz="1200" dirty="0">
                <a:solidFill>
                  <a:srgbClr val="040FE6"/>
                </a:solidFill>
                <a:latin typeface="Times New Roman" panose="02020603050405020304" pitchFamily="18" charset="0"/>
                <a:cs typeface="Times New Roman" panose="02020603050405020304" pitchFamily="18" charset="0"/>
              </a:rPr>
              <a:t>phân ngành dịch vụ </a:t>
            </a:r>
            <a:r>
              <a:rPr lang="en-AU" sz="1200" dirty="0">
                <a:solidFill>
                  <a:srgbClr val="040FE6"/>
                </a:solidFill>
                <a:latin typeface="Times New Roman" panose="02020603050405020304" pitchFamily="18" charset="0"/>
                <a:cs typeface="Times New Roman" panose="02020603050405020304" pitchFamily="18" charset="0"/>
              </a:rPr>
              <a:t>(</a:t>
            </a:r>
            <a:r>
              <a:rPr lang="en-AU" sz="1200" dirty="0" err="1">
                <a:solidFill>
                  <a:srgbClr val="040FE6"/>
                </a:solidFill>
                <a:latin typeface="Times New Roman" panose="02020603050405020304" pitchFamily="18" charset="0"/>
                <a:cs typeface="Times New Roman" panose="02020603050405020304" pitchFamily="18" charset="0"/>
              </a:rPr>
              <a:t>theo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loại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của</a:t>
            </a:r>
            <a:r>
              <a:rPr lang="en-AU" sz="1200" dirty="0">
                <a:solidFill>
                  <a:srgbClr val="040FE6"/>
                </a:solidFill>
                <a:latin typeface="Times New Roman" panose="02020603050405020304" pitchFamily="18" charset="0"/>
                <a:cs typeface="Times New Roman" panose="02020603050405020304" pitchFamily="18" charset="0"/>
              </a:rPr>
              <a:t> WTO) </a:t>
            </a:r>
            <a:r>
              <a:rPr lang="vi-VN" sz="1200" dirty="0">
                <a:solidFill>
                  <a:srgbClr val="040FE6"/>
                </a:solidFill>
                <a:latin typeface="Times New Roman" panose="02020603050405020304" pitchFamily="18" charset="0"/>
                <a:cs typeface="Times New Roman" panose="02020603050405020304" pitchFamily="18" charset="0"/>
              </a:rPr>
              <a:t>từ dịch vụ viễn thông, tài chính, giao</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thông vận tải tới các dịch vụ khác như dịch vụ liên quan tới sản xuất, dịch</a:t>
            </a:r>
            <a:r>
              <a:rPr lang="en-AU" sz="1200" dirty="0">
                <a:solidFill>
                  <a:srgbClr val="040FE6"/>
                </a:solidFill>
                <a:latin typeface="Times New Roman" panose="02020603050405020304" pitchFamily="18" charset="0"/>
                <a:cs typeface="Times New Roman" panose="02020603050405020304" pitchFamily="18" charset="0"/>
              </a:rPr>
              <a:t> </a:t>
            </a:r>
            <a:r>
              <a:rPr lang="vi-VN" sz="1200" dirty="0">
                <a:solidFill>
                  <a:srgbClr val="040FE6"/>
                </a:solidFill>
                <a:latin typeface="Times New Roman" panose="02020603050405020304" pitchFamily="18" charset="0"/>
                <a:cs typeface="Times New Roman" panose="02020603050405020304" pitchFamily="18" charset="0"/>
              </a:rPr>
              <a:t>vụ nghe nhìn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v.v</a:t>
            </a:r>
            <a:r>
              <a:rPr lang="en-AU" sz="1200"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Mở</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cửa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hoàn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toàn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khách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hàng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bãi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đại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lý</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vận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tải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hàng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hóa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chuyển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phát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nhanh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1 </a:t>
            </a:r>
            <a:r>
              <a:rPr lang="en-AU" sz="1200" dirty="0" err="1">
                <a:solidFill>
                  <a:srgbClr val="040FE6"/>
                </a:solidFill>
                <a:latin typeface="Times New Roman" panose="02020603050405020304" pitchFamily="18" charset="0"/>
                <a:cs typeface="Times New Roman" panose="02020603050405020304" pitchFamily="18" charset="0"/>
              </a:rPr>
              <a:t>số</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ngành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chuyên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môn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kế</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toán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kiểm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toán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thuế</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kiến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trúc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cứu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phát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triển</a:t>
            </a:r>
            <a:r>
              <a:rPr lang="en-AU" sz="1200" dirty="0">
                <a:solidFill>
                  <a:srgbClr val="040FE6"/>
                </a:solidFill>
                <a:latin typeface="Times New Roman" panose="02020603050405020304" pitchFamily="18" charset="0"/>
                <a:cs typeface="Times New Roman" panose="02020603050405020304" pitchFamily="18" charset="0"/>
              </a:rPr>
              <a:t> khoa </a:t>
            </a:r>
            <a:r>
              <a:rPr lang="en-AU" sz="1200" dirty="0" err="1">
                <a:solidFill>
                  <a:srgbClr val="040FE6"/>
                </a:solidFill>
                <a:latin typeface="Times New Roman" panose="02020603050405020304" pitchFamily="18" charset="0"/>
                <a:cs typeface="Times New Roman" panose="02020603050405020304" pitchFamily="18" charset="0"/>
              </a:rPr>
              <a:t>học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tự</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thuê</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không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kèm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điều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khiển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đối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với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máy</a:t>
            </a:r>
            <a:r>
              <a:rPr lang="en-AU" sz="1200" dirty="0">
                <a:solidFill>
                  <a:srgbClr val="040FE6"/>
                </a:solidFill>
                <a:latin typeface="Times New Roman" panose="02020603050405020304" pitchFamily="18" charset="0"/>
                <a:cs typeface="Times New Roman" panose="02020603050405020304" pitchFamily="18" charset="0"/>
              </a:rPr>
              <a:t> bay.</a:t>
            </a:r>
          </a:p>
          <a:p>
            <a:pPr marL="0" indent="0" algn="just">
              <a:spcAft>
                <a:spcPts val="800"/>
              </a:spcAft>
              <a:buNone/>
            </a:pPr>
            <a:r>
              <a:rPr lang="en-AU" sz="1200" u="sng" dirty="0">
                <a:solidFill>
                  <a:srgbClr val="040FE6"/>
                </a:solidFill>
                <a:latin typeface="Times New Roman" panose="02020603050405020304" pitchFamily="18" charset="0"/>
                <a:cs typeface="Times New Roman" panose="02020603050405020304" pitchFamily="18" charset="0"/>
              </a:rPr>
              <a:t>* C</a:t>
            </a:r>
            <a:r>
              <a:rPr lang="vi-VN" sz="1200" u="sng" dirty="0">
                <a:solidFill>
                  <a:srgbClr val="040FE6"/>
                </a:solidFill>
                <a:latin typeface="Times New Roman" panose="02020603050405020304" pitchFamily="18" charset="0"/>
                <a:cs typeface="Times New Roman" panose="02020603050405020304" pitchFamily="18" charset="0"/>
              </a:rPr>
              <a:t>am kết mở cửa thị trường </a:t>
            </a:r>
            <a:r>
              <a:rPr lang="en-AU" sz="1200" u="sng" dirty="0" err="1">
                <a:solidFill>
                  <a:srgbClr val="040FE6"/>
                </a:solidFill>
                <a:latin typeface="Times New Roman" panose="02020603050405020304" pitchFamily="18" charset="0"/>
                <a:cs typeface="Times New Roman" panose="02020603050405020304" pitchFamily="18" charset="0"/>
              </a:rPr>
              <a:t>dịch</a:t>
            </a:r>
            <a:r>
              <a:rPr lang="en-AU" sz="1200" u="sng" dirty="0">
                <a:solidFill>
                  <a:srgbClr val="040FE6"/>
                </a:solidFill>
                <a:latin typeface="Times New Roman" panose="02020603050405020304" pitchFamily="18" charset="0"/>
                <a:cs typeface="Times New Roman" panose="02020603050405020304" pitchFamily="18" charset="0"/>
              </a:rPr>
              <a:t> </a:t>
            </a:r>
            <a:r>
              <a:rPr lang="en-AU" sz="1200" u="sng" dirty="0" err="1">
                <a:solidFill>
                  <a:srgbClr val="040FE6"/>
                </a:solidFill>
                <a:latin typeface="Times New Roman" panose="02020603050405020304" pitchFamily="18" charset="0"/>
                <a:cs typeface="Times New Roman" panose="02020603050405020304" pitchFamily="18" charset="0"/>
              </a:rPr>
              <a:t>vụ</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của Việt Nam</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trong WTO</a:t>
            </a:r>
            <a:r>
              <a:rPr lang="en-AU" sz="1200" u="sng"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Mở</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cửa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kèm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chế</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mở</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cửa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một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phần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viễn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thông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tài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chính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bảo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hiểm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hàng</a:t>
            </a:r>
            <a:r>
              <a:rPr lang="en-AU" sz="1200" dirty="0">
                <a:solidFill>
                  <a:srgbClr val="040FE6"/>
                </a:solidFill>
                <a:latin typeface="Times New Roman" panose="02020603050405020304" pitchFamily="18" charset="0"/>
                <a:cs typeface="Times New Roman" panose="02020603050405020304" pitchFamily="18" charset="0"/>
              </a:rPr>
              <a:t>, y </a:t>
            </a:r>
            <a:r>
              <a:rPr lang="en-AU" sz="1200" dirty="0" err="1">
                <a:solidFill>
                  <a:srgbClr val="040FE6"/>
                </a:solidFill>
                <a:latin typeface="Times New Roman" panose="02020603050405020304" pitchFamily="18" charset="0"/>
                <a:cs typeface="Times New Roman" panose="02020603050405020304" pitchFamily="18" charset="0"/>
              </a:rPr>
              <a:t>tế</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nghe</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nhìn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xây</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dựng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phối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giáo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dục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môi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trường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vận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tải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một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số</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ngành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chuyên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môn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pháp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lý</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vấn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kỹ</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thuật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vấn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kỹ</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thuật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đồng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bộ</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kiến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trúc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cảnh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quan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đô</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thị</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thú</a:t>
            </a:r>
            <a:r>
              <a:rPr lang="en-AU" sz="1200" dirty="0">
                <a:solidFill>
                  <a:srgbClr val="040FE6"/>
                </a:solidFill>
                <a:latin typeface="Times New Roman" panose="02020603050405020304" pitchFamily="18" charset="0"/>
                <a:cs typeface="Times New Roman" panose="02020603050405020304" pitchFamily="18" charset="0"/>
              </a:rPr>
              <a:t> y, </a:t>
            </a:r>
            <a:r>
              <a:rPr lang="en-AU" sz="1200" dirty="0" err="1">
                <a:solidFill>
                  <a:srgbClr val="040FE6"/>
                </a:solidFill>
                <a:latin typeface="Times New Roman" panose="02020603050405020304" pitchFamily="18" charset="0"/>
                <a:cs typeface="Times New Roman" panose="02020603050405020304" pitchFamily="18" charset="0"/>
              </a:rPr>
              <a:t>máy</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tính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các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quan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quảng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cáo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cứu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thị</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trường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vấn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quản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lý</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tích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kiểm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định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kỹ</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thuật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liên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quan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đến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khai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khoáng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sản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xuất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tư</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vấn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kỹ</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thuật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khoa </a:t>
            </a:r>
            <a:r>
              <a:rPr lang="en-AU" sz="1200" dirty="0" err="1">
                <a:solidFill>
                  <a:srgbClr val="040FE6"/>
                </a:solidFill>
                <a:latin typeface="Times New Roman" panose="02020603050405020304" pitchFamily="18" charset="0"/>
                <a:cs typeface="Times New Roman" panose="02020603050405020304" pitchFamily="18" charset="0"/>
              </a:rPr>
              <a:t>học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bảo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dưỡng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sửa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chữa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trang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thiết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bị</a:t>
            </a:r>
            <a:r>
              <a:rPr lang="en-AU" sz="1200" dirty="0">
                <a:solidFill>
                  <a:srgbClr val="040FE6"/>
                </a:solidFill>
                <a:latin typeface="Times New Roman" panose="02020603050405020304" pitchFamily="18" charset="0"/>
                <a:cs typeface="Times New Roman" panose="02020603050405020304" pitchFamily="18" charset="0"/>
              </a:rPr>
              <a:t>.</a:t>
            </a:r>
            <a:endParaRPr lang="vi-VN" sz="1200" dirty="0">
              <a:solidFill>
                <a:srgbClr val="040FE6"/>
              </a:solidFill>
              <a:latin typeface="Times New Roman" panose="02020603050405020304" pitchFamily="18" charset="0"/>
              <a:cs typeface="Times New Roman" panose="02020603050405020304" pitchFamily="18" charset="0"/>
            </a:endParaRPr>
          </a:p>
          <a:p>
            <a:pPr marL="0" indent="0" algn="just">
              <a:spcAft>
                <a:spcPts val="800"/>
              </a:spcAft>
              <a:buNone/>
            </a:pPr>
            <a:r>
              <a:rPr lang="en-AU" sz="1200" u="sng" dirty="0">
                <a:solidFill>
                  <a:srgbClr val="040FE6"/>
                </a:solidFill>
                <a:latin typeface="Times New Roman" panose="02020603050405020304" pitchFamily="18" charset="0"/>
                <a:cs typeface="Times New Roman" panose="02020603050405020304" pitchFamily="18" charset="0"/>
              </a:rPr>
              <a:t>* C</a:t>
            </a:r>
            <a:r>
              <a:rPr lang="vi-VN" sz="1200" u="sng" dirty="0">
                <a:solidFill>
                  <a:srgbClr val="040FE6"/>
                </a:solidFill>
                <a:latin typeface="Times New Roman" panose="02020603050405020304" pitchFamily="18" charset="0"/>
                <a:cs typeface="Times New Roman" panose="02020603050405020304" pitchFamily="18" charset="0"/>
              </a:rPr>
              <a:t>am kết mở cửa thị trường </a:t>
            </a:r>
            <a:r>
              <a:rPr lang="en-AU" sz="1200" u="sng" dirty="0" err="1">
                <a:solidFill>
                  <a:srgbClr val="040FE6"/>
                </a:solidFill>
                <a:latin typeface="Times New Roman" panose="02020603050405020304" pitchFamily="18" charset="0"/>
                <a:cs typeface="Times New Roman" panose="02020603050405020304" pitchFamily="18" charset="0"/>
              </a:rPr>
              <a:t>dịch</a:t>
            </a:r>
            <a:r>
              <a:rPr lang="en-AU" sz="1200" u="sng" dirty="0">
                <a:solidFill>
                  <a:srgbClr val="040FE6"/>
                </a:solidFill>
                <a:latin typeface="Times New Roman" panose="02020603050405020304" pitchFamily="18" charset="0"/>
                <a:cs typeface="Times New Roman" panose="02020603050405020304" pitchFamily="18" charset="0"/>
              </a:rPr>
              <a:t> </a:t>
            </a:r>
            <a:r>
              <a:rPr lang="en-AU" sz="1200" u="sng" dirty="0" err="1">
                <a:solidFill>
                  <a:srgbClr val="040FE6"/>
                </a:solidFill>
                <a:latin typeface="Times New Roman" panose="02020603050405020304" pitchFamily="18" charset="0"/>
                <a:cs typeface="Times New Roman" panose="02020603050405020304" pitchFamily="18" charset="0"/>
              </a:rPr>
              <a:t>vụ</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của Việt Nam</a:t>
            </a:r>
            <a:r>
              <a:rPr lang="en-AU" sz="1200" u="sng" dirty="0">
                <a:solidFill>
                  <a:srgbClr val="040FE6"/>
                </a:solidFill>
                <a:latin typeface="Times New Roman" panose="02020603050405020304" pitchFamily="18" charset="0"/>
                <a:cs typeface="Times New Roman" panose="02020603050405020304" pitchFamily="18" charset="0"/>
              </a:rPr>
              <a:t> </a:t>
            </a:r>
            <a:r>
              <a:rPr lang="vi-VN" sz="1200" u="sng" dirty="0">
                <a:solidFill>
                  <a:srgbClr val="040FE6"/>
                </a:solidFill>
                <a:latin typeface="Times New Roman" panose="02020603050405020304" pitchFamily="18" charset="0"/>
                <a:cs typeface="Times New Roman" panose="02020603050405020304" pitchFamily="18" charset="0"/>
              </a:rPr>
              <a:t>trong WTO</a:t>
            </a:r>
            <a:r>
              <a:rPr lang="en-AU" sz="1200" u="sng"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Chưa</a:t>
            </a:r>
            <a:r>
              <a:rPr lang="en-AU" sz="1200" dirty="0">
                <a:solidFill>
                  <a:srgbClr val="040FE6"/>
                </a:solidFill>
                <a:latin typeface="Times New Roman" panose="02020603050405020304" pitchFamily="18" charset="0"/>
                <a:cs typeface="Times New Roman" panose="02020603050405020304" pitchFamily="18" charset="0"/>
              </a:rPr>
              <a:t> cam kết: </a:t>
            </a:r>
            <a:r>
              <a:rPr lang="en-AU" sz="1200" dirty="0" err="1">
                <a:solidFill>
                  <a:srgbClr val="040FE6"/>
                </a:solidFill>
                <a:latin typeface="Times New Roman" panose="02020603050405020304" pitchFamily="18" charset="0"/>
                <a:cs typeface="Times New Roman" panose="02020603050405020304" pitchFamily="18" charset="0"/>
              </a:rPr>
              <a:t>thu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âm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thuê</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máy</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móc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thiết</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bị</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không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kèm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điều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khiển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giáo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dục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phổ</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thông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cơ</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sở</a:t>
            </a:r>
            <a:endParaRPr lang="en-AU" sz="1200" dirty="0">
              <a:solidFill>
                <a:srgbClr val="040FE6"/>
              </a:solidFill>
              <a:latin typeface="Times New Roman" panose="02020603050405020304" pitchFamily="18" charset="0"/>
              <a:cs typeface="Times New Roman" panose="02020603050405020304" pitchFamily="18" charset="0"/>
            </a:endParaRP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Cam kết </a:t>
            </a:r>
            <a:r>
              <a:rPr lang="en-AU" sz="1200" dirty="0" err="1">
                <a:solidFill>
                  <a:srgbClr val="040FE6"/>
                </a:solidFill>
                <a:latin typeface="Times New Roman" panose="02020603050405020304" pitchFamily="18" charset="0"/>
                <a:cs typeface="Times New Roman" panose="02020603050405020304" pitchFamily="18" charset="0"/>
              </a:rPr>
              <a:t>về</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phương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thức</a:t>
            </a:r>
            <a:r>
              <a:rPr lang="en-AU" sz="1200" dirty="0">
                <a:solidFill>
                  <a:srgbClr val="040FE6"/>
                </a:solidFill>
                <a:latin typeface="Times New Roman" panose="02020603050405020304" pitchFamily="18" charset="0"/>
                <a:cs typeface="Times New Roman" panose="02020603050405020304" pitchFamily="18" charset="0"/>
              </a:rPr>
              <a:t> (iv) – </a:t>
            </a:r>
            <a:r>
              <a:rPr lang="en-AU" sz="1200" dirty="0" err="1">
                <a:solidFill>
                  <a:srgbClr val="040FE6"/>
                </a:solidFill>
                <a:latin typeface="Times New Roman" panose="02020603050405020304" pitchFamily="18" charset="0"/>
                <a:cs typeface="Times New Roman" panose="02020603050405020304" pitchFamily="18" charset="0"/>
              </a:rPr>
              <a:t>hiện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diện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của</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thể</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nhân</a:t>
            </a:r>
            <a:r>
              <a:rPr lang="en-AU" sz="1200"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 </a:t>
            </a:r>
            <a:r>
              <a:rPr lang="en-AU" sz="1200" dirty="0" err="1">
                <a:solidFill>
                  <a:srgbClr val="040FE6"/>
                </a:solidFill>
                <a:latin typeface="Times New Roman" panose="02020603050405020304" pitchFamily="18" charset="0"/>
                <a:cs typeface="Times New Roman" panose="02020603050405020304" pitchFamily="18" charset="0"/>
              </a:rPr>
              <a:t>Loại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hình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thể</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nhân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di </a:t>
            </a:r>
            <a:r>
              <a:rPr lang="en-AU" sz="1200" dirty="0" err="1">
                <a:solidFill>
                  <a:srgbClr val="040FE6"/>
                </a:solidFill>
                <a:latin typeface="Times New Roman" panose="02020603050405020304" pitchFamily="18" charset="0"/>
                <a:cs typeface="Times New Roman" panose="02020603050405020304" pitchFamily="18" charset="0"/>
              </a:rPr>
              <a:t>chuyển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trong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nội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bộ</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doanh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nghiệp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chào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bán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chịu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trách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nhiệm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thành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lập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hiện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diện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thương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mại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cung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cấp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dịch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vụ</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theo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hợp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đồng</a:t>
            </a:r>
            <a:r>
              <a:rPr lang="en-AU" sz="1200" dirty="0">
                <a:solidFill>
                  <a:srgbClr val="040FE6"/>
                </a:solidFill>
                <a:latin typeface="Times New Roman" panose="02020603050405020304" pitchFamily="18" charset="0"/>
                <a:cs typeface="Times New Roman" panose="02020603050405020304" pitchFamily="18" charset="0"/>
              </a:rPr>
              <a:t>.</a:t>
            </a:r>
          </a:p>
          <a:p>
            <a:pPr marL="0" indent="0" algn="just">
              <a:spcAft>
                <a:spcPts val="800"/>
              </a:spcAft>
              <a:buNone/>
            </a:pPr>
            <a:r>
              <a:rPr lang="en-AU" sz="1200" dirty="0">
                <a:solidFill>
                  <a:srgbClr val="040FE6"/>
                </a:solidFill>
                <a:latin typeface="Times New Roman" panose="02020603050405020304" pitchFamily="18" charset="0"/>
                <a:cs typeface="Times New Roman" panose="02020603050405020304" pitchFamily="18" charset="0"/>
              </a:rPr>
              <a:t>	+ </a:t>
            </a:r>
            <a:r>
              <a:rPr lang="en-AU" sz="1200" dirty="0" err="1">
                <a:solidFill>
                  <a:srgbClr val="040FE6"/>
                </a:solidFill>
                <a:latin typeface="Times New Roman" panose="02020603050405020304" pitchFamily="18" charset="0"/>
                <a:cs typeface="Times New Roman" panose="02020603050405020304" pitchFamily="18" charset="0"/>
              </a:rPr>
              <a:t>Mức</a:t>
            </a:r>
            <a:r>
              <a:rPr lang="en-AU" sz="1200" dirty="0">
                <a:solidFill>
                  <a:srgbClr val="040FE6"/>
                </a:solidFill>
                <a:latin typeface="Times New Roman" panose="02020603050405020304" pitchFamily="18" charset="0"/>
                <a:cs typeface="Times New Roman" panose="02020603050405020304" pitchFamily="18" charset="0"/>
              </a:rPr>
              <a:t> cam kết </a:t>
            </a:r>
            <a:r>
              <a:rPr lang="en-AU" sz="1200" dirty="0" err="1">
                <a:solidFill>
                  <a:srgbClr val="040FE6"/>
                </a:solidFill>
                <a:latin typeface="Times New Roman" panose="02020603050405020304" pitchFamily="18" charset="0"/>
                <a:cs typeface="Times New Roman" panose="02020603050405020304" pitchFamily="18" charset="0"/>
              </a:rPr>
              <a:t>về</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nhập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cảnh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và</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lưu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trú</a:t>
            </a:r>
            <a:r>
              <a:rPr lang="en-AU" sz="1200" dirty="0">
                <a:solidFill>
                  <a:srgbClr val="040FE6"/>
                </a:solidFill>
                <a:latin typeface="Times New Roman" panose="02020603050405020304" pitchFamily="18" charset="0"/>
                <a:cs typeface="Times New Roman" panose="02020603050405020304" pitchFamily="18" charset="0"/>
              </a:rPr>
              <a:t>: 90 </a:t>
            </a:r>
            <a:r>
              <a:rPr lang="en-AU" sz="1200" dirty="0" err="1">
                <a:solidFill>
                  <a:srgbClr val="040FE6"/>
                </a:solidFill>
                <a:latin typeface="Times New Roman" panose="02020603050405020304" pitchFamily="18" charset="0"/>
                <a:cs typeface="Times New Roman" panose="02020603050405020304" pitchFamily="18" charset="0"/>
              </a:rPr>
              <a:t>ngày</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hoặc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theo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hợp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đồng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riêng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người</a:t>
            </a:r>
            <a:r>
              <a:rPr lang="en-AU" sz="1200" dirty="0">
                <a:solidFill>
                  <a:srgbClr val="040FE6"/>
                </a:solidFill>
                <a:latin typeface="Times New Roman" panose="02020603050405020304" pitchFamily="18" charset="0"/>
                <a:cs typeface="Times New Roman" panose="02020603050405020304" pitchFamily="18" charset="0"/>
              </a:rPr>
              <a:t> di </a:t>
            </a:r>
            <a:r>
              <a:rPr lang="en-AU" sz="1200" dirty="0" err="1">
                <a:solidFill>
                  <a:srgbClr val="040FE6"/>
                </a:solidFill>
                <a:latin typeface="Times New Roman" panose="02020603050405020304" pitchFamily="18" charset="0"/>
                <a:cs typeface="Times New Roman" panose="02020603050405020304" pitchFamily="18" charset="0"/>
              </a:rPr>
              <a:t>chuyển</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trong</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nội</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bộ</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doanh</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nghiệp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được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lưu</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trú</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đến</a:t>
            </a:r>
            <a:r>
              <a:rPr lang="en-AU" sz="1200" dirty="0">
                <a:solidFill>
                  <a:srgbClr val="040FE6"/>
                </a:solidFill>
                <a:latin typeface="Times New Roman" panose="02020603050405020304" pitchFamily="18" charset="0"/>
                <a:cs typeface="Times New Roman" panose="02020603050405020304" pitchFamily="18" charset="0"/>
              </a:rPr>
              <a:t> 3 </a:t>
            </a:r>
            <a:r>
              <a:rPr lang="en-AU" sz="1200" dirty="0" err="1">
                <a:solidFill>
                  <a:srgbClr val="040FE6"/>
                </a:solidFill>
                <a:latin typeface="Times New Roman" panose="02020603050405020304" pitchFamily="18" charset="0"/>
                <a:cs typeface="Times New Roman" panose="02020603050405020304" pitchFamily="18" charset="0"/>
              </a:rPr>
              <a:t>năm</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hoặc</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theo</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hợp</a:t>
            </a:r>
            <a:r>
              <a:rPr lang="en-AU" sz="1200" dirty="0">
                <a:solidFill>
                  <a:srgbClr val="040FE6"/>
                </a:solidFill>
                <a:latin typeface="Times New Roman" panose="02020603050405020304" pitchFamily="18" charset="0"/>
                <a:cs typeface="Times New Roman" panose="02020603050405020304" pitchFamily="18" charset="0"/>
              </a:rPr>
              <a:t> </a:t>
            </a:r>
            <a:r>
              <a:rPr lang="en-AU" sz="1200" dirty="0" err="1">
                <a:solidFill>
                  <a:srgbClr val="040FE6"/>
                </a:solidFill>
                <a:latin typeface="Times New Roman" panose="02020603050405020304" pitchFamily="18" charset="0"/>
                <a:cs typeface="Times New Roman" panose="02020603050405020304" pitchFamily="18" charset="0"/>
              </a:rPr>
              <a:t>đồng</a:t>
            </a:r>
            <a:endParaRPr lang="vi-VN" sz="1200" dirty="0">
              <a:solidFill>
                <a:srgbClr val="040FE6"/>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5CDC536-8984-1884-20B8-A2E4D41C83F5}"/>
              </a:ext>
            </a:extLst>
          </p:cNvPr>
          <p:cNvSpPr>
            <a:spLocks noGrp="1"/>
          </p:cNvSpPr>
          <p:nvPr>
            <p:ph type="sldNum" sz="quarter" idx="5"/>
          </p:nvPr>
        </p:nvSpPr>
        <p:spPr/>
        <p:txBody>
          <a:bodyPr/>
          <a:lstStyle/>
          <a:p>
            <a:fld id="{07BEEC45-D038-423C-93BC-FB27261799BC}" type="slidenum">
              <a:rPr lang="en-US" smtClean="0"/>
              <a:t>7</a:t>
            </a:fld>
            <a:endParaRPr lang="en-US"/>
          </a:p>
        </p:txBody>
      </p:sp>
    </p:spTree>
    <p:extLst>
      <p:ext uri="{BB962C8B-B14F-4D97-AF65-F5344CB8AC3E}">
        <p14:creationId xmlns:p14="http://schemas.microsoft.com/office/powerpoint/2010/main" val="188977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21.svg"/><Relationship Id="rId5" Type="http://schemas.openxmlformats.org/officeDocument/2006/relationships/image" Target="../media/image54.svg"/><Relationship Id="rId10" Type="http://schemas.openxmlformats.org/officeDocument/2006/relationships/image" Target="../media/image20.png"/><Relationship Id="rId4" Type="http://schemas.openxmlformats.org/officeDocument/2006/relationships/image" Target="../media/image53.png"/><Relationship Id="rId9"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sv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19.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9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Freeform 3"/>
          <p:cNvSpPr/>
          <p:nvPr/>
        </p:nvSpPr>
        <p:spPr>
          <a:xfrm>
            <a:off x="9521895" y="-892696"/>
            <a:ext cx="12120861" cy="12120861"/>
          </a:xfrm>
          <a:custGeom>
            <a:avLst/>
            <a:gdLst/>
            <a:ahLst/>
            <a:cxnLst/>
            <a:rect l="l" t="t" r="r" b="b"/>
            <a:pathLst>
              <a:path w="12120861" h="12120861">
                <a:moveTo>
                  <a:pt x="0" y="0"/>
                </a:moveTo>
                <a:lnTo>
                  <a:pt x="12120861" y="0"/>
                </a:lnTo>
                <a:lnTo>
                  <a:pt x="12120861" y="12120860"/>
                </a:lnTo>
                <a:lnTo>
                  <a:pt x="0" y="12120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90035" y="1491363"/>
            <a:ext cx="20148627" cy="7245889"/>
            <a:chOff x="0" y="0"/>
            <a:chExt cx="5306634" cy="1908382"/>
          </a:xfrm>
        </p:grpSpPr>
        <p:sp>
          <p:nvSpPr>
            <p:cNvPr id="5" name="Freeform 5"/>
            <p:cNvSpPr/>
            <p:nvPr/>
          </p:nvSpPr>
          <p:spPr>
            <a:xfrm>
              <a:off x="0" y="0"/>
              <a:ext cx="5306634" cy="1908382"/>
            </a:xfrm>
            <a:custGeom>
              <a:avLst/>
              <a:gdLst/>
              <a:ahLst/>
              <a:cxnLst/>
              <a:rect l="l" t="t" r="r" b="b"/>
              <a:pathLst>
                <a:path w="5306634" h="1908382">
                  <a:moveTo>
                    <a:pt x="0" y="0"/>
                  </a:moveTo>
                  <a:lnTo>
                    <a:pt x="5306634" y="0"/>
                  </a:lnTo>
                  <a:lnTo>
                    <a:pt x="5306634" y="1908382"/>
                  </a:lnTo>
                  <a:lnTo>
                    <a:pt x="0" y="1908382"/>
                  </a:lnTo>
                  <a:close/>
                </a:path>
              </a:pathLst>
            </a:custGeom>
            <a:gradFill rotWithShape="1">
              <a:gsLst>
                <a:gs pos="0">
                  <a:srgbClr val="003780">
                    <a:alpha val="100000"/>
                  </a:srgbClr>
                </a:gs>
                <a:gs pos="100000">
                  <a:srgbClr val="011F47">
                    <a:alpha val="100000"/>
                  </a:srgbClr>
                </a:gs>
              </a:gsLst>
              <a:lin ang="5400000"/>
            </a:gradFill>
          </p:spPr>
        </p:sp>
        <p:sp>
          <p:nvSpPr>
            <p:cNvPr id="6" name="TextBox 6"/>
            <p:cNvSpPr txBox="1"/>
            <p:nvPr/>
          </p:nvSpPr>
          <p:spPr>
            <a:xfrm>
              <a:off x="0" y="-38100"/>
              <a:ext cx="5306634" cy="194648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325894" y="5506996"/>
            <a:ext cx="9658350" cy="879142"/>
            <a:chOff x="0" y="0"/>
            <a:chExt cx="2543763" cy="231544"/>
          </a:xfrm>
        </p:grpSpPr>
        <p:sp>
          <p:nvSpPr>
            <p:cNvPr id="8" name="Freeform 8"/>
            <p:cNvSpPr/>
            <p:nvPr/>
          </p:nvSpPr>
          <p:spPr>
            <a:xfrm>
              <a:off x="0" y="0"/>
              <a:ext cx="2543763" cy="231544"/>
            </a:xfrm>
            <a:custGeom>
              <a:avLst/>
              <a:gdLst/>
              <a:ahLst/>
              <a:cxnLst/>
              <a:rect l="l" t="t" r="r" b="b"/>
              <a:pathLst>
                <a:path w="2543763" h="231544">
                  <a:moveTo>
                    <a:pt x="80158" y="0"/>
                  </a:moveTo>
                  <a:lnTo>
                    <a:pt x="2463605" y="0"/>
                  </a:lnTo>
                  <a:cubicBezTo>
                    <a:pt x="2484864" y="0"/>
                    <a:pt x="2505253" y="8445"/>
                    <a:pt x="2520285" y="23478"/>
                  </a:cubicBezTo>
                  <a:cubicBezTo>
                    <a:pt x="2535318" y="38510"/>
                    <a:pt x="2543763" y="58899"/>
                    <a:pt x="2543763" y="80158"/>
                  </a:cubicBezTo>
                  <a:lnTo>
                    <a:pt x="2543763" y="151386"/>
                  </a:lnTo>
                  <a:cubicBezTo>
                    <a:pt x="2543763" y="195656"/>
                    <a:pt x="2507875" y="231544"/>
                    <a:pt x="2463605" y="231544"/>
                  </a:cubicBezTo>
                  <a:lnTo>
                    <a:pt x="80158" y="231544"/>
                  </a:lnTo>
                  <a:cubicBezTo>
                    <a:pt x="58899" y="231544"/>
                    <a:pt x="38510" y="223098"/>
                    <a:pt x="23478" y="208066"/>
                  </a:cubicBezTo>
                  <a:cubicBezTo>
                    <a:pt x="8445" y="193033"/>
                    <a:pt x="0" y="172645"/>
                    <a:pt x="0" y="151386"/>
                  </a:cubicBezTo>
                  <a:lnTo>
                    <a:pt x="0" y="80158"/>
                  </a:lnTo>
                  <a:cubicBezTo>
                    <a:pt x="0" y="58899"/>
                    <a:pt x="8445" y="38510"/>
                    <a:pt x="23478" y="23478"/>
                  </a:cubicBezTo>
                  <a:cubicBezTo>
                    <a:pt x="38510" y="8445"/>
                    <a:pt x="58899" y="0"/>
                    <a:pt x="80158" y="0"/>
                  </a:cubicBezTo>
                  <a:close/>
                </a:path>
              </a:pathLst>
            </a:custGeom>
            <a:gradFill rotWithShape="1">
              <a:gsLst>
                <a:gs pos="0">
                  <a:srgbClr val="FF8A01">
                    <a:alpha val="100000"/>
                  </a:srgbClr>
                </a:gs>
                <a:gs pos="100000">
                  <a:srgbClr val="FFCF01">
                    <a:alpha val="100000"/>
                  </a:srgbClr>
                </a:gs>
              </a:gsLst>
              <a:lin ang="2700000"/>
            </a:gradFill>
          </p:spPr>
          <p:txBody>
            <a:bodyPr/>
            <a:lstStyle/>
            <a:p>
              <a:endParaRPr lang="en-US" dirty="0"/>
            </a:p>
          </p:txBody>
        </p:sp>
        <p:sp>
          <p:nvSpPr>
            <p:cNvPr id="9" name="TextBox 9"/>
            <p:cNvSpPr txBox="1"/>
            <p:nvPr/>
          </p:nvSpPr>
          <p:spPr>
            <a:xfrm>
              <a:off x="0" y="-38100"/>
              <a:ext cx="2543763" cy="26964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340994" y="-211337"/>
            <a:ext cx="751905" cy="7519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737528" y="322937"/>
            <a:ext cx="9689594" cy="968959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16" name="TextBox 16"/>
            <p:cNvSpPr txBox="1"/>
            <p:nvPr/>
          </p:nvSpPr>
          <p:spPr>
            <a:xfrm>
              <a:off x="76200" y="38100"/>
              <a:ext cx="660400" cy="698500"/>
            </a:xfrm>
            <a:prstGeom prst="rect">
              <a:avLst/>
            </a:prstGeom>
          </p:spPr>
          <p:txBody>
            <a:bodyPr lIns="67130" tIns="67130" rIns="67130" bIns="67130" rtlCol="0" anchor="ctr"/>
            <a:lstStyle/>
            <a:p>
              <a:pPr algn="ctr">
                <a:lnSpc>
                  <a:spcPts val="2659"/>
                </a:lnSpc>
                <a:spcBef>
                  <a:spcPct val="0"/>
                </a:spcBef>
              </a:pPr>
              <a:endParaRPr/>
            </a:p>
          </p:txBody>
        </p:sp>
      </p:grpSp>
      <p:grpSp>
        <p:nvGrpSpPr>
          <p:cNvPr id="17" name="Group 17"/>
          <p:cNvGrpSpPr>
            <a:grpSpLocks noChangeAspect="1"/>
          </p:cNvGrpSpPr>
          <p:nvPr/>
        </p:nvGrpSpPr>
        <p:grpSpPr>
          <a:xfrm>
            <a:off x="11543073" y="984324"/>
            <a:ext cx="8366819" cy="8366819"/>
            <a:chOff x="0" y="0"/>
            <a:chExt cx="6350000" cy="6350000"/>
          </a:xfrm>
        </p:grpSpPr>
        <p:sp>
          <p:nvSpPr>
            <p:cNvPr id="18" name="Freeform 1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2700000"/>
            </a:gradFill>
          </p:spPr>
        </p:sp>
        <p:sp>
          <p:nvSpPr>
            <p:cNvPr id="19" name="Freeform 19"/>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p:spPr>
        </p:sp>
      </p:grpSp>
      <p:grpSp>
        <p:nvGrpSpPr>
          <p:cNvPr id="20" name="Group 20"/>
          <p:cNvGrpSpPr/>
          <p:nvPr/>
        </p:nvGrpSpPr>
        <p:grpSpPr>
          <a:xfrm>
            <a:off x="10181191" y="8338544"/>
            <a:ext cx="785490" cy="78549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290962" y="9258300"/>
            <a:ext cx="1943890" cy="194389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7109032" y="-807329"/>
            <a:ext cx="1943890" cy="194389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7259300" y="9751274"/>
            <a:ext cx="1322028" cy="132202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9982200" y="4785120"/>
            <a:ext cx="785490" cy="358380"/>
          </a:xfrm>
          <a:custGeom>
            <a:avLst/>
            <a:gdLst/>
            <a:ahLst/>
            <a:cxnLst/>
            <a:rect l="l" t="t" r="r" b="b"/>
            <a:pathLst>
              <a:path w="785490" h="358380">
                <a:moveTo>
                  <a:pt x="0" y="0"/>
                </a:moveTo>
                <a:lnTo>
                  <a:pt x="785489" y="0"/>
                </a:lnTo>
                <a:lnTo>
                  <a:pt x="785489" y="358379"/>
                </a:lnTo>
                <a:lnTo>
                  <a:pt x="0" y="3583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TextBox 34"/>
          <p:cNvSpPr txBox="1"/>
          <p:nvPr/>
        </p:nvSpPr>
        <p:spPr>
          <a:xfrm>
            <a:off x="-87186" y="1937553"/>
            <a:ext cx="12650276" cy="2269852"/>
          </a:xfrm>
          <a:prstGeom prst="rect">
            <a:avLst/>
          </a:prstGeom>
        </p:spPr>
        <p:txBody>
          <a:bodyPr wrap="square" lIns="0" tIns="0" rIns="0" bIns="0" rtlCol="0" anchor="t">
            <a:spAutoFit/>
          </a:bodyPr>
          <a:lstStyle/>
          <a:p>
            <a:pPr>
              <a:lnSpc>
                <a:spcPts val="5901"/>
              </a:lnSpc>
            </a:pPr>
            <a:r>
              <a:rPr lang="vi-VN" sz="3600" b="1" dirty="0">
                <a:solidFill>
                  <a:srgbClr val="FFCF01"/>
                </a:solidFill>
                <a:latin typeface="Montserrat Bold"/>
              </a:rPr>
              <a:t>TÌNH HÌNH THỰC THI, RÀ SOÁT</a:t>
            </a:r>
            <a:r>
              <a:rPr lang="en-AU" sz="3600" b="1" dirty="0">
                <a:solidFill>
                  <a:srgbClr val="FFCF01"/>
                </a:solidFill>
                <a:latin typeface="Montserrat Bold"/>
              </a:rPr>
              <a:t>,</a:t>
            </a:r>
            <a:r>
              <a:rPr lang="vi-VN" sz="3600" b="1" dirty="0">
                <a:solidFill>
                  <a:srgbClr val="FFCF01"/>
                </a:solidFill>
                <a:latin typeface="Montserrat Bold"/>
              </a:rPr>
              <a:t> NÂNG CẤP VÀ ĐÀM PHÁN CÁC HIỆP ĐỊNH THƯƠNG MẠI TỰ DO TRONG ASEAN VÀ GIỮA ASEAN VÀ CÁC ĐỐI TÁC</a:t>
            </a:r>
            <a:r>
              <a:rPr lang="en-US" sz="4800" b="1" dirty="0">
                <a:solidFill>
                  <a:srgbClr val="FFCF01"/>
                </a:solidFill>
                <a:latin typeface="Montserrat Bold"/>
                <a:ea typeface="Montserrat Bold"/>
                <a:cs typeface="Montserrat Bold"/>
                <a:sym typeface="Montserrat Bold"/>
              </a:rPr>
              <a:t>  </a:t>
            </a:r>
          </a:p>
        </p:txBody>
      </p:sp>
      <p:sp>
        <p:nvSpPr>
          <p:cNvPr id="37" name="TextBox 37"/>
          <p:cNvSpPr txBox="1"/>
          <p:nvPr/>
        </p:nvSpPr>
        <p:spPr>
          <a:xfrm>
            <a:off x="378032" y="6819900"/>
            <a:ext cx="6210300" cy="491160"/>
          </a:xfrm>
          <a:prstGeom prst="rect">
            <a:avLst/>
          </a:prstGeom>
        </p:spPr>
        <p:txBody>
          <a:bodyPr wrap="square" lIns="0" tIns="0" rIns="0" bIns="0" rtlCol="0" anchor="t">
            <a:spAutoFit/>
          </a:bodyPr>
          <a:lstStyle/>
          <a:p>
            <a:pPr algn="l">
              <a:lnSpc>
                <a:spcPts val="4058"/>
              </a:lnSpc>
            </a:pPr>
            <a:endParaRPr lang="en-US" sz="2898" dirty="0">
              <a:solidFill>
                <a:srgbClr val="FFFFFF"/>
              </a:solidFill>
              <a:latin typeface="Montserrat"/>
              <a:ea typeface="Montserrat"/>
              <a:cs typeface="Montserrat"/>
              <a:sym typeface="Montserrat"/>
            </a:endParaRPr>
          </a:p>
        </p:txBody>
      </p:sp>
      <p:sp>
        <p:nvSpPr>
          <p:cNvPr id="38" name="TextBox 38"/>
          <p:cNvSpPr txBox="1"/>
          <p:nvPr/>
        </p:nvSpPr>
        <p:spPr>
          <a:xfrm>
            <a:off x="148617" y="6597475"/>
            <a:ext cx="8250501" cy="1011944"/>
          </a:xfrm>
          <a:prstGeom prst="rect">
            <a:avLst/>
          </a:prstGeom>
        </p:spPr>
        <p:txBody>
          <a:bodyPr wrap="square" lIns="0" tIns="0" rIns="0" bIns="0" rtlCol="0" anchor="t">
            <a:spAutoFit/>
          </a:bodyPr>
          <a:lstStyle/>
          <a:p>
            <a:pPr algn="l">
              <a:lnSpc>
                <a:spcPts val="4058"/>
              </a:lnSpc>
            </a:pPr>
            <a:r>
              <a:rPr lang="en-US" sz="2898" b="1" dirty="0" err="1">
                <a:solidFill>
                  <a:srgbClr val="FFFFFF"/>
                </a:solidFill>
                <a:latin typeface="Montserrat Bold"/>
                <a:ea typeface="Montserrat Bold"/>
                <a:cs typeface="Montserrat Bold"/>
                <a:sym typeface="Montserrat Bold"/>
              </a:rPr>
              <a:t>Vụ</a:t>
            </a:r>
            <a:r>
              <a:rPr lang="en-US" sz="2898" b="1" dirty="0">
                <a:solidFill>
                  <a:srgbClr val="FFFFFF"/>
                </a:solidFill>
                <a:latin typeface="Montserrat Bold"/>
                <a:ea typeface="Montserrat Bold"/>
                <a:cs typeface="Montserrat Bold"/>
                <a:sym typeface="Montserrat Bold"/>
              </a:rPr>
              <a:t> </a:t>
            </a:r>
            <a:r>
              <a:rPr lang="en-US" sz="2898" b="1" dirty="0" err="1">
                <a:solidFill>
                  <a:srgbClr val="FFFFFF"/>
                </a:solidFill>
                <a:latin typeface="Montserrat Bold"/>
                <a:ea typeface="Montserrat Bold"/>
                <a:cs typeface="Montserrat Bold"/>
                <a:sym typeface="Montserrat Bold"/>
              </a:rPr>
              <a:t>Chính</a:t>
            </a:r>
            <a:r>
              <a:rPr lang="en-US" sz="2898" b="1" dirty="0">
                <a:solidFill>
                  <a:srgbClr val="FFFFFF"/>
                </a:solidFill>
                <a:latin typeface="Montserrat Bold"/>
                <a:ea typeface="Montserrat Bold"/>
                <a:cs typeface="Montserrat Bold"/>
                <a:sym typeface="Montserrat Bold"/>
              </a:rPr>
              <a:t> </a:t>
            </a:r>
            <a:r>
              <a:rPr lang="en-US" sz="2898" b="1" dirty="0" err="1">
                <a:solidFill>
                  <a:srgbClr val="FFFFFF"/>
                </a:solidFill>
                <a:latin typeface="Montserrat Bold"/>
                <a:ea typeface="Montserrat Bold"/>
                <a:cs typeface="Montserrat Bold"/>
                <a:sym typeface="Montserrat Bold"/>
              </a:rPr>
              <a:t>sách</a:t>
            </a:r>
            <a:r>
              <a:rPr lang="en-US" sz="2898" b="1" dirty="0">
                <a:solidFill>
                  <a:srgbClr val="FFFFFF"/>
                </a:solidFill>
                <a:latin typeface="Montserrat Bold"/>
                <a:ea typeface="Montserrat Bold"/>
                <a:cs typeface="Montserrat Bold"/>
                <a:sym typeface="Montserrat Bold"/>
              </a:rPr>
              <a:t> </a:t>
            </a:r>
            <a:r>
              <a:rPr lang="en-US" sz="2898" b="1" dirty="0" err="1">
                <a:solidFill>
                  <a:srgbClr val="FFFFFF"/>
                </a:solidFill>
                <a:latin typeface="Montserrat Bold"/>
                <a:ea typeface="Montserrat Bold"/>
                <a:cs typeface="Montserrat Bold"/>
                <a:sym typeface="Montserrat Bold"/>
              </a:rPr>
              <a:t>thương</a:t>
            </a:r>
            <a:r>
              <a:rPr lang="en-US" sz="2898" b="1" dirty="0">
                <a:solidFill>
                  <a:srgbClr val="FFFFFF"/>
                </a:solidFill>
                <a:latin typeface="Montserrat Bold"/>
                <a:ea typeface="Montserrat Bold"/>
                <a:cs typeface="Montserrat Bold"/>
                <a:sym typeface="Montserrat Bold"/>
              </a:rPr>
              <a:t> </a:t>
            </a:r>
            <a:r>
              <a:rPr lang="en-US" sz="2898" b="1" dirty="0" err="1">
                <a:solidFill>
                  <a:srgbClr val="FFFFFF"/>
                </a:solidFill>
                <a:latin typeface="Montserrat Bold"/>
                <a:ea typeface="Montserrat Bold"/>
                <a:cs typeface="Montserrat Bold"/>
                <a:sym typeface="Montserrat Bold"/>
              </a:rPr>
              <a:t>mại</a:t>
            </a:r>
            <a:r>
              <a:rPr lang="en-US" sz="2898" b="1" dirty="0">
                <a:solidFill>
                  <a:srgbClr val="FFFFFF"/>
                </a:solidFill>
                <a:latin typeface="Montserrat Bold"/>
                <a:ea typeface="Montserrat Bold"/>
                <a:cs typeface="Montserrat Bold"/>
                <a:sym typeface="Montserrat Bold"/>
              </a:rPr>
              <a:t> </a:t>
            </a:r>
            <a:r>
              <a:rPr lang="en-US" sz="2898" b="1" dirty="0" err="1">
                <a:solidFill>
                  <a:srgbClr val="FFFFFF"/>
                </a:solidFill>
                <a:latin typeface="Montserrat Bold"/>
                <a:ea typeface="Montserrat Bold"/>
                <a:cs typeface="Montserrat Bold"/>
                <a:sym typeface="Montserrat Bold"/>
              </a:rPr>
              <a:t>đa</a:t>
            </a:r>
            <a:r>
              <a:rPr lang="en-US" sz="2898" b="1" dirty="0">
                <a:solidFill>
                  <a:srgbClr val="FFFFFF"/>
                </a:solidFill>
                <a:latin typeface="Montserrat Bold"/>
                <a:ea typeface="Montserrat Bold"/>
                <a:cs typeface="Montserrat Bold"/>
                <a:sym typeface="Montserrat Bold"/>
              </a:rPr>
              <a:t> </a:t>
            </a:r>
            <a:r>
              <a:rPr lang="en-US" sz="2898" b="1" dirty="0" err="1">
                <a:solidFill>
                  <a:srgbClr val="FFFFFF"/>
                </a:solidFill>
                <a:latin typeface="Montserrat Bold"/>
                <a:ea typeface="Montserrat Bold"/>
                <a:cs typeface="Montserrat Bold"/>
                <a:sym typeface="Montserrat Bold"/>
              </a:rPr>
              <a:t>biên</a:t>
            </a:r>
            <a:endParaRPr lang="en-US" sz="2898" b="1" dirty="0">
              <a:solidFill>
                <a:srgbClr val="FFFFFF"/>
              </a:solidFill>
              <a:latin typeface="Montserrat Bold"/>
              <a:ea typeface="Montserrat Bold"/>
              <a:cs typeface="Montserrat Bold"/>
              <a:sym typeface="Montserrat Bold"/>
            </a:endParaRPr>
          </a:p>
          <a:p>
            <a:pPr algn="l">
              <a:lnSpc>
                <a:spcPts val="4058"/>
              </a:lnSpc>
            </a:pPr>
            <a:r>
              <a:rPr lang="en-US" sz="2898" b="1" dirty="0" err="1">
                <a:solidFill>
                  <a:srgbClr val="FFFFFF"/>
                </a:solidFill>
                <a:latin typeface="Montserrat Bold"/>
                <a:ea typeface="Montserrat Bold"/>
                <a:cs typeface="Montserrat Bold"/>
                <a:sym typeface="Montserrat Bold"/>
              </a:rPr>
              <a:t>Bộ</a:t>
            </a:r>
            <a:r>
              <a:rPr lang="en-US" sz="2898" b="1" dirty="0">
                <a:solidFill>
                  <a:srgbClr val="FFFFFF"/>
                </a:solidFill>
                <a:latin typeface="Montserrat Bold"/>
                <a:ea typeface="Montserrat Bold"/>
                <a:cs typeface="Montserrat Bold"/>
                <a:sym typeface="Montserrat Bold"/>
              </a:rPr>
              <a:t> </a:t>
            </a:r>
            <a:r>
              <a:rPr lang="en-US" sz="2898" b="1" dirty="0" err="1">
                <a:solidFill>
                  <a:srgbClr val="FFFFFF"/>
                </a:solidFill>
                <a:latin typeface="Montserrat Bold"/>
                <a:ea typeface="Montserrat Bold"/>
                <a:cs typeface="Montserrat Bold"/>
                <a:sym typeface="Montserrat Bold"/>
              </a:rPr>
              <a:t>Công</a:t>
            </a:r>
            <a:r>
              <a:rPr lang="en-US" sz="2898" b="1" dirty="0">
                <a:solidFill>
                  <a:srgbClr val="FFFFFF"/>
                </a:solidFill>
                <a:latin typeface="Montserrat Bold"/>
                <a:ea typeface="Montserrat Bold"/>
                <a:cs typeface="Montserrat Bold"/>
                <a:sym typeface="Montserrat Bold"/>
              </a:rPr>
              <a:t> </a:t>
            </a:r>
            <a:r>
              <a:rPr lang="en-US" sz="2898" b="1" dirty="0" err="1">
                <a:solidFill>
                  <a:srgbClr val="FFFFFF"/>
                </a:solidFill>
                <a:latin typeface="Montserrat Bold"/>
                <a:ea typeface="Montserrat Bold"/>
                <a:cs typeface="Montserrat Bold"/>
                <a:sym typeface="Montserrat Bold"/>
              </a:rPr>
              <a:t>Thương</a:t>
            </a:r>
            <a:endParaRPr lang="en-US" sz="2898" b="1" dirty="0">
              <a:solidFill>
                <a:srgbClr val="FFFFFF"/>
              </a:solidFill>
              <a:latin typeface="Montserrat Bold"/>
              <a:ea typeface="Montserrat Bold"/>
              <a:cs typeface="Montserrat Bold"/>
              <a:sym typeface="Montserrat Bold"/>
            </a:endParaRPr>
          </a:p>
        </p:txBody>
      </p:sp>
      <p:sp>
        <p:nvSpPr>
          <p:cNvPr id="41" name="Freeform 41"/>
          <p:cNvSpPr/>
          <p:nvPr/>
        </p:nvSpPr>
        <p:spPr>
          <a:xfrm>
            <a:off x="8853318" y="7486508"/>
            <a:ext cx="785490" cy="358380"/>
          </a:xfrm>
          <a:custGeom>
            <a:avLst/>
            <a:gdLst/>
            <a:ahLst/>
            <a:cxnLst/>
            <a:rect l="l" t="t" r="r" b="b"/>
            <a:pathLst>
              <a:path w="785490" h="358380">
                <a:moveTo>
                  <a:pt x="0" y="0"/>
                </a:moveTo>
                <a:lnTo>
                  <a:pt x="785490" y="0"/>
                </a:lnTo>
                <a:lnTo>
                  <a:pt x="785490" y="358380"/>
                </a:lnTo>
                <a:lnTo>
                  <a:pt x="0" y="358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868" y="1460591"/>
            <a:ext cx="2794312" cy="3324424"/>
            <a:chOff x="0" y="0"/>
            <a:chExt cx="735950" cy="875568"/>
          </a:xfrm>
        </p:grpSpPr>
        <p:sp>
          <p:nvSpPr>
            <p:cNvPr id="3" name="Freeform 3"/>
            <p:cNvSpPr/>
            <p:nvPr/>
          </p:nvSpPr>
          <p:spPr>
            <a:xfrm>
              <a:off x="0" y="0"/>
              <a:ext cx="735950" cy="875568"/>
            </a:xfrm>
            <a:custGeom>
              <a:avLst/>
              <a:gdLst/>
              <a:ahLst/>
              <a:cxnLst/>
              <a:rect l="l" t="t" r="r" b="b"/>
              <a:pathLst>
                <a:path w="735950" h="875568">
                  <a:moveTo>
                    <a:pt x="0" y="0"/>
                  </a:moveTo>
                  <a:lnTo>
                    <a:pt x="735950" y="0"/>
                  </a:lnTo>
                  <a:lnTo>
                    <a:pt x="735950" y="875568"/>
                  </a:lnTo>
                  <a:lnTo>
                    <a:pt x="0" y="875568"/>
                  </a:lnTo>
                  <a:close/>
                </a:path>
              </a:pathLst>
            </a:custGeom>
            <a:gradFill rotWithShape="1">
              <a:gsLst>
                <a:gs pos="0">
                  <a:srgbClr val="F2AA16">
                    <a:alpha val="100000"/>
                  </a:srgbClr>
                </a:gs>
                <a:gs pos="100000">
                  <a:srgbClr val="F4C801">
                    <a:alpha val="100000"/>
                  </a:srgbClr>
                </a:gs>
              </a:gsLst>
              <a:lin ang="0"/>
            </a:gradFill>
          </p:spPr>
        </p:sp>
        <p:sp>
          <p:nvSpPr>
            <p:cNvPr id="4" name="TextBox 4"/>
            <p:cNvSpPr txBox="1"/>
            <p:nvPr/>
          </p:nvSpPr>
          <p:spPr>
            <a:xfrm>
              <a:off x="0" y="-47625"/>
              <a:ext cx="735950" cy="923193"/>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rot="-10800000">
            <a:off x="15689556" y="5479050"/>
            <a:ext cx="2794312" cy="3324424"/>
            <a:chOff x="0" y="0"/>
            <a:chExt cx="735950" cy="875568"/>
          </a:xfrm>
        </p:grpSpPr>
        <p:sp>
          <p:nvSpPr>
            <p:cNvPr id="6" name="Freeform 6"/>
            <p:cNvSpPr/>
            <p:nvPr/>
          </p:nvSpPr>
          <p:spPr>
            <a:xfrm>
              <a:off x="0" y="0"/>
              <a:ext cx="735950" cy="875568"/>
            </a:xfrm>
            <a:custGeom>
              <a:avLst/>
              <a:gdLst/>
              <a:ahLst/>
              <a:cxnLst/>
              <a:rect l="l" t="t" r="r" b="b"/>
              <a:pathLst>
                <a:path w="735950" h="875568">
                  <a:moveTo>
                    <a:pt x="0" y="0"/>
                  </a:moveTo>
                  <a:lnTo>
                    <a:pt x="735950" y="0"/>
                  </a:lnTo>
                  <a:lnTo>
                    <a:pt x="735950" y="875568"/>
                  </a:lnTo>
                  <a:lnTo>
                    <a:pt x="0" y="875568"/>
                  </a:lnTo>
                  <a:close/>
                </a:path>
              </a:pathLst>
            </a:custGeom>
            <a:gradFill rotWithShape="1">
              <a:gsLst>
                <a:gs pos="0">
                  <a:srgbClr val="F2AA16">
                    <a:alpha val="100000"/>
                  </a:srgbClr>
                </a:gs>
                <a:gs pos="100000">
                  <a:srgbClr val="F4C801">
                    <a:alpha val="100000"/>
                  </a:srgbClr>
                </a:gs>
              </a:gsLst>
              <a:lin ang="0"/>
            </a:gradFill>
          </p:spPr>
        </p:sp>
        <p:sp>
          <p:nvSpPr>
            <p:cNvPr id="7" name="TextBox 7"/>
            <p:cNvSpPr txBox="1"/>
            <p:nvPr/>
          </p:nvSpPr>
          <p:spPr>
            <a:xfrm>
              <a:off x="0" y="-47625"/>
              <a:ext cx="735950" cy="923193"/>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rot="-10800000">
            <a:off x="15076902" y="-165718"/>
            <a:ext cx="3685761" cy="1194418"/>
            <a:chOff x="0" y="0"/>
            <a:chExt cx="970735" cy="314579"/>
          </a:xfrm>
        </p:grpSpPr>
        <p:sp>
          <p:nvSpPr>
            <p:cNvPr id="9" name="Freeform 9"/>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rotWithShape="1">
              <a:gsLst>
                <a:gs pos="0">
                  <a:srgbClr val="341700">
                    <a:alpha val="100000"/>
                  </a:srgbClr>
                </a:gs>
                <a:gs pos="100000">
                  <a:srgbClr val="6A4018">
                    <a:alpha val="100000"/>
                  </a:srgbClr>
                </a:gs>
              </a:gsLst>
              <a:path path="circle">
                <a:fillToRect r="100000" b="100000"/>
              </a:path>
              <a:tileRect l="-100000" t="-100000"/>
            </a:gradFill>
          </p:spPr>
        </p:sp>
        <p:sp>
          <p:nvSpPr>
            <p:cNvPr id="10" name="TextBox 10"/>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rot="-10800000">
            <a:off x="-474663" y="9258300"/>
            <a:ext cx="3685761" cy="1194418"/>
            <a:chOff x="0" y="0"/>
            <a:chExt cx="970735" cy="314579"/>
          </a:xfrm>
        </p:grpSpPr>
        <p:sp>
          <p:nvSpPr>
            <p:cNvPr id="12" name="Freeform 12"/>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rotWithShape="1">
              <a:gsLst>
                <a:gs pos="0">
                  <a:srgbClr val="341700">
                    <a:alpha val="100000"/>
                  </a:srgbClr>
                </a:gs>
                <a:gs pos="100000">
                  <a:srgbClr val="6A4018">
                    <a:alpha val="100000"/>
                  </a:srgbClr>
                </a:gs>
              </a:gsLst>
              <a:path path="circle">
                <a:fillToRect r="100000" b="100000"/>
              </a:path>
              <a:tileRect l="-100000" t="-100000"/>
            </a:gradFill>
          </p:spPr>
        </p:sp>
        <p:sp>
          <p:nvSpPr>
            <p:cNvPr id="13" name="TextBox 13"/>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rot="5400000">
            <a:off x="1028700" y="1219200"/>
            <a:ext cx="3807205" cy="380720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7" name="Group 17"/>
          <p:cNvGrpSpPr/>
          <p:nvPr/>
        </p:nvGrpSpPr>
        <p:grpSpPr>
          <a:xfrm rot="5400000">
            <a:off x="13452095" y="5260595"/>
            <a:ext cx="3807205" cy="380720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0" name="Group 20"/>
          <p:cNvGrpSpPr/>
          <p:nvPr/>
        </p:nvGrpSpPr>
        <p:grpSpPr>
          <a:xfrm rot="5400000">
            <a:off x="1293026" y="1483526"/>
            <a:ext cx="3278553" cy="327855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3" name="Group 23"/>
          <p:cNvGrpSpPr/>
          <p:nvPr/>
        </p:nvGrpSpPr>
        <p:grpSpPr>
          <a:xfrm rot="5400000">
            <a:off x="13716421" y="5524921"/>
            <a:ext cx="3278553" cy="327855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6" name="Group 26"/>
          <p:cNvGrpSpPr/>
          <p:nvPr/>
        </p:nvGrpSpPr>
        <p:grpSpPr>
          <a:xfrm>
            <a:off x="1485962" y="1676462"/>
            <a:ext cx="2892681" cy="2892681"/>
            <a:chOff x="0" y="0"/>
            <a:chExt cx="812800" cy="812800"/>
          </a:xfrm>
          <a:solidFill>
            <a:srgbClr val="012D67"/>
          </a:solidFill>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noFill/>
              <a:prstDash val="solid"/>
              <a:miter/>
            </a:ln>
          </p:spPr>
        </p:sp>
      </p:grpSp>
      <p:grpSp>
        <p:nvGrpSpPr>
          <p:cNvPr id="28" name="Group 28"/>
          <p:cNvGrpSpPr/>
          <p:nvPr/>
        </p:nvGrpSpPr>
        <p:grpSpPr>
          <a:xfrm>
            <a:off x="13909357" y="5717857"/>
            <a:ext cx="2892681" cy="2892681"/>
            <a:chOff x="0" y="0"/>
            <a:chExt cx="812800" cy="812800"/>
          </a:xfrm>
          <a:solidFill>
            <a:srgbClr val="012D67"/>
          </a:solidFill>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solidFill>
                <a:srgbClr val="000000"/>
              </a:solidFill>
              <a:prstDash val="solid"/>
              <a:miter/>
            </a:ln>
          </p:spPr>
        </p:sp>
      </p:grpSp>
      <p:sp>
        <p:nvSpPr>
          <p:cNvPr id="36" name="TextBox 35">
            <a:extLst>
              <a:ext uri="{FF2B5EF4-FFF2-40B4-BE49-F238E27FC236}">
                <a16:creationId xmlns:a16="http://schemas.microsoft.com/office/drawing/2014/main" id="{3A4FC032-3AC0-E1A2-0DA6-072D472672A7}"/>
              </a:ext>
            </a:extLst>
          </p:cNvPr>
          <p:cNvSpPr txBox="1"/>
          <p:nvPr/>
        </p:nvSpPr>
        <p:spPr>
          <a:xfrm>
            <a:off x="2087839" y="2661137"/>
            <a:ext cx="2246518" cy="923330"/>
          </a:xfrm>
          <a:prstGeom prst="rect">
            <a:avLst/>
          </a:prstGeom>
          <a:noFill/>
        </p:spPr>
        <p:txBody>
          <a:bodyPr wrap="square" rtlCol="0">
            <a:spAutoFit/>
          </a:bodyPr>
          <a:lstStyle/>
          <a:p>
            <a:r>
              <a:rPr lang="en-US" sz="5400" b="1" dirty="0">
                <a:solidFill>
                  <a:schemeClr val="bg1"/>
                </a:solidFill>
              </a:rPr>
              <a:t>AJCEP</a:t>
            </a:r>
            <a:endParaRPr lang="en-US" sz="2400" b="1" dirty="0">
              <a:solidFill>
                <a:schemeClr val="bg1"/>
              </a:solidFill>
            </a:endParaRPr>
          </a:p>
        </p:txBody>
      </p:sp>
      <p:sp>
        <p:nvSpPr>
          <p:cNvPr id="37" name="TextBox 36">
            <a:extLst>
              <a:ext uri="{FF2B5EF4-FFF2-40B4-BE49-F238E27FC236}">
                <a16:creationId xmlns:a16="http://schemas.microsoft.com/office/drawing/2014/main" id="{574A00E3-31D2-EC21-BAC9-65FE2F982354}"/>
              </a:ext>
            </a:extLst>
          </p:cNvPr>
          <p:cNvSpPr txBox="1"/>
          <p:nvPr/>
        </p:nvSpPr>
        <p:spPr>
          <a:xfrm>
            <a:off x="4969752" y="2362768"/>
            <a:ext cx="11364256" cy="1323439"/>
          </a:xfrm>
          <a:prstGeom prst="rect">
            <a:avLst/>
          </a:prstGeom>
          <a:noFill/>
        </p:spPr>
        <p:txBody>
          <a:bodyPr wrap="square" rtlCol="0">
            <a:spAutoFit/>
          </a:bodyPr>
          <a:lstStyle/>
          <a:p>
            <a:pPr algn="just"/>
            <a:r>
              <a:rPr lang="en-US" sz="4000" b="1" dirty="0">
                <a:latin typeface="Arial" panose="020B0604020202020204" pitchFamily="34" charset="0"/>
                <a:cs typeface="Arial" panose="020B0604020202020204" pitchFamily="34" charset="0"/>
              </a:rPr>
              <a:t>- Hoàn </a:t>
            </a:r>
            <a:r>
              <a:rPr lang="en-US" sz="4000" b="1" dirty="0" err="1">
                <a:latin typeface="Arial" panose="020B0604020202020204" pitchFamily="34" charset="0"/>
                <a:cs typeface="Arial" panose="020B0604020202020204" pitchFamily="34" charset="0"/>
              </a:rPr>
              <a:t>tất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chuyển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đổi</a:t>
            </a:r>
            <a:r>
              <a:rPr lang="en-US" sz="4000" b="1" dirty="0">
                <a:latin typeface="Arial" panose="020B0604020202020204" pitchFamily="34" charset="0"/>
                <a:cs typeface="Arial" panose="020B0604020202020204" pitchFamily="34" charset="0"/>
              </a:rPr>
              <a:t> Quy </a:t>
            </a:r>
            <a:r>
              <a:rPr lang="en-US" sz="4000" b="1" dirty="0" err="1">
                <a:latin typeface="Arial" panose="020B0604020202020204" pitchFamily="34" charset="0"/>
                <a:cs typeface="Arial" panose="020B0604020202020204" pitchFamily="34" charset="0"/>
              </a:rPr>
              <a:t>tắc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cụ</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mặt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hàng</a:t>
            </a:r>
            <a:r>
              <a:rPr lang="en-US" sz="4000" b="1" dirty="0">
                <a:latin typeface="Arial" panose="020B0604020202020204" pitchFamily="34" charset="0"/>
                <a:cs typeface="Arial" panose="020B0604020202020204" pitchFamily="34" charset="0"/>
              </a:rPr>
              <a:t> (PSRs) sang </a:t>
            </a:r>
            <a:r>
              <a:rPr lang="en-US" sz="4000" b="1" dirty="0" err="1">
                <a:latin typeface="Arial" panose="020B0604020202020204" pitchFamily="34" charset="0"/>
                <a:cs typeface="Arial" panose="020B0604020202020204" pitchFamily="34" charset="0"/>
              </a:rPr>
              <a:t>phiên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bản</a:t>
            </a:r>
            <a:r>
              <a:rPr lang="en-US" sz="4000" b="1" dirty="0">
                <a:latin typeface="Arial" panose="020B0604020202020204" pitchFamily="34" charset="0"/>
                <a:cs typeface="Arial" panose="020B0604020202020204" pitchFamily="34" charset="0"/>
              </a:rPr>
              <a:t> HS 2022</a:t>
            </a:r>
          </a:p>
        </p:txBody>
      </p:sp>
      <p:sp>
        <p:nvSpPr>
          <p:cNvPr id="38" name="TextBox 37">
            <a:extLst>
              <a:ext uri="{FF2B5EF4-FFF2-40B4-BE49-F238E27FC236}">
                <a16:creationId xmlns:a16="http://schemas.microsoft.com/office/drawing/2014/main" id="{44BAB03C-CAA7-54E5-637B-102D276F5F49}"/>
              </a:ext>
            </a:extLst>
          </p:cNvPr>
          <p:cNvSpPr txBox="1"/>
          <p:nvPr/>
        </p:nvSpPr>
        <p:spPr>
          <a:xfrm>
            <a:off x="14429052" y="6628299"/>
            <a:ext cx="2246518" cy="923330"/>
          </a:xfrm>
          <a:prstGeom prst="rect">
            <a:avLst/>
          </a:prstGeom>
          <a:noFill/>
        </p:spPr>
        <p:txBody>
          <a:bodyPr wrap="square" rtlCol="0">
            <a:spAutoFit/>
          </a:bodyPr>
          <a:lstStyle/>
          <a:p>
            <a:r>
              <a:rPr lang="en-US" sz="5400" b="1" dirty="0">
                <a:solidFill>
                  <a:schemeClr val="bg1"/>
                </a:solidFill>
              </a:rPr>
              <a:t>AKFTA</a:t>
            </a:r>
            <a:endParaRPr lang="en-US" sz="2400" b="1" dirty="0">
              <a:solidFill>
                <a:schemeClr val="bg1"/>
              </a:solidFill>
            </a:endParaRPr>
          </a:p>
        </p:txBody>
      </p:sp>
      <p:sp>
        <p:nvSpPr>
          <p:cNvPr id="39" name="TextBox 38">
            <a:extLst>
              <a:ext uri="{FF2B5EF4-FFF2-40B4-BE49-F238E27FC236}">
                <a16:creationId xmlns:a16="http://schemas.microsoft.com/office/drawing/2014/main" id="{BFA45034-E330-DB75-F309-AE49E6613C22}"/>
              </a:ext>
            </a:extLst>
          </p:cNvPr>
          <p:cNvSpPr txBox="1"/>
          <p:nvPr/>
        </p:nvSpPr>
        <p:spPr>
          <a:xfrm>
            <a:off x="-330290" y="5896652"/>
            <a:ext cx="13589449" cy="3970318"/>
          </a:xfrm>
          <a:prstGeom prst="rect">
            <a:avLst/>
          </a:prstGeom>
          <a:noFill/>
        </p:spPr>
        <p:txBody>
          <a:bodyPr wrap="square" rtlCol="0">
            <a:spAutoFit/>
          </a:bodyPr>
          <a:lstStyle/>
          <a:p>
            <a:pPr lvl="1" algn="r"/>
            <a:r>
              <a:rPr lang="en-US" sz="3600" b="1" dirty="0"/>
              <a:t>- H</a:t>
            </a:r>
            <a:r>
              <a:rPr lang="vi-VN" sz="3600" b="1" dirty="0"/>
              <a:t>oàn tất Nghiên cứu chung về Thương mại Số và Hợp tác về Chương trình nghị sự thương mại mới</a:t>
            </a:r>
            <a:endParaRPr lang="en-US" sz="3600" b="1" dirty="0"/>
          </a:p>
          <a:p>
            <a:pPr lvl="1" algn="r"/>
            <a:endParaRPr lang="en-US" sz="3600" b="1" dirty="0"/>
          </a:p>
          <a:p>
            <a:pPr lvl="1" algn="r"/>
            <a:r>
              <a:rPr lang="en-US" sz="3600" b="1" dirty="0"/>
              <a:t>- T</a:t>
            </a:r>
            <a:r>
              <a:rPr lang="vi-VN" sz="3600" b="1" dirty="0"/>
              <a:t>hảo luận Tài liệu Định hướng đàm phán chung để nâng cấp Hiệp định AKFTA</a:t>
            </a:r>
            <a:r>
              <a:rPr lang="en-US" sz="3600" b="1" dirty="0"/>
              <a:t> </a:t>
            </a:r>
          </a:p>
          <a:p>
            <a:pPr marL="571500" indent="-571500" algn="r">
              <a:buFontTx/>
              <a:buChar char="-"/>
            </a:pPr>
            <a:endParaRPr lang="en-US" sz="3600" b="1" dirty="0"/>
          </a:p>
          <a:p>
            <a:pPr marL="571500" indent="-571500" algn="r">
              <a:buFontTx/>
              <a:buChar char="-"/>
            </a:pPr>
            <a:endParaRPr lang="en-US" sz="36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A448A-873E-CDD6-DA57-D54EAD7885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1767D28-9AC9-4DE0-A5CE-40038553A605}"/>
              </a:ext>
            </a:extLst>
          </p:cNvPr>
          <p:cNvGrpSpPr/>
          <p:nvPr/>
        </p:nvGrpSpPr>
        <p:grpSpPr>
          <a:xfrm>
            <a:off x="-195868" y="1460591"/>
            <a:ext cx="2794312" cy="3324424"/>
            <a:chOff x="0" y="0"/>
            <a:chExt cx="735950" cy="875568"/>
          </a:xfrm>
        </p:grpSpPr>
        <p:sp>
          <p:nvSpPr>
            <p:cNvPr id="3" name="Freeform 3">
              <a:extLst>
                <a:ext uri="{FF2B5EF4-FFF2-40B4-BE49-F238E27FC236}">
                  <a16:creationId xmlns:a16="http://schemas.microsoft.com/office/drawing/2014/main" id="{44DB92CA-F9F7-748F-EB83-03FDD60718A8}"/>
                </a:ext>
              </a:extLst>
            </p:cNvPr>
            <p:cNvSpPr/>
            <p:nvPr/>
          </p:nvSpPr>
          <p:spPr>
            <a:xfrm>
              <a:off x="0" y="0"/>
              <a:ext cx="735950" cy="875568"/>
            </a:xfrm>
            <a:custGeom>
              <a:avLst/>
              <a:gdLst/>
              <a:ahLst/>
              <a:cxnLst/>
              <a:rect l="l" t="t" r="r" b="b"/>
              <a:pathLst>
                <a:path w="735950" h="875568">
                  <a:moveTo>
                    <a:pt x="0" y="0"/>
                  </a:moveTo>
                  <a:lnTo>
                    <a:pt x="735950" y="0"/>
                  </a:lnTo>
                  <a:lnTo>
                    <a:pt x="735950" y="875568"/>
                  </a:lnTo>
                  <a:lnTo>
                    <a:pt x="0" y="875568"/>
                  </a:lnTo>
                  <a:close/>
                </a:path>
              </a:pathLst>
            </a:custGeom>
            <a:gradFill rotWithShape="1">
              <a:gsLst>
                <a:gs pos="0">
                  <a:srgbClr val="F2AA16">
                    <a:alpha val="100000"/>
                  </a:srgbClr>
                </a:gs>
                <a:gs pos="100000">
                  <a:srgbClr val="F4C801">
                    <a:alpha val="100000"/>
                  </a:srgbClr>
                </a:gs>
              </a:gsLst>
              <a:lin ang="0"/>
            </a:gradFill>
          </p:spPr>
        </p:sp>
        <p:sp>
          <p:nvSpPr>
            <p:cNvPr id="4" name="TextBox 4">
              <a:extLst>
                <a:ext uri="{FF2B5EF4-FFF2-40B4-BE49-F238E27FC236}">
                  <a16:creationId xmlns:a16="http://schemas.microsoft.com/office/drawing/2014/main" id="{CEAE6CDF-785F-96C3-1ADB-2BEA947AB5B2}"/>
                </a:ext>
              </a:extLst>
            </p:cNvPr>
            <p:cNvSpPr txBox="1"/>
            <p:nvPr/>
          </p:nvSpPr>
          <p:spPr>
            <a:xfrm>
              <a:off x="0" y="-47625"/>
              <a:ext cx="735950" cy="923193"/>
            </a:xfrm>
            <a:prstGeom prst="rect">
              <a:avLst/>
            </a:prstGeom>
          </p:spPr>
          <p:txBody>
            <a:bodyPr lIns="50800" tIns="50800" rIns="50800" bIns="50800" rtlCol="0" anchor="ctr"/>
            <a:lstStyle/>
            <a:p>
              <a:pPr algn="ctr">
                <a:lnSpc>
                  <a:spcPts val="2100"/>
                </a:lnSpc>
              </a:pPr>
              <a:endParaRPr/>
            </a:p>
          </p:txBody>
        </p:sp>
      </p:grpSp>
      <p:grpSp>
        <p:nvGrpSpPr>
          <p:cNvPr id="5" name="Group 5">
            <a:extLst>
              <a:ext uri="{FF2B5EF4-FFF2-40B4-BE49-F238E27FC236}">
                <a16:creationId xmlns:a16="http://schemas.microsoft.com/office/drawing/2014/main" id="{C2F9B1C9-C830-AD1A-F691-65568818BD25}"/>
              </a:ext>
            </a:extLst>
          </p:cNvPr>
          <p:cNvGrpSpPr/>
          <p:nvPr/>
        </p:nvGrpSpPr>
        <p:grpSpPr>
          <a:xfrm rot="-10800000">
            <a:off x="15689556" y="5479050"/>
            <a:ext cx="2794312" cy="3324424"/>
            <a:chOff x="0" y="0"/>
            <a:chExt cx="735950" cy="875568"/>
          </a:xfrm>
        </p:grpSpPr>
        <p:sp>
          <p:nvSpPr>
            <p:cNvPr id="6" name="Freeform 6">
              <a:extLst>
                <a:ext uri="{FF2B5EF4-FFF2-40B4-BE49-F238E27FC236}">
                  <a16:creationId xmlns:a16="http://schemas.microsoft.com/office/drawing/2014/main" id="{EFF46B43-E7AE-814F-7BAC-20CBEAAFEC67}"/>
                </a:ext>
              </a:extLst>
            </p:cNvPr>
            <p:cNvSpPr/>
            <p:nvPr/>
          </p:nvSpPr>
          <p:spPr>
            <a:xfrm>
              <a:off x="0" y="0"/>
              <a:ext cx="735950" cy="875568"/>
            </a:xfrm>
            <a:custGeom>
              <a:avLst/>
              <a:gdLst/>
              <a:ahLst/>
              <a:cxnLst/>
              <a:rect l="l" t="t" r="r" b="b"/>
              <a:pathLst>
                <a:path w="735950" h="875568">
                  <a:moveTo>
                    <a:pt x="0" y="0"/>
                  </a:moveTo>
                  <a:lnTo>
                    <a:pt x="735950" y="0"/>
                  </a:lnTo>
                  <a:lnTo>
                    <a:pt x="735950" y="875568"/>
                  </a:lnTo>
                  <a:lnTo>
                    <a:pt x="0" y="875568"/>
                  </a:lnTo>
                  <a:close/>
                </a:path>
              </a:pathLst>
            </a:custGeom>
            <a:gradFill rotWithShape="1">
              <a:gsLst>
                <a:gs pos="0">
                  <a:srgbClr val="F2AA16">
                    <a:alpha val="100000"/>
                  </a:srgbClr>
                </a:gs>
                <a:gs pos="100000">
                  <a:srgbClr val="F4C801">
                    <a:alpha val="100000"/>
                  </a:srgbClr>
                </a:gs>
              </a:gsLst>
              <a:lin ang="0"/>
            </a:gradFill>
          </p:spPr>
        </p:sp>
        <p:sp>
          <p:nvSpPr>
            <p:cNvPr id="7" name="TextBox 7">
              <a:extLst>
                <a:ext uri="{FF2B5EF4-FFF2-40B4-BE49-F238E27FC236}">
                  <a16:creationId xmlns:a16="http://schemas.microsoft.com/office/drawing/2014/main" id="{FF0A2381-8DA5-3545-F518-8FA56AC2BA7D}"/>
                </a:ext>
              </a:extLst>
            </p:cNvPr>
            <p:cNvSpPr txBox="1"/>
            <p:nvPr/>
          </p:nvSpPr>
          <p:spPr>
            <a:xfrm>
              <a:off x="0" y="-47625"/>
              <a:ext cx="735950" cy="923193"/>
            </a:xfrm>
            <a:prstGeom prst="rect">
              <a:avLst/>
            </a:prstGeom>
          </p:spPr>
          <p:txBody>
            <a:bodyPr lIns="50800" tIns="50800" rIns="50800" bIns="50800" rtlCol="0" anchor="ctr"/>
            <a:lstStyle/>
            <a:p>
              <a:pPr algn="ctr">
                <a:lnSpc>
                  <a:spcPts val="2100"/>
                </a:lnSpc>
              </a:pPr>
              <a:endParaRPr/>
            </a:p>
          </p:txBody>
        </p:sp>
      </p:grpSp>
      <p:grpSp>
        <p:nvGrpSpPr>
          <p:cNvPr id="8" name="Group 8">
            <a:extLst>
              <a:ext uri="{FF2B5EF4-FFF2-40B4-BE49-F238E27FC236}">
                <a16:creationId xmlns:a16="http://schemas.microsoft.com/office/drawing/2014/main" id="{2889C791-9996-51CC-957B-358CEB42C9C3}"/>
              </a:ext>
            </a:extLst>
          </p:cNvPr>
          <p:cNvGrpSpPr/>
          <p:nvPr/>
        </p:nvGrpSpPr>
        <p:grpSpPr>
          <a:xfrm rot="-10800000">
            <a:off x="15076902" y="-165718"/>
            <a:ext cx="3685761" cy="1194418"/>
            <a:chOff x="0" y="0"/>
            <a:chExt cx="970735" cy="314579"/>
          </a:xfrm>
        </p:grpSpPr>
        <p:sp>
          <p:nvSpPr>
            <p:cNvPr id="9" name="Freeform 9">
              <a:extLst>
                <a:ext uri="{FF2B5EF4-FFF2-40B4-BE49-F238E27FC236}">
                  <a16:creationId xmlns:a16="http://schemas.microsoft.com/office/drawing/2014/main" id="{2969988D-7019-1086-31E0-A5945EB7E6FC}"/>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rotWithShape="1">
              <a:gsLst>
                <a:gs pos="0">
                  <a:srgbClr val="341700">
                    <a:alpha val="100000"/>
                  </a:srgbClr>
                </a:gs>
                <a:gs pos="100000">
                  <a:srgbClr val="6A4018">
                    <a:alpha val="100000"/>
                  </a:srgbClr>
                </a:gs>
              </a:gsLst>
              <a:path path="circle">
                <a:fillToRect r="100000" b="100000"/>
              </a:path>
              <a:tileRect l="-100000" t="-100000"/>
            </a:gradFill>
          </p:spPr>
        </p:sp>
        <p:sp>
          <p:nvSpPr>
            <p:cNvPr id="10" name="TextBox 10">
              <a:extLst>
                <a:ext uri="{FF2B5EF4-FFF2-40B4-BE49-F238E27FC236}">
                  <a16:creationId xmlns:a16="http://schemas.microsoft.com/office/drawing/2014/main" id="{85303CE5-5925-EE32-FE85-F79840EEF517}"/>
                </a:ext>
              </a:extLst>
            </p:cNvPr>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11" name="Group 11">
            <a:extLst>
              <a:ext uri="{FF2B5EF4-FFF2-40B4-BE49-F238E27FC236}">
                <a16:creationId xmlns:a16="http://schemas.microsoft.com/office/drawing/2014/main" id="{5557FD20-EA47-6C2C-A6E2-0388AE817B29}"/>
              </a:ext>
            </a:extLst>
          </p:cNvPr>
          <p:cNvGrpSpPr/>
          <p:nvPr/>
        </p:nvGrpSpPr>
        <p:grpSpPr>
          <a:xfrm rot="-10800000">
            <a:off x="-474663" y="9258300"/>
            <a:ext cx="3685761" cy="1194418"/>
            <a:chOff x="0" y="0"/>
            <a:chExt cx="970735" cy="314579"/>
          </a:xfrm>
        </p:grpSpPr>
        <p:sp>
          <p:nvSpPr>
            <p:cNvPr id="12" name="Freeform 12">
              <a:extLst>
                <a:ext uri="{FF2B5EF4-FFF2-40B4-BE49-F238E27FC236}">
                  <a16:creationId xmlns:a16="http://schemas.microsoft.com/office/drawing/2014/main" id="{BB6F5674-0884-D908-68AA-E47D2E42BAC0}"/>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rotWithShape="1">
              <a:gsLst>
                <a:gs pos="0">
                  <a:srgbClr val="341700">
                    <a:alpha val="100000"/>
                  </a:srgbClr>
                </a:gs>
                <a:gs pos="100000">
                  <a:srgbClr val="6A4018">
                    <a:alpha val="100000"/>
                  </a:srgbClr>
                </a:gs>
              </a:gsLst>
              <a:path path="circle">
                <a:fillToRect r="100000" b="100000"/>
              </a:path>
              <a:tileRect l="-100000" t="-100000"/>
            </a:gradFill>
          </p:spPr>
        </p:sp>
        <p:sp>
          <p:nvSpPr>
            <p:cNvPr id="13" name="TextBox 13">
              <a:extLst>
                <a:ext uri="{FF2B5EF4-FFF2-40B4-BE49-F238E27FC236}">
                  <a16:creationId xmlns:a16="http://schemas.microsoft.com/office/drawing/2014/main" id="{F7564C86-189C-0931-2FA6-42A65270C67B}"/>
                </a:ext>
              </a:extLst>
            </p:cNvPr>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14" name="Group 14">
            <a:extLst>
              <a:ext uri="{FF2B5EF4-FFF2-40B4-BE49-F238E27FC236}">
                <a16:creationId xmlns:a16="http://schemas.microsoft.com/office/drawing/2014/main" id="{2DF82EDB-3D43-90C8-CD94-820B6EB1223D}"/>
              </a:ext>
            </a:extLst>
          </p:cNvPr>
          <p:cNvGrpSpPr/>
          <p:nvPr/>
        </p:nvGrpSpPr>
        <p:grpSpPr>
          <a:xfrm rot="5400000">
            <a:off x="1028700" y="1219200"/>
            <a:ext cx="3807205" cy="3807205"/>
            <a:chOff x="0" y="0"/>
            <a:chExt cx="812800" cy="812800"/>
          </a:xfrm>
        </p:grpSpPr>
        <p:sp>
          <p:nvSpPr>
            <p:cNvPr id="15" name="Freeform 15">
              <a:extLst>
                <a:ext uri="{FF2B5EF4-FFF2-40B4-BE49-F238E27FC236}">
                  <a16:creationId xmlns:a16="http://schemas.microsoft.com/office/drawing/2014/main" id="{E9F622C3-C888-9C19-ECB6-3DD546F14E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p:spPr>
        </p:sp>
        <p:sp>
          <p:nvSpPr>
            <p:cNvPr id="16" name="TextBox 16">
              <a:extLst>
                <a:ext uri="{FF2B5EF4-FFF2-40B4-BE49-F238E27FC236}">
                  <a16:creationId xmlns:a16="http://schemas.microsoft.com/office/drawing/2014/main" id="{67990227-6239-C4C0-59DC-0E913B521F63}"/>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7" name="Group 17">
            <a:extLst>
              <a:ext uri="{FF2B5EF4-FFF2-40B4-BE49-F238E27FC236}">
                <a16:creationId xmlns:a16="http://schemas.microsoft.com/office/drawing/2014/main" id="{29C32518-10DC-65EA-A126-254809D76D4D}"/>
              </a:ext>
            </a:extLst>
          </p:cNvPr>
          <p:cNvGrpSpPr/>
          <p:nvPr/>
        </p:nvGrpSpPr>
        <p:grpSpPr>
          <a:xfrm rot="5400000">
            <a:off x="13452095" y="5260595"/>
            <a:ext cx="3807205" cy="3807205"/>
            <a:chOff x="0" y="0"/>
            <a:chExt cx="812800" cy="812800"/>
          </a:xfrm>
        </p:grpSpPr>
        <p:sp>
          <p:nvSpPr>
            <p:cNvPr id="18" name="Freeform 18">
              <a:extLst>
                <a:ext uri="{FF2B5EF4-FFF2-40B4-BE49-F238E27FC236}">
                  <a16:creationId xmlns:a16="http://schemas.microsoft.com/office/drawing/2014/main" id="{AB4598AC-282B-4A48-BD45-AFB1D98184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p:spPr>
        </p:sp>
        <p:sp>
          <p:nvSpPr>
            <p:cNvPr id="19" name="TextBox 19">
              <a:extLst>
                <a:ext uri="{FF2B5EF4-FFF2-40B4-BE49-F238E27FC236}">
                  <a16:creationId xmlns:a16="http://schemas.microsoft.com/office/drawing/2014/main" id="{C53E128C-AA7E-76FD-55DE-812496EFF04C}"/>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0" name="Group 20">
            <a:extLst>
              <a:ext uri="{FF2B5EF4-FFF2-40B4-BE49-F238E27FC236}">
                <a16:creationId xmlns:a16="http://schemas.microsoft.com/office/drawing/2014/main" id="{9CEDED99-3ADF-6B3B-14D1-6C84E1062902}"/>
              </a:ext>
            </a:extLst>
          </p:cNvPr>
          <p:cNvGrpSpPr/>
          <p:nvPr/>
        </p:nvGrpSpPr>
        <p:grpSpPr>
          <a:xfrm rot="5400000">
            <a:off x="1293026" y="1483526"/>
            <a:ext cx="3278553" cy="3278553"/>
            <a:chOff x="0" y="0"/>
            <a:chExt cx="812800" cy="812800"/>
          </a:xfrm>
        </p:grpSpPr>
        <p:sp>
          <p:nvSpPr>
            <p:cNvPr id="21" name="Freeform 21">
              <a:extLst>
                <a:ext uri="{FF2B5EF4-FFF2-40B4-BE49-F238E27FC236}">
                  <a16:creationId xmlns:a16="http://schemas.microsoft.com/office/drawing/2014/main" id="{B0EFFD87-56F1-9886-214F-30A607EEE16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22" name="TextBox 22">
              <a:extLst>
                <a:ext uri="{FF2B5EF4-FFF2-40B4-BE49-F238E27FC236}">
                  <a16:creationId xmlns:a16="http://schemas.microsoft.com/office/drawing/2014/main" id="{653F4C22-5FE0-E6C1-E7DA-3AA80E4A718C}"/>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3" name="Group 23">
            <a:extLst>
              <a:ext uri="{FF2B5EF4-FFF2-40B4-BE49-F238E27FC236}">
                <a16:creationId xmlns:a16="http://schemas.microsoft.com/office/drawing/2014/main" id="{A9181D65-0EF0-1BD6-09E6-12FA67FB5AEB}"/>
              </a:ext>
            </a:extLst>
          </p:cNvPr>
          <p:cNvGrpSpPr/>
          <p:nvPr/>
        </p:nvGrpSpPr>
        <p:grpSpPr>
          <a:xfrm rot="5400000">
            <a:off x="13716421" y="5524921"/>
            <a:ext cx="3278553" cy="3278553"/>
            <a:chOff x="0" y="0"/>
            <a:chExt cx="812800" cy="812800"/>
          </a:xfrm>
        </p:grpSpPr>
        <p:sp>
          <p:nvSpPr>
            <p:cNvPr id="24" name="Freeform 24">
              <a:extLst>
                <a:ext uri="{FF2B5EF4-FFF2-40B4-BE49-F238E27FC236}">
                  <a16:creationId xmlns:a16="http://schemas.microsoft.com/office/drawing/2014/main" id="{946EF35D-2454-14A9-E571-97B5D66218A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25" name="TextBox 25">
              <a:extLst>
                <a:ext uri="{FF2B5EF4-FFF2-40B4-BE49-F238E27FC236}">
                  <a16:creationId xmlns:a16="http://schemas.microsoft.com/office/drawing/2014/main" id="{1DC7E018-1CCF-279F-94E7-D61AA4B767AC}"/>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6" name="Group 26">
            <a:extLst>
              <a:ext uri="{FF2B5EF4-FFF2-40B4-BE49-F238E27FC236}">
                <a16:creationId xmlns:a16="http://schemas.microsoft.com/office/drawing/2014/main" id="{F5BD4BE8-943C-E62E-6A4E-5C459E0C83A9}"/>
              </a:ext>
            </a:extLst>
          </p:cNvPr>
          <p:cNvGrpSpPr/>
          <p:nvPr/>
        </p:nvGrpSpPr>
        <p:grpSpPr>
          <a:xfrm>
            <a:off x="1485962" y="1676462"/>
            <a:ext cx="2892681" cy="2892681"/>
            <a:chOff x="0" y="0"/>
            <a:chExt cx="812800" cy="812800"/>
          </a:xfrm>
          <a:solidFill>
            <a:srgbClr val="012D67"/>
          </a:solidFill>
        </p:grpSpPr>
        <p:sp>
          <p:nvSpPr>
            <p:cNvPr id="27" name="Freeform 27">
              <a:extLst>
                <a:ext uri="{FF2B5EF4-FFF2-40B4-BE49-F238E27FC236}">
                  <a16:creationId xmlns:a16="http://schemas.microsoft.com/office/drawing/2014/main" id="{4F3D9C02-C1A7-9CAC-C508-B770A4228B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noFill/>
              <a:prstDash val="solid"/>
              <a:miter/>
            </a:ln>
          </p:spPr>
        </p:sp>
      </p:grpSp>
      <p:grpSp>
        <p:nvGrpSpPr>
          <p:cNvPr id="28" name="Group 28">
            <a:extLst>
              <a:ext uri="{FF2B5EF4-FFF2-40B4-BE49-F238E27FC236}">
                <a16:creationId xmlns:a16="http://schemas.microsoft.com/office/drawing/2014/main" id="{22661125-E803-15F0-81B1-9156BA485900}"/>
              </a:ext>
            </a:extLst>
          </p:cNvPr>
          <p:cNvGrpSpPr/>
          <p:nvPr/>
        </p:nvGrpSpPr>
        <p:grpSpPr>
          <a:xfrm>
            <a:off x="13909357" y="5717857"/>
            <a:ext cx="2892681" cy="2892681"/>
            <a:chOff x="0" y="0"/>
            <a:chExt cx="812800" cy="812800"/>
          </a:xfrm>
          <a:solidFill>
            <a:srgbClr val="012D67"/>
          </a:solidFill>
        </p:grpSpPr>
        <p:sp>
          <p:nvSpPr>
            <p:cNvPr id="29" name="Freeform 29">
              <a:extLst>
                <a:ext uri="{FF2B5EF4-FFF2-40B4-BE49-F238E27FC236}">
                  <a16:creationId xmlns:a16="http://schemas.microsoft.com/office/drawing/2014/main" id="{D0D825F3-319F-98D0-D621-0A77583292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solidFill>
                <a:srgbClr val="000000"/>
              </a:solidFill>
              <a:prstDash val="solid"/>
              <a:miter/>
            </a:ln>
          </p:spPr>
        </p:sp>
      </p:grpSp>
      <p:sp>
        <p:nvSpPr>
          <p:cNvPr id="36" name="TextBox 35">
            <a:extLst>
              <a:ext uri="{FF2B5EF4-FFF2-40B4-BE49-F238E27FC236}">
                <a16:creationId xmlns:a16="http://schemas.microsoft.com/office/drawing/2014/main" id="{DE6A3D54-45DA-A376-2542-7BA3C13273F8}"/>
              </a:ext>
            </a:extLst>
          </p:cNvPr>
          <p:cNvSpPr txBox="1"/>
          <p:nvPr/>
        </p:nvSpPr>
        <p:spPr>
          <a:xfrm>
            <a:off x="1722351" y="2639766"/>
            <a:ext cx="2733967" cy="769441"/>
          </a:xfrm>
          <a:prstGeom prst="rect">
            <a:avLst/>
          </a:prstGeom>
          <a:noFill/>
        </p:spPr>
        <p:txBody>
          <a:bodyPr wrap="square" rtlCol="0">
            <a:spAutoFit/>
          </a:bodyPr>
          <a:lstStyle/>
          <a:p>
            <a:r>
              <a:rPr lang="en-US" sz="4400" b="1" dirty="0">
                <a:solidFill>
                  <a:schemeClr val="bg1"/>
                </a:solidFill>
              </a:rPr>
              <a:t>AANZFTA</a:t>
            </a:r>
            <a:endParaRPr lang="en-US" b="1" dirty="0">
              <a:solidFill>
                <a:schemeClr val="bg1"/>
              </a:solidFill>
            </a:endParaRPr>
          </a:p>
        </p:txBody>
      </p:sp>
      <p:sp>
        <p:nvSpPr>
          <p:cNvPr id="37" name="TextBox 36">
            <a:extLst>
              <a:ext uri="{FF2B5EF4-FFF2-40B4-BE49-F238E27FC236}">
                <a16:creationId xmlns:a16="http://schemas.microsoft.com/office/drawing/2014/main" id="{42447832-831B-AD0F-8549-BC99F50E20F0}"/>
              </a:ext>
            </a:extLst>
          </p:cNvPr>
          <p:cNvSpPr txBox="1"/>
          <p:nvPr/>
        </p:nvSpPr>
        <p:spPr>
          <a:xfrm>
            <a:off x="4950333" y="1397229"/>
            <a:ext cx="11364256" cy="3477875"/>
          </a:xfrm>
          <a:prstGeom prst="rect">
            <a:avLst/>
          </a:prstGeom>
          <a:noFill/>
        </p:spPr>
        <p:txBody>
          <a:bodyPr wrap="square" rtlCol="0">
            <a:spAutoFit/>
          </a:bodyPr>
          <a:lstStyle/>
          <a:p>
            <a:pPr algn="just"/>
            <a:r>
              <a:rPr lang="en-US" sz="40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Hoàn </a:t>
            </a:r>
            <a:r>
              <a:rPr lang="en-US" sz="3600" b="1" dirty="0" err="1">
                <a:latin typeface="Arial" panose="020B0604020202020204" pitchFamily="34" charset="0"/>
                <a:cs typeface="Arial" panose="020B0604020202020204" pitchFamily="34" charset="0"/>
              </a:rPr>
              <a:t>tất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chuyển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đổi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Biểu</a:t>
            </a:r>
            <a:r>
              <a:rPr lang="en-US" sz="3600" b="1" dirty="0">
                <a:latin typeface="Arial" panose="020B0604020202020204" pitchFamily="34" charset="0"/>
                <a:cs typeface="Arial" panose="020B0604020202020204" pitchFamily="34" charset="0"/>
              </a:rPr>
              <a:t> cam kết </a:t>
            </a:r>
            <a:r>
              <a:rPr lang="en-US" sz="3600" b="1" dirty="0" err="1">
                <a:latin typeface="Arial" panose="020B0604020202020204" pitchFamily="34" charset="0"/>
                <a:cs typeface="Arial" panose="020B0604020202020204" pitchFamily="34" charset="0"/>
              </a:rPr>
              <a:t>thuế</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quan</a:t>
            </a:r>
            <a:r>
              <a:rPr lang="en-US" sz="3600" b="1" dirty="0">
                <a:latin typeface="Arial" panose="020B0604020202020204" pitchFamily="34" charset="0"/>
                <a:cs typeface="Arial" panose="020B0604020202020204" pitchFamily="34" charset="0"/>
              </a:rPr>
              <a:t> (TRS)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Quy </a:t>
            </a:r>
            <a:r>
              <a:rPr lang="en-US" sz="3600" b="1" dirty="0" err="1">
                <a:latin typeface="Arial" panose="020B0604020202020204" pitchFamily="34" charset="0"/>
                <a:cs typeface="Arial" panose="020B0604020202020204" pitchFamily="34" charset="0"/>
              </a:rPr>
              <a:t>tắc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cụ</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mặt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hàng</a:t>
            </a:r>
            <a:r>
              <a:rPr lang="en-US" sz="3600" b="1" dirty="0">
                <a:latin typeface="Arial" panose="020B0604020202020204" pitchFamily="34" charset="0"/>
                <a:cs typeface="Arial" panose="020B0604020202020204" pitchFamily="34" charset="0"/>
              </a:rPr>
              <a:t> (PSRs) sang </a:t>
            </a:r>
            <a:r>
              <a:rPr lang="en-US" sz="3600" b="1" dirty="0" err="1">
                <a:latin typeface="Arial" panose="020B0604020202020204" pitchFamily="34" charset="0"/>
                <a:cs typeface="Arial" panose="020B0604020202020204" pitchFamily="34" charset="0"/>
              </a:rPr>
              <a:t>phiên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bản</a:t>
            </a:r>
            <a:r>
              <a:rPr lang="en-US" sz="3600" b="1" dirty="0">
                <a:latin typeface="Arial" panose="020B0604020202020204" pitchFamily="34" charset="0"/>
                <a:cs typeface="Arial" panose="020B0604020202020204" pitchFamily="34" charset="0"/>
              </a:rPr>
              <a:t> HS 2022;</a:t>
            </a:r>
          </a:p>
          <a:p>
            <a:pPr algn="just"/>
            <a:endParaRPr lang="en-US" sz="3600" b="1" dirty="0">
              <a:latin typeface="Arial" panose="020B0604020202020204" pitchFamily="34" charset="0"/>
              <a:cs typeface="Arial" panose="020B0604020202020204" pitchFamily="34" charset="0"/>
            </a:endParaRPr>
          </a:p>
          <a:p>
            <a:pPr algn="just"/>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Triển khai các hoạt động trong Chương trình Hợp tác Kinh tế và Kỹ thuậ</a:t>
            </a:r>
            <a:r>
              <a:rPr lang="en-US" sz="3600" b="1" dirty="0">
                <a:latin typeface="Arial" panose="020B0604020202020204" pitchFamily="34" charset="0"/>
                <a:cs typeface="Arial" panose="020B0604020202020204" pitchFamily="34" charset="0"/>
              </a:rPr>
              <a:t>t.</a:t>
            </a:r>
            <a:endParaRPr lang="vi-VN" sz="36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BE02813-FACB-1986-CB20-ECB7AFD3E7D9}"/>
              </a:ext>
            </a:extLst>
          </p:cNvPr>
          <p:cNvSpPr txBox="1"/>
          <p:nvPr/>
        </p:nvSpPr>
        <p:spPr>
          <a:xfrm>
            <a:off x="14429052" y="6628299"/>
            <a:ext cx="2246518" cy="830997"/>
          </a:xfrm>
          <a:prstGeom prst="rect">
            <a:avLst/>
          </a:prstGeom>
          <a:noFill/>
        </p:spPr>
        <p:txBody>
          <a:bodyPr wrap="square" rtlCol="0">
            <a:spAutoFit/>
          </a:bodyPr>
          <a:lstStyle/>
          <a:p>
            <a:r>
              <a:rPr lang="en-US" sz="4800" b="1" dirty="0">
                <a:solidFill>
                  <a:schemeClr val="bg1"/>
                </a:solidFill>
              </a:rPr>
              <a:t>AHKFTA</a:t>
            </a:r>
            <a:endParaRPr lang="en-US" sz="2000" b="1" dirty="0">
              <a:solidFill>
                <a:schemeClr val="bg1"/>
              </a:solidFill>
            </a:endParaRPr>
          </a:p>
        </p:txBody>
      </p:sp>
      <p:sp>
        <p:nvSpPr>
          <p:cNvPr id="39" name="TextBox 38">
            <a:extLst>
              <a:ext uri="{FF2B5EF4-FFF2-40B4-BE49-F238E27FC236}">
                <a16:creationId xmlns:a16="http://schemas.microsoft.com/office/drawing/2014/main" id="{48BB0CE6-F8E4-EE2E-963A-1F17D73C1C9B}"/>
              </a:ext>
            </a:extLst>
          </p:cNvPr>
          <p:cNvSpPr txBox="1"/>
          <p:nvPr/>
        </p:nvSpPr>
        <p:spPr>
          <a:xfrm>
            <a:off x="-330290" y="5896652"/>
            <a:ext cx="13589449" cy="4216539"/>
          </a:xfrm>
          <a:prstGeom prst="rect">
            <a:avLst/>
          </a:prstGeom>
          <a:noFill/>
        </p:spPr>
        <p:txBody>
          <a:bodyPr wrap="square" rtlCol="0">
            <a:spAutoFit/>
          </a:bodyPr>
          <a:lstStyle/>
          <a:p>
            <a:pPr lvl="1" algn="r"/>
            <a:r>
              <a:rPr lang="en-US" sz="3600" b="1" dirty="0"/>
              <a:t>- </a:t>
            </a:r>
            <a:r>
              <a:rPr lang="en-US" sz="4000" b="1" dirty="0" err="1">
                <a:latin typeface="Arial" panose="020B0604020202020204" pitchFamily="34" charset="0"/>
                <a:cs typeface="Arial" panose="020B0604020202020204" pitchFamily="34" charset="0"/>
              </a:rPr>
              <a:t>Triển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khai</a:t>
            </a:r>
            <a:r>
              <a:rPr lang="en-US" sz="4000" b="1" dirty="0">
                <a:latin typeface="Arial" panose="020B0604020202020204" pitchFamily="34" charset="0"/>
                <a:cs typeface="Arial" panose="020B0604020202020204" pitchFamily="34" charset="0"/>
              </a:rPr>
              <a:t> </a:t>
            </a:r>
            <a:r>
              <a:rPr lang="vi-VN" sz="4000" b="1" dirty="0"/>
              <a:t>các thủ tục </a:t>
            </a:r>
            <a:r>
              <a:rPr lang="en-US" sz="4000" b="1" dirty="0" err="1"/>
              <a:t>để</a:t>
            </a:r>
            <a:r>
              <a:rPr lang="en-US" sz="4000" b="1" dirty="0"/>
              <a:t> </a:t>
            </a:r>
            <a:r>
              <a:rPr lang="vi-VN" sz="4000" b="1" dirty="0"/>
              <a:t>đưa vào thực thi Nghị định thư thứ nhất sửa đổi Hiệp định AHKFTA </a:t>
            </a:r>
            <a:endParaRPr lang="en-US" sz="4000" b="1" dirty="0"/>
          </a:p>
          <a:p>
            <a:pPr lvl="1" algn="r"/>
            <a:endParaRPr lang="en-US" sz="3600" b="1" dirty="0"/>
          </a:p>
          <a:p>
            <a:pPr lvl="1" algn="r"/>
            <a:r>
              <a:rPr lang="en-US" sz="3600" b="1" dirty="0"/>
              <a:t>- </a:t>
            </a:r>
            <a:r>
              <a:rPr lang="en-US" sz="4000" b="1" dirty="0">
                <a:latin typeface="Arial" panose="020B0604020202020204" pitchFamily="34" charset="0"/>
                <a:cs typeface="Arial" panose="020B0604020202020204" pitchFamily="34" charset="0"/>
              </a:rPr>
              <a:t>T</a:t>
            </a:r>
            <a:r>
              <a:rPr lang="vi-VN" sz="4000" b="1" dirty="0">
                <a:latin typeface="Arial" panose="020B0604020202020204" pitchFamily="34" charset="0"/>
                <a:cs typeface="Arial" panose="020B0604020202020204" pitchFamily="34" charset="0"/>
              </a:rPr>
              <a:t>riển khai thủ tục nội bộ cho việc ký Nghị định thư thứ nhất sửa đổi Hiệp định AHKIA</a:t>
            </a:r>
            <a:endParaRPr lang="en-US" sz="4000" b="1" dirty="0">
              <a:latin typeface="Arial" panose="020B0604020202020204" pitchFamily="34" charset="0"/>
              <a:cs typeface="Arial" panose="020B0604020202020204" pitchFamily="34" charset="0"/>
            </a:endParaRPr>
          </a:p>
          <a:p>
            <a:pPr marL="571500" indent="-571500" algn="r">
              <a:buFontTx/>
              <a:buChar char="-"/>
            </a:pPr>
            <a:endParaRPr lang="en-US" sz="3600" b="1" dirty="0"/>
          </a:p>
          <a:p>
            <a:pPr marL="571500" indent="-571500" algn="r">
              <a:buFontTx/>
              <a:buChar char="-"/>
            </a:pPr>
            <a:endParaRPr lang="en-US" sz="3600" b="1" dirty="0"/>
          </a:p>
        </p:txBody>
      </p:sp>
    </p:spTree>
    <p:extLst>
      <p:ext uri="{BB962C8B-B14F-4D97-AF65-F5344CB8AC3E}">
        <p14:creationId xmlns:p14="http://schemas.microsoft.com/office/powerpoint/2010/main" val="2843532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AA3D-7B12-C2CB-1A14-5DF7A3E3C8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D4C3A6D-F66E-58B7-EB03-A56B0DA416F0}"/>
              </a:ext>
            </a:extLst>
          </p:cNvPr>
          <p:cNvGrpSpPr/>
          <p:nvPr/>
        </p:nvGrpSpPr>
        <p:grpSpPr>
          <a:xfrm>
            <a:off x="-195868" y="1460591"/>
            <a:ext cx="2794312" cy="3324424"/>
            <a:chOff x="0" y="0"/>
            <a:chExt cx="735950" cy="875568"/>
          </a:xfrm>
        </p:grpSpPr>
        <p:sp>
          <p:nvSpPr>
            <p:cNvPr id="3" name="Freeform 3">
              <a:extLst>
                <a:ext uri="{FF2B5EF4-FFF2-40B4-BE49-F238E27FC236}">
                  <a16:creationId xmlns:a16="http://schemas.microsoft.com/office/drawing/2014/main" id="{11244326-A739-DBAC-CF31-B4BC920FB147}"/>
                </a:ext>
              </a:extLst>
            </p:cNvPr>
            <p:cNvSpPr/>
            <p:nvPr/>
          </p:nvSpPr>
          <p:spPr>
            <a:xfrm>
              <a:off x="0" y="0"/>
              <a:ext cx="735950" cy="875568"/>
            </a:xfrm>
            <a:custGeom>
              <a:avLst/>
              <a:gdLst/>
              <a:ahLst/>
              <a:cxnLst/>
              <a:rect l="l" t="t" r="r" b="b"/>
              <a:pathLst>
                <a:path w="735950" h="875568">
                  <a:moveTo>
                    <a:pt x="0" y="0"/>
                  </a:moveTo>
                  <a:lnTo>
                    <a:pt x="735950" y="0"/>
                  </a:lnTo>
                  <a:lnTo>
                    <a:pt x="735950" y="875568"/>
                  </a:lnTo>
                  <a:lnTo>
                    <a:pt x="0" y="875568"/>
                  </a:lnTo>
                  <a:close/>
                </a:path>
              </a:pathLst>
            </a:custGeom>
            <a:gradFill rotWithShape="1">
              <a:gsLst>
                <a:gs pos="0">
                  <a:srgbClr val="F2AA16">
                    <a:alpha val="100000"/>
                  </a:srgbClr>
                </a:gs>
                <a:gs pos="100000">
                  <a:srgbClr val="F4C801">
                    <a:alpha val="100000"/>
                  </a:srgbClr>
                </a:gs>
              </a:gsLst>
              <a:lin ang="0"/>
            </a:gradFill>
          </p:spPr>
        </p:sp>
        <p:sp>
          <p:nvSpPr>
            <p:cNvPr id="4" name="TextBox 4">
              <a:extLst>
                <a:ext uri="{FF2B5EF4-FFF2-40B4-BE49-F238E27FC236}">
                  <a16:creationId xmlns:a16="http://schemas.microsoft.com/office/drawing/2014/main" id="{967D550C-7D78-F4DA-07F4-86BB170CB15E}"/>
                </a:ext>
              </a:extLst>
            </p:cNvPr>
            <p:cNvSpPr txBox="1"/>
            <p:nvPr/>
          </p:nvSpPr>
          <p:spPr>
            <a:xfrm>
              <a:off x="0" y="-47625"/>
              <a:ext cx="735950" cy="923193"/>
            </a:xfrm>
            <a:prstGeom prst="rect">
              <a:avLst/>
            </a:prstGeom>
          </p:spPr>
          <p:txBody>
            <a:bodyPr lIns="50800" tIns="50800" rIns="50800" bIns="50800" rtlCol="0" anchor="ctr"/>
            <a:lstStyle/>
            <a:p>
              <a:pPr algn="ctr">
                <a:lnSpc>
                  <a:spcPts val="2100"/>
                </a:lnSpc>
              </a:pPr>
              <a:endParaRPr/>
            </a:p>
          </p:txBody>
        </p:sp>
      </p:grpSp>
      <p:grpSp>
        <p:nvGrpSpPr>
          <p:cNvPr id="8" name="Group 8">
            <a:extLst>
              <a:ext uri="{FF2B5EF4-FFF2-40B4-BE49-F238E27FC236}">
                <a16:creationId xmlns:a16="http://schemas.microsoft.com/office/drawing/2014/main" id="{001143E5-BC90-92E3-7F46-4A8C178A7B53}"/>
              </a:ext>
            </a:extLst>
          </p:cNvPr>
          <p:cNvGrpSpPr/>
          <p:nvPr/>
        </p:nvGrpSpPr>
        <p:grpSpPr>
          <a:xfrm rot="-10800000">
            <a:off x="15076902" y="-165718"/>
            <a:ext cx="3685761" cy="1194418"/>
            <a:chOff x="0" y="0"/>
            <a:chExt cx="970735" cy="314579"/>
          </a:xfrm>
        </p:grpSpPr>
        <p:sp>
          <p:nvSpPr>
            <p:cNvPr id="9" name="Freeform 9">
              <a:extLst>
                <a:ext uri="{FF2B5EF4-FFF2-40B4-BE49-F238E27FC236}">
                  <a16:creationId xmlns:a16="http://schemas.microsoft.com/office/drawing/2014/main" id="{AF560562-2306-946B-94C6-F53152DCC8A6}"/>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rotWithShape="1">
              <a:gsLst>
                <a:gs pos="0">
                  <a:srgbClr val="341700">
                    <a:alpha val="100000"/>
                  </a:srgbClr>
                </a:gs>
                <a:gs pos="100000">
                  <a:srgbClr val="6A4018">
                    <a:alpha val="100000"/>
                  </a:srgbClr>
                </a:gs>
              </a:gsLst>
              <a:path path="circle">
                <a:fillToRect r="100000" b="100000"/>
              </a:path>
              <a:tileRect l="-100000" t="-100000"/>
            </a:gradFill>
          </p:spPr>
        </p:sp>
        <p:sp>
          <p:nvSpPr>
            <p:cNvPr id="10" name="TextBox 10">
              <a:extLst>
                <a:ext uri="{FF2B5EF4-FFF2-40B4-BE49-F238E27FC236}">
                  <a16:creationId xmlns:a16="http://schemas.microsoft.com/office/drawing/2014/main" id="{FA5839BD-339A-DCE4-E825-16C669D80F5D}"/>
                </a:ext>
              </a:extLst>
            </p:cNvPr>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11" name="Group 11">
            <a:extLst>
              <a:ext uri="{FF2B5EF4-FFF2-40B4-BE49-F238E27FC236}">
                <a16:creationId xmlns:a16="http://schemas.microsoft.com/office/drawing/2014/main" id="{631745D9-BE6F-C210-7C6F-D5FFA1B37A7C}"/>
              </a:ext>
            </a:extLst>
          </p:cNvPr>
          <p:cNvGrpSpPr/>
          <p:nvPr/>
        </p:nvGrpSpPr>
        <p:grpSpPr>
          <a:xfrm rot="-10800000">
            <a:off x="-474663" y="9258300"/>
            <a:ext cx="3685761" cy="1194418"/>
            <a:chOff x="0" y="0"/>
            <a:chExt cx="970735" cy="314579"/>
          </a:xfrm>
        </p:grpSpPr>
        <p:sp>
          <p:nvSpPr>
            <p:cNvPr id="12" name="Freeform 12">
              <a:extLst>
                <a:ext uri="{FF2B5EF4-FFF2-40B4-BE49-F238E27FC236}">
                  <a16:creationId xmlns:a16="http://schemas.microsoft.com/office/drawing/2014/main" id="{6BF51670-8549-45F3-DE3E-48838F81A64B}"/>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rotWithShape="1">
              <a:gsLst>
                <a:gs pos="0">
                  <a:srgbClr val="341700">
                    <a:alpha val="100000"/>
                  </a:srgbClr>
                </a:gs>
                <a:gs pos="100000">
                  <a:srgbClr val="6A4018">
                    <a:alpha val="100000"/>
                  </a:srgbClr>
                </a:gs>
              </a:gsLst>
              <a:path path="circle">
                <a:fillToRect r="100000" b="100000"/>
              </a:path>
              <a:tileRect l="-100000" t="-100000"/>
            </a:gradFill>
          </p:spPr>
        </p:sp>
        <p:sp>
          <p:nvSpPr>
            <p:cNvPr id="13" name="TextBox 13">
              <a:extLst>
                <a:ext uri="{FF2B5EF4-FFF2-40B4-BE49-F238E27FC236}">
                  <a16:creationId xmlns:a16="http://schemas.microsoft.com/office/drawing/2014/main" id="{04CED22E-EBBB-19C6-4B85-70230F087301}"/>
                </a:ext>
              </a:extLst>
            </p:cNvPr>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14" name="Group 14">
            <a:extLst>
              <a:ext uri="{FF2B5EF4-FFF2-40B4-BE49-F238E27FC236}">
                <a16:creationId xmlns:a16="http://schemas.microsoft.com/office/drawing/2014/main" id="{A03CEFBF-027D-0820-D1A4-8A592655BEBE}"/>
              </a:ext>
            </a:extLst>
          </p:cNvPr>
          <p:cNvGrpSpPr/>
          <p:nvPr/>
        </p:nvGrpSpPr>
        <p:grpSpPr>
          <a:xfrm rot="5400000">
            <a:off x="1028700" y="1219200"/>
            <a:ext cx="3807205" cy="3807205"/>
            <a:chOff x="0" y="0"/>
            <a:chExt cx="812800" cy="812800"/>
          </a:xfrm>
        </p:grpSpPr>
        <p:sp>
          <p:nvSpPr>
            <p:cNvPr id="15" name="Freeform 15">
              <a:extLst>
                <a:ext uri="{FF2B5EF4-FFF2-40B4-BE49-F238E27FC236}">
                  <a16:creationId xmlns:a16="http://schemas.microsoft.com/office/drawing/2014/main" id="{D318D4D2-E6AF-B4F7-A674-E99F9A089E6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p:spPr>
        </p:sp>
        <p:sp>
          <p:nvSpPr>
            <p:cNvPr id="16" name="TextBox 16">
              <a:extLst>
                <a:ext uri="{FF2B5EF4-FFF2-40B4-BE49-F238E27FC236}">
                  <a16:creationId xmlns:a16="http://schemas.microsoft.com/office/drawing/2014/main" id="{8CA05DEC-BAD5-A3C2-62DA-3D7D20FEF687}"/>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0" name="Group 20">
            <a:extLst>
              <a:ext uri="{FF2B5EF4-FFF2-40B4-BE49-F238E27FC236}">
                <a16:creationId xmlns:a16="http://schemas.microsoft.com/office/drawing/2014/main" id="{A8ABF3E9-4985-C24D-D368-45A3E9D53C03}"/>
              </a:ext>
            </a:extLst>
          </p:cNvPr>
          <p:cNvGrpSpPr/>
          <p:nvPr/>
        </p:nvGrpSpPr>
        <p:grpSpPr>
          <a:xfrm rot="5400000">
            <a:off x="1293026" y="1483526"/>
            <a:ext cx="3278553" cy="3278553"/>
            <a:chOff x="0" y="0"/>
            <a:chExt cx="812800" cy="812800"/>
          </a:xfrm>
        </p:grpSpPr>
        <p:sp>
          <p:nvSpPr>
            <p:cNvPr id="21" name="Freeform 21">
              <a:extLst>
                <a:ext uri="{FF2B5EF4-FFF2-40B4-BE49-F238E27FC236}">
                  <a16:creationId xmlns:a16="http://schemas.microsoft.com/office/drawing/2014/main" id="{CBFB69E9-B328-803B-5D31-2819B4E234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22" name="TextBox 22">
              <a:extLst>
                <a:ext uri="{FF2B5EF4-FFF2-40B4-BE49-F238E27FC236}">
                  <a16:creationId xmlns:a16="http://schemas.microsoft.com/office/drawing/2014/main" id="{E8846CD5-B7A6-0B68-923E-D9DD494125CE}"/>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6" name="Group 26">
            <a:extLst>
              <a:ext uri="{FF2B5EF4-FFF2-40B4-BE49-F238E27FC236}">
                <a16:creationId xmlns:a16="http://schemas.microsoft.com/office/drawing/2014/main" id="{57DC09BE-148F-7760-B660-7861A90F4920}"/>
              </a:ext>
            </a:extLst>
          </p:cNvPr>
          <p:cNvGrpSpPr/>
          <p:nvPr/>
        </p:nvGrpSpPr>
        <p:grpSpPr>
          <a:xfrm>
            <a:off x="1485962" y="1676462"/>
            <a:ext cx="2892681" cy="2892681"/>
            <a:chOff x="0" y="0"/>
            <a:chExt cx="812800" cy="812800"/>
          </a:xfrm>
          <a:solidFill>
            <a:srgbClr val="012D67"/>
          </a:solidFill>
        </p:grpSpPr>
        <p:sp>
          <p:nvSpPr>
            <p:cNvPr id="27" name="Freeform 27">
              <a:extLst>
                <a:ext uri="{FF2B5EF4-FFF2-40B4-BE49-F238E27FC236}">
                  <a16:creationId xmlns:a16="http://schemas.microsoft.com/office/drawing/2014/main" id="{EE3D6AF6-AB41-1DC2-30D4-C1261760B93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noFill/>
              <a:prstDash val="solid"/>
              <a:miter/>
            </a:ln>
          </p:spPr>
        </p:sp>
      </p:grpSp>
      <p:sp>
        <p:nvSpPr>
          <p:cNvPr id="36" name="TextBox 35">
            <a:extLst>
              <a:ext uri="{FF2B5EF4-FFF2-40B4-BE49-F238E27FC236}">
                <a16:creationId xmlns:a16="http://schemas.microsoft.com/office/drawing/2014/main" id="{401A27BD-14F6-E64C-E0A4-D7803C3C7E70}"/>
              </a:ext>
            </a:extLst>
          </p:cNvPr>
          <p:cNvSpPr txBox="1"/>
          <p:nvPr/>
        </p:nvSpPr>
        <p:spPr>
          <a:xfrm>
            <a:off x="1466543" y="2738081"/>
            <a:ext cx="2733967" cy="769441"/>
          </a:xfrm>
          <a:prstGeom prst="rect">
            <a:avLst/>
          </a:prstGeom>
          <a:noFill/>
        </p:spPr>
        <p:txBody>
          <a:bodyPr wrap="square" rtlCol="0">
            <a:spAutoFit/>
          </a:bodyPr>
          <a:lstStyle/>
          <a:p>
            <a:pPr algn="ctr"/>
            <a:r>
              <a:rPr lang="en-US" sz="4400" b="1" dirty="0">
                <a:solidFill>
                  <a:schemeClr val="bg1"/>
                </a:solidFill>
              </a:rPr>
              <a:t>RCEP</a:t>
            </a:r>
            <a:endParaRPr lang="en-US" b="1" dirty="0">
              <a:solidFill>
                <a:schemeClr val="bg1"/>
              </a:solidFill>
            </a:endParaRPr>
          </a:p>
        </p:txBody>
      </p:sp>
      <p:sp>
        <p:nvSpPr>
          <p:cNvPr id="37" name="TextBox 36">
            <a:extLst>
              <a:ext uri="{FF2B5EF4-FFF2-40B4-BE49-F238E27FC236}">
                <a16:creationId xmlns:a16="http://schemas.microsoft.com/office/drawing/2014/main" id="{3A7E0741-7223-FE9C-E6EF-13E2B74F0363}"/>
              </a:ext>
            </a:extLst>
          </p:cNvPr>
          <p:cNvSpPr txBox="1"/>
          <p:nvPr/>
        </p:nvSpPr>
        <p:spPr>
          <a:xfrm>
            <a:off x="4689055" y="1890442"/>
            <a:ext cx="13166533" cy="6801862"/>
          </a:xfrm>
          <a:prstGeom prst="rect">
            <a:avLst/>
          </a:prstGeom>
          <a:noFill/>
        </p:spPr>
        <p:txBody>
          <a:bodyPr wrap="square" rtlCol="0">
            <a:spAutoFit/>
          </a:bodyPr>
          <a:lstStyle/>
          <a:p>
            <a:pPr marL="571500" indent="-571500" algn="just">
              <a:spcBef>
                <a:spcPts val="600"/>
              </a:spcBef>
              <a:spcAft>
                <a:spcPts val="600"/>
              </a:spcAft>
              <a:buFont typeface="Arial" panose="020B0604020202020204" pitchFamily="34" charset="0"/>
              <a:buChar char="•"/>
            </a:pPr>
            <a:r>
              <a:rPr lang="vi-VN" sz="3600" b="1" dirty="0">
                <a:latin typeface="Arial" panose="020B0604020202020204" pitchFamily="34" charset="0"/>
                <a:cs typeface="Arial" panose="020B0604020202020204" pitchFamily="34" charset="0"/>
              </a:rPr>
              <a:t>Thông qua Tài liệu Thủ tục gia nhập Hiệp định RCEP;</a:t>
            </a:r>
          </a:p>
          <a:p>
            <a:pPr marL="571500" indent="-571500" algn="just">
              <a:spcBef>
                <a:spcPts val="600"/>
              </a:spcBef>
              <a:spcAft>
                <a:spcPts val="600"/>
              </a:spcAft>
              <a:buFont typeface="Arial" panose="020B0604020202020204" pitchFamily="34" charset="0"/>
              <a:buChar char="•"/>
            </a:pPr>
            <a:r>
              <a:rPr lang="vi-VN" sz="3600" b="1" dirty="0">
                <a:latin typeface="Arial" panose="020B0604020202020204" pitchFamily="34" charset="0"/>
                <a:cs typeface="Arial" panose="020B0604020202020204" pitchFamily="34" charset="0"/>
              </a:rPr>
              <a:t>Thông qua Tài liệu tham chiếu về chức năng, nhiệm vụ, quy trình làm việc của Nhóm Công tác về việc gia nhập Hiệp định RCEP;</a:t>
            </a:r>
          </a:p>
          <a:p>
            <a:pPr marL="571500" indent="-571500" algn="just">
              <a:spcBef>
                <a:spcPts val="600"/>
              </a:spcBef>
              <a:spcAft>
                <a:spcPts val="600"/>
              </a:spcAft>
              <a:buFont typeface="Arial" panose="020B0604020202020204" pitchFamily="34" charset="0"/>
              <a:buChar char="•"/>
            </a:pPr>
            <a:r>
              <a:rPr lang="en-AU" sz="3600" b="1" dirty="0" err="1">
                <a:solidFill>
                  <a:prstClr val="black"/>
                </a:solidFill>
                <a:latin typeface="Arial" panose="020B0604020202020204" pitchFamily="34" charset="0"/>
                <a:cs typeface="Arial" panose="020B0604020202020204" pitchFamily="34" charset="0"/>
              </a:rPr>
              <a:t>Kiện</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toàn</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Bộ</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phận</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hỗ</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trợ</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thực</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thi</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Hiệp</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định</a:t>
            </a:r>
            <a:r>
              <a:rPr lang="en-AU" sz="3600" b="1" dirty="0">
                <a:solidFill>
                  <a:prstClr val="black"/>
                </a:solidFill>
                <a:latin typeface="Arial" panose="020B0604020202020204" pitchFamily="34" charset="0"/>
                <a:cs typeface="Arial" panose="020B0604020202020204" pitchFamily="34" charset="0"/>
              </a:rPr>
              <a:t> RCEP (</a:t>
            </a:r>
            <a:r>
              <a:rPr lang="vi-VN" sz="3600" b="1" dirty="0">
                <a:solidFill>
                  <a:prstClr val="black"/>
                </a:solidFill>
                <a:cs typeface="Arial" panose="020B0604020202020204" pitchFamily="34" charset="0"/>
              </a:rPr>
              <a:t>RSU</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hướng</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tới</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việc</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thành</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lập</a:t>
            </a:r>
            <a:r>
              <a:rPr lang="en-AU" sz="3600" b="1" dirty="0">
                <a:solidFill>
                  <a:prstClr val="black"/>
                </a:solidFill>
                <a:latin typeface="Arial" panose="020B0604020202020204" pitchFamily="34" charset="0"/>
                <a:cs typeface="Arial" panose="020B0604020202020204" pitchFamily="34" charset="0"/>
              </a:rPr>
              <a:t> Ban Thư </a:t>
            </a:r>
            <a:r>
              <a:rPr lang="en-AU" sz="3600" b="1" dirty="0" err="1">
                <a:solidFill>
                  <a:prstClr val="black"/>
                </a:solidFill>
                <a:latin typeface="Arial" panose="020B0604020202020204" pitchFamily="34" charset="0"/>
                <a:cs typeface="Arial" panose="020B0604020202020204" pitchFamily="34" charset="0"/>
              </a:rPr>
              <a:t>ký</a:t>
            </a:r>
            <a:r>
              <a:rPr lang="en-AU" sz="3600" b="1" dirty="0">
                <a:solidFill>
                  <a:prstClr val="black"/>
                </a:solidFill>
                <a:latin typeface="Arial" panose="020B0604020202020204" pitchFamily="34" charset="0"/>
                <a:cs typeface="Arial" panose="020B0604020202020204" pitchFamily="34" charset="0"/>
              </a:rPr>
              <a:t> RCEP </a:t>
            </a:r>
            <a:r>
              <a:rPr lang="en-AU" sz="3600" b="1" dirty="0" err="1">
                <a:solidFill>
                  <a:prstClr val="black"/>
                </a:solidFill>
                <a:latin typeface="Arial" panose="020B0604020202020204" pitchFamily="34" charset="0"/>
                <a:cs typeface="Arial" panose="020B0604020202020204" pitchFamily="34" charset="0"/>
              </a:rPr>
              <a:t>trong</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thời</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gian</a:t>
            </a:r>
            <a:r>
              <a:rPr lang="en-AU" sz="3600" b="1" dirty="0">
                <a:solidFill>
                  <a:prstClr val="black"/>
                </a:solidFill>
                <a:latin typeface="Arial" panose="020B0604020202020204" pitchFamily="34" charset="0"/>
                <a:cs typeface="Arial" panose="020B0604020202020204" pitchFamily="34" charset="0"/>
              </a:rPr>
              <a:t> </a:t>
            </a:r>
            <a:r>
              <a:rPr lang="en-AU" sz="3600" b="1" dirty="0" err="1">
                <a:solidFill>
                  <a:prstClr val="black"/>
                </a:solidFill>
                <a:latin typeface="Arial" panose="020B0604020202020204" pitchFamily="34" charset="0"/>
                <a:cs typeface="Arial" panose="020B0604020202020204" pitchFamily="34" charset="0"/>
              </a:rPr>
              <a:t>tới</a:t>
            </a:r>
            <a:r>
              <a:rPr lang="vi-VN" sz="3600" b="1" dirty="0">
                <a:latin typeface="Arial" panose="020B0604020202020204" pitchFamily="34" charset="0"/>
                <a:cs typeface="Arial" panose="020B0604020202020204" pitchFamily="34" charset="0"/>
              </a:rPr>
              <a:t>. </a:t>
            </a:r>
          </a:p>
          <a:p>
            <a:pPr marL="571500" indent="-571500" algn="just">
              <a:spcBef>
                <a:spcPts val="600"/>
              </a:spcBef>
              <a:spcAft>
                <a:spcPts val="600"/>
              </a:spcAft>
              <a:buFont typeface="Arial" panose="020B0604020202020204" pitchFamily="34" charset="0"/>
              <a:buChar char="•"/>
            </a:pPr>
            <a:r>
              <a:rPr lang="vi-VN" sz="3600" b="1" dirty="0">
                <a:latin typeface="Arial" panose="020B0604020202020204" pitchFamily="34" charset="0"/>
                <a:cs typeface="Arial" panose="020B0604020202020204" pitchFamily="34" charset="0"/>
              </a:rPr>
              <a:t>Nộp và rà soát các biểu cam kết thuế quan chuyển đổi từ HS 2012 sang HS 2017 và tiếp đó là HS 2022</a:t>
            </a:r>
          </a:p>
          <a:p>
            <a:pPr marL="571500" indent="-571500" algn="just">
              <a:spcBef>
                <a:spcPts val="600"/>
              </a:spcBef>
              <a:spcAft>
                <a:spcPts val="600"/>
              </a:spcAft>
              <a:buFont typeface="Arial" panose="020B0604020202020204" pitchFamily="34" charset="0"/>
              <a:buChar char="•"/>
            </a:pPr>
            <a:r>
              <a:rPr lang="vi-VN" sz="3600" b="1" dirty="0">
                <a:latin typeface="Arial" panose="020B0604020202020204" pitchFamily="34" charset="0"/>
                <a:cs typeface="Arial" panose="020B0604020202020204" pitchFamily="34" charset="0"/>
              </a:rPr>
              <a:t>Triển khai các hoạt động trong Chương trình </a:t>
            </a:r>
            <a:r>
              <a:rPr lang="en-AU" sz="3600" b="1" dirty="0" err="1">
                <a:latin typeface="Arial" panose="020B0604020202020204" pitchFamily="34" charset="0"/>
                <a:cs typeface="Arial" panose="020B0604020202020204" pitchFamily="34" charset="0"/>
              </a:rPr>
              <a:t>công</a:t>
            </a:r>
            <a:r>
              <a:rPr lang="en-AU" sz="3600" b="1" dirty="0">
                <a:latin typeface="Arial" panose="020B0604020202020204" pitchFamily="34" charset="0"/>
                <a:cs typeface="Arial" panose="020B0604020202020204" pitchFamily="34" charset="0"/>
              </a:rPr>
              <a:t> </a:t>
            </a:r>
            <a:r>
              <a:rPr lang="en-AU" sz="3600" b="1" dirty="0" err="1">
                <a:latin typeface="Arial" panose="020B0604020202020204" pitchFamily="34" charset="0"/>
                <a:cs typeface="Arial" panose="020B0604020202020204" pitchFamily="34" charset="0"/>
              </a:rPr>
              <a:t>tác</a:t>
            </a:r>
            <a:r>
              <a:rPr lang="en-AU" sz="3600" b="1" dirty="0">
                <a:latin typeface="Arial" panose="020B0604020202020204" pitchFamily="34" charset="0"/>
                <a:cs typeface="Arial" panose="020B0604020202020204" pitchFamily="34" charset="0"/>
              </a:rPr>
              <a:t> </a:t>
            </a:r>
            <a:r>
              <a:rPr lang="en-AU" sz="3600" b="1" dirty="0" err="1">
                <a:latin typeface="Arial" panose="020B0604020202020204" pitchFamily="34" charset="0"/>
                <a:cs typeface="Arial" panose="020B0604020202020204" pitchFamily="34" charset="0"/>
              </a:rPr>
              <a:t>và</a:t>
            </a:r>
            <a:r>
              <a:rPr lang="en-AU" sz="3600" b="1" dirty="0">
                <a:latin typeface="Arial" panose="020B0604020202020204" pitchFamily="34" charset="0"/>
                <a:cs typeface="Arial" panose="020B0604020202020204" pitchFamily="34" charset="0"/>
              </a:rPr>
              <a:t> </a:t>
            </a:r>
            <a:r>
              <a:rPr lang="en-AU" sz="3600" b="1" dirty="0" err="1">
                <a:latin typeface="Arial" panose="020B0604020202020204" pitchFamily="34" charset="0"/>
                <a:cs typeface="Arial" panose="020B0604020202020204" pitchFamily="34" charset="0"/>
              </a:rPr>
              <a:t>các</a:t>
            </a:r>
            <a:r>
              <a:rPr lang="en-AU" sz="3600" b="1" dirty="0">
                <a:latin typeface="Arial" panose="020B0604020202020204" pitchFamily="34" charset="0"/>
                <a:cs typeface="Arial" panose="020B0604020202020204" pitchFamily="34" charset="0"/>
              </a:rPr>
              <a:t> </a:t>
            </a:r>
            <a:r>
              <a:rPr lang="en-AU" sz="3600" b="1" dirty="0" err="1">
                <a:latin typeface="Arial" panose="020B0604020202020204" pitchFamily="34" charset="0"/>
                <a:cs typeface="Arial" panose="020B0604020202020204" pitchFamily="34" charset="0"/>
              </a:rPr>
              <a:t>hoạt</a:t>
            </a:r>
            <a:r>
              <a:rPr lang="en-AU" sz="3600" b="1" dirty="0">
                <a:latin typeface="Arial" panose="020B0604020202020204" pitchFamily="34" charset="0"/>
                <a:cs typeface="Arial" panose="020B0604020202020204" pitchFamily="34" charset="0"/>
              </a:rPr>
              <a:t> </a:t>
            </a:r>
            <a:r>
              <a:rPr lang="en-AU" sz="3600" b="1" dirty="0" err="1">
                <a:latin typeface="Arial" panose="020B0604020202020204" pitchFamily="34" charset="0"/>
                <a:cs typeface="Arial" panose="020B0604020202020204" pitchFamily="34" charset="0"/>
              </a:rPr>
              <a:t>động</a:t>
            </a:r>
            <a:r>
              <a:rPr lang="en-AU"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Hợp tác Kinh tế và Kỹ thuật (ECOTECH).</a:t>
            </a:r>
          </a:p>
        </p:txBody>
      </p:sp>
    </p:spTree>
    <p:extLst>
      <p:ext uri="{BB962C8B-B14F-4D97-AF65-F5344CB8AC3E}">
        <p14:creationId xmlns:p14="http://schemas.microsoft.com/office/powerpoint/2010/main" val="33227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F61A-3840-61F6-A625-B4C387FE8108}"/>
            </a:ext>
          </a:extLst>
        </p:cNvPr>
        <p:cNvGrpSpPr/>
        <p:nvPr/>
      </p:nvGrpSpPr>
      <p:grpSpPr>
        <a:xfrm>
          <a:off x="0" y="0"/>
          <a:ext cx="0" cy="0"/>
          <a:chOff x="0" y="0"/>
          <a:chExt cx="0" cy="0"/>
        </a:xfrm>
      </p:grpSpPr>
      <p:sp>
        <p:nvSpPr>
          <p:cNvPr id="30" name="Oval 29">
            <a:extLst>
              <a:ext uri="{FF2B5EF4-FFF2-40B4-BE49-F238E27FC236}">
                <a16:creationId xmlns:a16="http://schemas.microsoft.com/office/drawing/2014/main" id="{D9A7048E-43B3-50FE-50C0-0FAE891BAF0E}"/>
              </a:ext>
            </a:extLst>
          </p:cNvPr>
          <p:cNvSpPr/>
          <p:nvPr/>
        </p:nvSpPr>
        <p:spPr>
          <a:xfrm>
            <a:off x="4988527" y="2945648"/>
            <a:ext cx="7239000" cy="462989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a:extLst>
              <a:ext uri="{FF2B5EF4-FFF2-40B4-BE49-F238E27FC236}">
                <a16:creationId xmlns:a16="http://schemas.microsoft.com/office/drawing/2014/main" id="{AED56185-C103-C587-3A50-451B5D215E28}"/>
              </a:ext>
            </a:extLst>
          </p:cNvPr>
          <p:cNvGrpSpPr/>
          <p:nvPr/>
        </p:nvGrpSpPr>
        <p:grpSpPr>
          <a:xfrm>
            <a:off x="-195868" y="1460591"/>
            <a:ext cx="2794312" cy="3324424"/>
            <a:chOff x="0" y="0"/>
            <a:chExt cx="735950" cy="875568"/>
          </a:xfrm>
        </p:grpSpPr>
        <p:sp>
          <p:nvSpPr>
            <p:cNvPr id="3" name="Freeform 3">
              <a:extLst>
                <a:ext uri="{FF2B5EF4-FFF2-40B4-BE49-F238E27FC236}">
                  <a16:creationId xmlns:a16="http://schemas.microsoft.com/office/drawing/2014/main" id="{56854CF7-D7E5-1978-00BB-186ECD6A3444}"/>
                </a:ext>
              </a:extLst>
            </p:cNvPr>
            <p:cNvSpPr/>
            <p:nvPr/>
          </p:nvSpPr>
          <p:spPr>
            <a:xfrm>
              <a:off x="0" y="0"/>
              <a:ext cx="735950" cy="875568"/>
            </a:xfrm>
            <a:custGeom>
              <a:avLst/>
              <a:gdLst/>
              <a:ahLst/>
              <a:cxnLst/>
              <a:rect l="l" t="t" r="r" b="b"/>
              <a:pathLst>
                <a:path w="735950" h="875568">
                  <a:moveTo>
                    <a:pt x="0" y="0"/>
                  </a:moveTo>
                  <a:lnTo>
                    <a:pt x="735950" y="0"/>
                  </a:lnTo>
                  <a:lnTo>
                    <a:pt x="735950" y="875568"/>
                  </a:lnTo>
                  <a:lnTo>
                    <a:pt x="0" y="875568"/>
                  </a:lnTo>
                  <a:close/>
                </a:path>
              </a:pathLst>
            </a:custGeom>
            <a:gradFill rotWithShape="1">
              <a:gsLst>
                <a:gs pos="0">
                  <a:srgbClr val="F2AA16">
                    <a:alpha val="100000"/>
                  </a:srgbClr>
                </a:gs>
                <a:gs pos="100000">
                  <a:srgbClr val="F4C801">
                    <a:alpha val="100000"/>
                  </a:srgbClr>
                </a:gs>
              </a:gsLst>
              <a:lin ang="0"/>
            </a:gradFill>
          </p:spPr>
        </p:sp>
        <p:sp>
          <p:nvSpPr>
            <p:cNvPr id="4" name="TextBox 4">
              <a:extLst>
                <a:ext uri="{FF2B5EF4-FFF2-40B4-BE49-F238E27FC236}">
                  <a16:creationId xmlns:a16="http://schemas.microsoft.com/office/drawing/2014/main" id="{C1818745-F00F-7683-DB7A-07FFCC6757B9}"/>
                </a:ext>
              </a:extLst>
            </p:cNvPr>
            <p:cNvSpPr txBox="1"/>
            <p:nvPr/>
          </p:nvSpPr>
          <p:spPr>
            <a:xfrm>
              <a:off x="0" y="-47625"/>
              <a:ext cx="735950" cy="923193"/>
            </a:xfrm>
            <a:prstGeom prst="rect">
              <a:avLst/>
            </a:prstGeom>
          </p:spPr>
          <p:txBody>
            <a:bodyPr lIns="50800" tIns="50800" rIns="50800" bIns="50800" rtlCol="0" anchor="ctr"/>
            <a:lstStyle/>
            <a:p>
              <a:pPr algn="ctr">
                <a:lnSpc>
                  <a:spcPts val="2100"/>
                </a:lnSpc>
              </a:pPr>
              <a:endParaRPr/>
            </a:p>
          </p:txBody>
        </p:sp>
      </p:grpSp>
      <p:grpSp>
        <p:nvGrpSpPr>
          <p:cNvPr id="5" name="Group 5">
            <a:extLst>
              <a:ext uri="{FF2B5EF4-FFF2-40B4-BE49-F238E27FC236}">
                <a16:creationId xmlns:a16="http://schemas.microsoft.com/office/drawing/2014/main" id="{A5EAA32D-7AE8-9835-D658-5EF2B6BCA2C2}"/>
              </a:ext>
            </a:extLst>
          </p:cNvPr>
          <p:cNvGrpSpPr/>
          <p:nvPr/>
        </p:nvGrpSpPr>
        <p:grpSpPr>
          <a:xfrm rot="-10800000">
            <a:off x="15689556" y="5479050"/>
            <a:ext cx="2794312" cy="3324424"/>
            <a:chOff x="0" y="0"/>
            <a:chExt cx="735950" cy="875568"/>
          </a:xfrm>
        </p:grpSpPr>
        <p:sp>
          <p:nvSpPr>
            <p:cNvPr id="6" name="Freeform 6">
              <a:extLst>
                <a:ext uri="{FF2B5EF4-FFF2-40B4-BE49-F238E27FC236}">
                  <a16:creationId xmlns:a16="http://schemas.microsoft.com/office/drawing/2014/main" id="{E5266B10-CE6D-A964-89E1-AA6115127F24}"/>
                </a:ext>
              </a:extLst>
            </p:cNvPr>
            <p:cNvSpPr/>
            <p:nvPr/>
          </p:nvSpPr>
          <p:spPr>
            <a:xfrm>
              <a:off x="0" y="0"/>
              <a:ext cx="735950" cy="875568"/>
            </a:xfrm>
            <a:custGeom>
              <a:avLst/>
              <a:gdLst/>
              <a:ahLst/>
              <a:cxnLst/>
              <a:rect l="l" t="t" r="r" b="b"/>
              <a:pathLst>
                <a:path w="735950" h="875568">
                  <a:moveTo>
                    <a:pt x="0" y="0"/>
                  </a:moveTo>
                  <a:lnTo>
                    <a:pt x="735950" y="0"/>
                  </a:lnTo>
                  <a:lnTo>
                    <a:pt x="735950" y="875568"/>
                  </a:lnTo>
                  <a:lnTo>
                    <a:pt x="0" y="875568"/>
                  </a:lnTo>
                  <a:close/>
                </a:path>
              </a:pathLst>
            </a:custGeom>
            <a:gradFill rotWithShape="1">
              <a:gsLst>
                <a:gs pos="0">
                  <a:srgbClr val="F2AA16">
                    <a:alpha val="100000"/>
                  </a:srgbClr>
                </a:gs>
                <a:gs pos="100000">
                  <a:srgbClr val="F4C801">
                    <a:alpha val="100000"/>
                  </a:srgbClr>
                </a:gs>
              </a:gsLst>
              <a:lin ang="0"/>
            </a:gradFill>
          </p:spPr>
        </p:sp>
        <p:sp>
          <p:nvSpPr>
            <p:cNvPr id="7" name="TextBox 7">
              <a:extLst>
                <a:ext uri="{FF2B5EF4-FFF2-40B4-BE49-F238E27FC236}">
                  <a16:creationId xmlns:a16="http://schemas.microsoft.com/office/drawing/2014/main" id="{FF5211F5-7DEF-9205-49C2-24CD5B2E6ECA}"/>
                </a:ext>
              </a:extLst>
            </p:cNvPr>
            <p:cNvSpPr txBox="1"/>
            <p:nvPr/>
          </p:nvSpPr>
          <p:spPr>
            <a:xfrm>
              <a:off x="0" y="-47625"/>
              <a:ext cx="735950" cy="923193"/>
            </a:xfrm>
            <a:prstGeom prst="rect">
              <a:avLst/>
            </a:prstGeom>
          </p:spPr>
          <p:txBody>
            <a:bodyPr lIns="50800" tIns="50800" rIns="50800" bIns="50800" rtlCol="0" anchor="ctr"/>
            <a:lstStyle/>
            <a:p>
              <a:pPr algn="ctr">
                <a:lnSpc>
                  <a:spcPts val="2100"/>
                </a:lnSpc>
              </a:pPr>
              <a:endParaRPr/>
            </a:p>
          </p:txBody>
        </p:sp>
      </p:grpSp>
      <p:grpSp>
        <p:nvGrpSpPr>
          <p:cNvPr id="8" name="Group 8">
            <a:extLst>
              <a:ext uri="{FF2B5EF4-FFF2-40B4-BE49-F238E27FC236}">
                <a16:creationId xmlns:a16="http://schemas.microsoft.com/office/drawing/2014/main" id="{7C2DA42F-941E-7DAB-8F7D-AE283E04E428}"/>
              </a:ext>
            </a:extLst>
          </p:cNvPr>
          <p:cNvGrpSpPr/>
          <p:nvPr/>
        </p:nvGrpSpPr>
        <p:grpSpPr>
          <a:xfrm rot="-10800000">
            <a:off x="15076902" y="-165718"/>
            <a:ext cx="3685761" cy="1194418"/>
            <a:chOff x="0" y="0"/>
            <a:chExt cx="970735" cy="314579"/>
          </a:xfrm>
        </p:grpSpPr>
        <p:sp>
          <p:nvSpPr>
            <p:cNvPr id="9" name="Freeform 9">
              <a:extLst>
                <a:ext uri="{FF2B5EF4-FFF2-40B4-BE49-F238E27FC236}">
                  <a16:creationId xmlns:a16="http://schemas.microsoft.com/office/drawing/2014/main" id="{4E4FFB9A-5338-404C-E013-156036B83DCE}"/>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rotWithShape="1">
              <a:gsLst>
                <a:gs pos="0">
                  <a:srgbClr val="341700">
                    <a:alpha val="100000"/>
                  </a:srgbClr>
                </a:gs>
                <a:gs pos="100000">
                  <a:srgbClr val="6A4018">
                    <a:alpha val="100000"/>
                  </a:srgbClr>
                </a:gs>
              </a:gsLst>
              <a:path path="circle">
                <a:fillToRect r="100000" b="100000"/>
              </a:path>
              <a:tileRect l="-100000" t="-100000"/>
            </a:gradFill>
          </p:spPr>
        </p:sp>
        <p:sp>
          <p:nvSpPr>
            <p:cNvPr id="10" name="TextBox 10">
              <a:extLst>
                <a:ext uri="{FF2B5EF4-FFF2-40B4-BE49-F238E27FC236}">
                  <a16:creationId xmlns:a16="http://schemas.microsoft.com/office/drawing/2014/main" id="{4A84110C-3B73-197F-C3C7-C9655D1778D7}"/>
                </a:ext>
              </a:extLst>
            </p:cNvPr>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11" name="Group 11">
            <a:extLst>
              <a:ext uri="{FF2B5EF4-FFF2-40B4-BE49-F238E27FC236}">
                <a16:creationId xmlns:a16="http://schemas.microsoft.com/office/drawing/2014/main" id="{853C5F04-D1A5-7A3B-316E-C24107D64675}"/>
              </a:ext>
            </a:extLst>
          </p:cNvPr>
          <p:cNvGrpSpPr/>
          <p:nvPr/>
        </p:nvGrpSpPr>
        <p:grpSpPr>
          <a:xfrm rot="-10800000">
            <a:off x="-474663" y="9258300"/>
            <a:ext cx="3685761" cy="1194418"/>
            <a:chOff x="0" y="0"/>
            <a:chExt cx="970735" cy="314579"/>
          </a:xfrm>
        </p:grpSpPr>
        <p:sp>
          <p:nvSpPr>
            <p:cNvPr id="12" name="Freeform 12">
              <a:extLst>
                <a:ext uri="{FF2B5EF4-FFF2-40B4-BE49-F238E27FC236}">
                  <a16:creationId xmlns:a16="http://schemas.microsoft.com/office/drawing/2014/main" id="{CDE34568-B1C7-C4C1-96F6-D022DF9E3D63}"/>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adFill rotWithShape="1">
              <a:gsLst>
                <a:gs pos="0">
                  <a:srgbClr val="341700">
                    <a:alpha val="100000"/>
                  </a:srgbClr>
                </a:gs>
                <a:gs pos="100000">
                  <a:srgbClr val="6A4018">
                    <a:alpha val="100000"/>
                  </a:srgbClr>
                </a:gs>
              </a:gsLst>
              <a:path path="circle">
                <a:fillToRect r="100000" b="100000"/>
              </a:path>
              <a:tileRect l="-100000" t="-100000"/>
            </a:gradFill>
          </p:spPr>
        </p:sp>
        <p:sp>
          <p:nvSpPr>
            <p:cNvPr id="13" name="TextBox 13">
              <a:extLst>
                <a:ext uri="{FF2B5EF4-FFF2-40B4-BE49-F238E27FC236}">
                  <a16:creationId xmlns:a16="http://schemas.microsoft.com/office/drawing/2014/main" id="{11B38475-4DB9-10C0-1B68-502C28D943DB}"/>
                </a:ext>
              </a:extLst>
            </p:cNvPr>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14" name="Group 14">
            <a:extLst>
              <a:ext uri="{FF2B5EF4-FFF2-40B4-BE49-F238E27FC236}">
                <a16:creationId xmlns:a16="http://schemas.microsoft.com/office/drawing/2014/main" id="{F8A7F4EF-D02C-7E3A-A226-D3014C3AD183}"/>
              </a:ext>
            </a:extLst>
          </p:cNvPr>
          <p:cNvGrpSpPr/>
          <p:nvPr/>
        </p:nvGrpSpPr>
        <p:grpSpPr>
          <a:xfrm rot="5400000">
            <a:off x="1028700" y="1219200"/>
            <a:ext cx="3807205" cy="3807205"/>
            <a:chOff x="0" y="0"/>
            <a:chExt cx="812800" cy="812800"/>
          </a:xfrm>
        </p:grpSpPr>
        <p:sp>
          <p:nvSpPr>
            <p:cNvPr id="15" name="Freeform 15">
              <a:extLst>
                <a:ext uri="{FF2B5EF4-FFF2-40B4-BE49-F238E27FC236}">
                  <a16:creationId xmlns:a16="http://schemas.microsoft.com/office/drawing/2014/main" id="{6DD0223F-D72B-6E3E-AC91-D9C4F063639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p:spPr>
        </p:sp>
        <p:sp>
          <p:nvSpPr>
            <p:cNvPr id="16" name="TextBox 16">
              <a:extLst>
                <a:ext uri="{FF2B5EF4-FFF2-40B4-BE49-F238E27FC236}">
                  <a16:creationId xmlns:a16="http://schemas.microsoft.com/office/drawing/2014/main" id="{C1D585F1-07F9-D3BF-C89E-4A632EEEB7E1}"/>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7" name="Group 17">
            <a:extLst>
              <a:ext uri="{FF2B5EF4-FFF2-40B4-BE49-F238E27FC236}">
                <a16:creationId xmlns:a16="http://schemas.microsoft.com/office/drawing/2014/main" id="{F0C42B30-5781-1F17-FB98-944D34223CE3}"/>
              </a:ext>
            </a:extLst>
          </p:cNvPr>
          <p:cNvGrpSpPr/>
          <p:nvPr/>
        </p:nvGrpSpPr>
        <p:grpSpPr>
          <a:xfrm rot="5400000">
            <a:off x="13452095" y="5260595"/>
            <a:ext cx="3807205" cy="3807205"/>
            <a:chOff x="0" y="0"/>
            <a:chExt cx="812800" cy="812800"/>
          </a:xfrm>
        </p:grpSpPr>
        <p:sp>
          <p:nvSpPr>
            <p:cNvPr id="18" name="Freeform 18">
              <a:extLst>
                <a:ext uri="{FF2B5EF4-FFF2-40B4-BE49-F238E27FC236}">
                  <a16:creationId xmlns:a16="http://schemas.microsoft.com/office/drawing/2014/main" id="{8C9C8266-B130-2C79-5CC1-717868EC978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p:spPr>
        </p:sp>
        <p:sp>
          <p:nvSpPr>
            <p:cNvPr id="19" name="TextBox 19">
              <a:extLst>
                <a:ext uri="{FF2B5EF4-FFF2-40B4-BE49-F238E27FC236}">
                  <a16:creationId xmlns:a16="http://schemas.microsoft.com/office/drawing/2014/main" id="{D19B544E-C6E5-5EDB-223D-C9ABE9E45117}"/>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0" name="Group 20">
            <a:extLst>
              <a:ext uri="{FF2B5EF4-FFF2-40B4-BE49-F238E27FC236}">
                <a16:creationId xmlns:a16="http://schemas.microsoft.com/office/drawing/2014/main" id="{358C7B6E-961F-C96E-DE8C-7E04A1F77CD3}"/>
              </a:ext>
            </a:extLst>
          </p:cNvPr>
          <p:cNvGrpSpPr/>
          <p:nvPr/>
        </p:nvGrpSpPr>
        <p:grpSpPr>
          <a:xfrm rot="5400000">
            <a:off x="1293026" y="1483526"/>
            <a:ext cx="3278553" cy="3278553"/>
            <a:chOff x="0" y="0"/>
            <a:chExt cx="812800" cy="812800"/>
          </a:xfrm>
        </p:grpSpPr>
        <p:sp>
          <p:nvSpPr>
            <p:cNvPr id="21" name="Freeform 21">
              <a:extLst>
                <a:ext uri="{FF2B5EF4-FFF2-40B4-BE49-F238E27FC236}">
                  <a16:creationId xmlns:a16="http://schemas.microsoft.com/office/drawing/2014/main" id="{51712ED5-2939-39BA-AFFB-CE1B8D7F0F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22" name="TextBox 22">
              <a:extLst>
                <a:ext uri="{FF2B5EF4-FFF2-40B4-BE49-F238E27FC236}">
                  <a16:creationId xmlns:a16="http://schemas.microsoft.com/office/drawing/2014/main" id="{DCD33F25-9EA0-0779-EBAF-DECC75A5935E}"/>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3" name="Group 23">
            <a:extLst>
              <a:ext uri="{FF2B5EF4-FFF2-40B4-BE49-F238E27FC236}">
                <a16:creationId xmlns:a16="http://schemas.microsoft.com/office/drawing/2014/main" id="{3D647A67-90A6-9612-BD5C-42A840B4AF4B}"/>
              </a:ext>
            </a:extLst>
          </p:cNvPr>
          <p:cNvGrpSpPr/>
          <p:nvPr/>
        </p:nvGrpSpPr>
        <p:grpSpPr>
          <a:xfrm rot="5400000">
            <a:off x="13716421" y="5524921"/>
            <a:ext cx="3278553" cy="3278553"/>
            <a:chOff x="0" y="0"/>
            <a:chExt cx="812800" cy="812800"/>
          </a:xfrm>
        </p:grpSpPr>
        <p:sp>
          <p:nvSpPr>
            <p:cNvPr id="24" name="Freeform 24">
              <a:extLst>
                <a:ext uri="{FF2B5EF4-FFF2-40B4-BE49-F238E27FC236}">
                  <a16:creationId xmlns:a16="http://schemas.microsoft.com/office/drawing/2014/main" id="{B808F269-4E00-783B-A707-AAEA16EBD7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25" name="TextBox 25">
              <a:extLst>
                <a:ext uri="{FF2B5EF4-FFF2-40B4-BE49-F238E27FC236}">
                  <a16:creationId xmlns:a16="http://schemas.microsoft.com/office/drawing/2014/main" id="{69F9C126-8CDD-7D44-40EC-A27DD7820B24}"/>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6" name="Group 26">
            <a:extLst>
              <a:ext uri="{FF2B5EF4-FFF2-40B4-BE49-F238E27FC236}">
                <a16:creationId xmlns:a16="http://schemas.microsoft.com/office/drawing/2014/main" id="{7A4C9D6B-4020-2592-2004-B9EC988F9403}"/>
              </a:ext>
            </a:extLst>
          </p:cNvPr>
          <p:cNvGrpSpPr/>
          <p:nvPr/>
        </p:nvGrpSpPr>
        <p:grpSpPr>
          <a:xfrm>
            <a:off x="1485962" y="1676462"/>
            <a:ext cx="2892681" cy="2892681"/>
            <a:chOff x="0" y="0"/>
            <a:chExt cx="812800" cy="812800"/>
          </a:xfrm>
          <a:solidFill>
            <a:srgbClr val="012D67"/>
          </a:solidFill>
        </p:grpSpPr>
        <p:sp>
          <p:nvSpPr>
            <p:cNvPr id="27" name="Freeform 27">
              <a:extLst>
                <a:ext uri="{FF2B5EF4-FFF2-40B4-BE49-F238E27FC236}">
                  <a16:creationId xmlns:a16="http://schemas.microsoft.com/office/drawing/2014/main" id="{A57BCC8C-46BB-EF79-32A1-957C356876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noFill/>
              <a:prstDash val="solid"/>
              <a:miter/>
            </a:ln>
          </p:spPr>
        </p:sp>
      </p:grpSp>
      <p:grpSp>
        <p:nvGrpSpPr>
          <p:cNvPr id="28" name="Group 28">
            <a:extLst>
              <a:ext uri="{FF2B5EF4-FFF2-40B4-BE49-F238E27FC236}">
                <a16:creationId xmlns:a16="http://schemas.microsoft.com/office/drawing/2014/main" id="{60E718DA-929F-880B-06AB-10C02C66314F}"/>
              </a:ext>
            </a:extLst>
          </p:cNvPr>
          <p:cNvGrpSpPr/>
          <p:nvPr/>
        </p:nvGrpSpPr>
        <p:grpSpPr>
          <a:xfrm>
            <a:off x="13909357" y="5717857"/>
            <a:ext cx="2892681" cy="2892681"/>
            <a:chOff x="0" y="0"/>
            <a:chExt cx="812800" cy="812800"/>
          </a:xfrm>
          <a:solidFill>
            <a:srgbClr val="012D67"/>
          </a:solidFill>
        </p:grpSpPr>
        <p:sp>
          <p:nvSpPr>
            <p:cNvPr id="29" name="Freeform 29">
              <a:extLst>
                <a:ext uri="{FF2B5EF4-FFF2-40B4-BE49-F238E27FC236}">
                  <a16:creationId xmlns:a16="http://schemas.microsoft.com/office/drawing/2014/main" id="{A5B19CE1-F5C2-DA00-F9C0-2E94BC67D7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solidFill>
                <a:srgbClr val="000000"/>
              </a:solidFill>
              <a:prstDash val="solid"/>
              <a:miter/>
            </a:ln>
          </p:spPr>
        </p:sp>
      </p:grpSp>
      <p:sp>
        <p:nvSpPr>
          <p:cNvPr id="36" name="TextBox 35">
            <a:extLst>
              <a:ext uri="{FF2B5EF4-FFF2-40B4-BE49-F238E27FC236}">
                <a16:creationId xmlns:a16="http://schemas.microsoft.com/office/drawing/2014/main" id="{9A44B1FC-C39B-99A1-D99B-CA3CF6910F53}"/>
              </a:ext>
            </a:extLst>
          </p:cNvPr>
          <p:cNvSpPr txBox="1"/>
          <p:nvPr/>
        </p:nvSpPr>
        <p:spPr>
          <a:xfrm>
            <a:off x="1722351" y="2639766"/>
            <a:ext cx="2733967" cy="769441"/>
          </a:xfrm>
          <a:prstGeom prst="rect">
            <a:avLst/>
          </a:prstGeom>
          <a:noFill/>
        </p:spPr>
        <p:txBody>
          <a:bodyPr wrap="square" rtlCol="0">
            <a:spAutoFit/>
          </a:bodyPr>
          <a:lstStyle/>
          <a:p>
            <a:r>
              <a:rPr lang="en-US" sz="4400" b="1" dirty="0">
                <a:solidFill>
                  <a:schemeClr val="bg1"/>
                </a:solidFill>
              </a:rPr>
              <a:t>ACFTA</a:t>
            </a:r>
            <a:endParaRPr lang="en-US" b="1" dirty="0">
              <a:solidFill>
                <a:schemeClr val="bg1"/>
              </a:solidFill>
            </a:endParaRPr>
          </a:p>
        </p:txBody>
      </p:sp>
      <p:sp>
        <p:nvSpPr>
          <p:cNvPr id="37" name="TextBox 36">
            <a:extLst>
              <a:ext uri="{FF2B5EF4-FFF2-40B4-BE49-F238E27FC236}">
                <a16:creationId xmlns:a16="http://schemas.microsoft.com/office/drawing/2014/main" id="{57A4A2D9-E63C-A50E-12B1-134DC68FACC1}"/>
              </a:ext>
            </a:extLst>
          </p:cNvPr>
          <p:cNvSpPr txBox="1"/>
          <p:nvPr/>
        </p:nvSpPr>
        <p:spPr>
          <a:xfrm>
            <a:off x="6020030" y="4422711"/>
            <a:ext cx="5576303" cy="1938992"/>
          </a:xfrm>
          <a:prstGeom prst="rect">
            <a:avLst/>
          </a:prstGeom>
          <a:noFill/>
        </p:spPr>
        <p:txBody>
          <a:bodyPr wrap="square" rtlCol="0">
            <a:spAutoFit/>
          </a:bodyPr>
          <a:lstStyle/>
          <a:p>
            <a:pPr algn="just"/>
            <a:r>
              <a:rPr lang="en-US" sz="4000" b="1" dirty="0">
                <a:latin typeface="Arial" panose="020B0604020202020204" pitchFamily="34" charset="0"/>
                <a:cs typeface="Arial" panose="020B0604020202020204" pitchFamily="34" charset="0"/>
              </a:rPr>
              <a:t>TẬP TRUNG VÀO VIỆC RÀ SOÁT, NÂNG CẤP HIỆP ĐỊNH</a:t>
            </a:r>
            <a:endParaRPr lang="vi-VN" sz="36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22D9065-FD4B-AAF7-A4A5-7F569DCD55D0}"/>
              </a:ext>
            </a:extLst>
          </p:cNvPr>
          <p:cNvSpPr txBox="1"/>
          <p:nvPr/>
        </p:nvSpPr>
        <p:spPr>
          <a:xfrm>
            <a:off x="14429052" y="6628299"/>
            <a:ext cx="2246518" cy="830997"/>
          </a:xfrm>
          <a:prstGeom prst="rect">
            <a:avLst/>
          </a:prstGeom>
          <a:noFill/>
        </p:spPr>
        <p:txBody>
          <a:bodyPr wrap="square" rtlCol="0">
            <a:spAutoFit/>
          </a:bodyPr>
          <a:lstStyle/>
          <a:p>
            <a:r>
              <a:rPr lang="en-US" sz="4800" b="1" dirty="0">
                <a:solidFill>
                  <a:schemeClr val="bg1"/>
                </a:solidFill>
              </a:rPr>
              <a:t>AIFTA</a:t>
            </a:r>
            <a:endParaRPr lang="en-US" sz="2000" b="1" dirty="0">
              <a:solidFill>
                <a:schemeClr val="bg1"/>
              </a:solidFill>
            </a:endParaRPr>
          </a:p>
        </p:txBody>
      </p:sp>
    </p:spTree>
    <p:extLst>
      <p:ext uri="{BB962C8B-B14F-4D97-AF65-F5344CB8AC3E}">
        <p14:creationId xmlns:p14="http://schemas.microsoft.com/office/powerpoint/2010/main" val="408981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algn="just">
              <a:lnSpc>
                <a:spcPts val="3530"/>
              </a:lnSpc>
            </a:pPr>
            <a:r>
              <a:rPr lang="vi-VN" dirty="0">
                <a:solidFill>
                  <a:srgbClr val="000000"/>
                </a:solidFill>
                <a:latin typeface="Montserrat"/>
                <a:ea typeface="Montserrat"/>
                <a:cs typeface="Montserrat"/>
                <a:sym typeface="Montserrat"/>
              </a:rPr>
              <a:t>.</a:t>
            </a:r>
          </a:p>
        </p:txBody>
      </p:sp>
      <p:grpSp>
        <p:nvGrpSpPr>
          <p:cNvPr id="3" name="Group 3"/>
          <p:cNvGrpSpPr/>
          <p:nvPr/>
        </p:nvGrpSpPr>
        <p:grpSpPr>
          <a:xfrm rot="1663362">
            <a:off x="11890216" y="327296"/>
            <a:ext cx="9582641" cy="14171389"/>
            <a:chOff x="0" y="0"/>
            <a:chExt cx="2523823" cy="3732382"/>
          </a:xfrm>
        </p:grpSpPr>
        <p:sp>
          <p:nvSpPr>
            <p:cNvPr id="4" name="Freeform 4"/>
            <p:cNvSpPr/>
            <p:nvPr/>
          </p:nvSpPr>
          <p:spPr>
            <a:xfrm>
              <a:off x="0" y="0"/>
              <a:ext cx="2523823" cy="3732382"/>
            </a:xfrm>
            <a:custGeom>
              <a:avLst/>
              <a:gdLst/>
              <a:ahLst/>
              <a:cxnLst/>
              <a:rect l="l" t="t" r="r" b="b"/>
              <a:pathLst>
                <a:path w="2523823" h="3732382">
                  <a:moveTo>
                    <a:pt x="0" y="0"/>
                  </a:moveTo>
                  <a:lnTo>
                    <a:pt x="2523823" y="0"/>
                  </a:lnTo>
                  <a:lnTo>
                    <a:pt x="2523823" y="3732382"/>
                  </a:lnTo>
                  <a:lnTo>
                    <a:pt x="0" y="3732382"/>
                  </a:lnTo>
                  <a:close/>
                </a:path>
              </a:pathLst>
            </a:custGeom>
            <a:solidFill>
              <a:srgbClr val="003D60"/>
            </a:solidFill>
          </p:spPr>
        </p:sp>
        <p:sp>
          <p:nvSpPr>
            <p:cNvPr id="5" name="TextBox 5"/>
            <p:cNvSpPr txBox="1"/>
            <p:nvPr/>
          </p:nvSpPr>
          <p:spPr>
            <a:xfrm>
              <a:off x="0" y="-57150"/>
              <a:ext cx="2523823" cy="378953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761515">
            <a:off x="12350631" y="-3047439"/>
            <a:ext cx="8661811" cy="14062736"/>
            <a:chOff x="0" y="0"/>
            <a:chExt cx="2281300" cy="3703766"/>
          </a:xfrm>
        </p:grpSpPr>
        <p:sp>
          <p:nvSpPr>
            <p:cNvPr id="7" name="Freeform 7"/>
            <p:cNvSpPr/>
            <p:nvPr/>
          </p:nvSpPr>
          <p:spPr>
            <a:xfrm>
              <a:off x="0" y="0"/>
              <a:ext cx="2281300" cy="3703766"/>
            </a:xfrm>
            <a:custGeom>
              <a:avLst/>
              <a:gdLst/>
              <a:ahLst/>
              <a:cxnLst/>
              <a:rect l="l" t="t" r="r" b="b"/>
              <a:pathLst>
                <a:path w="2281300" h="3703766">
                  <a:moveTo>
                    <a:pt x="0" y="0"/>
                  </a:moveTo>
                  <a:lnTo>
                    <a:pt x="2281300" y="0"/>
                  </a:lnTo>
                  <a:lnTo>
                    <a:pt x="2281300" y="3703766"/>
                  </a:lnTo>
                  <a:lnTo>
                    <a:pt x="0" y="3703766"/>
                  </a:lnTo>
                  <a:close/>
                </a:path>
              </a:pathLst>
            </a:custGeom>
            <a:solidFill>
              <a:srgbClr val="FFBC00"/>
            </a:solidFill>
          </p:spPr>
        </p:sp>
        <p:sp>
          <p:nvSpPr>
            <p:cNvPr id="8" name="TextBox 8"/>
            <p:cNvSpPr txBox="1"/>
            <p:nvPr/>
          </p:nvSpPr>
          <p:spPr>
            <a:xfrm>
              <a:off x="0" y="-57150"/>
              <a:ext cx="2281300" cy="376091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057400" y="1244811"/>
            <a:ext cx="11201400" cy="1550270"/>
            <a:chOff x="0" y="0"/>
            <a:chExt cx="2950163" cy="408301"/>
          </a:xfrm>
        </p:grpSpPr>
        <p:sp>
          <p:nvSpPr>
            <p:cNvPr id="10" name="Freeform 10"/>
            <p:cNvSpPr/>
            <p:nvPr/>
          </p:nvSpPr>
          <p:spPr>
            <a:xfrm>
              <a:off x="0" y="0"/>
              <a:ext cx="2950163" cy="408301"/>
            </a:xfrm>
            <a:custGeom>
              <a:avLst/>
              <a:gdLst/>
              <a:ahLst/>
              <a:cxnLst/>
              <a:rect l="l" t="t" r="r" b="b"/>
              <a:pathLst>
                <a:path w="2950163" h="408301">
                  <a:moveTo>
                    <a:pt x="63586" y="0"/>
                  </a:moveTo>
                  <a:lnTo>
                    <a:pt x="2886577" y="0"/>
                  </a:lnTo>
                  <a:cubicBezTo>
                    <a:pt x="2903441" y="0"/>
                    <a:pt x="2919614" y="6699"/>
                    <a:pt x="2931539" y="18624"/>
                  </a:cubicBezTo>
                  <a:cubicBezTo>
                    <a:pt x="2943464" y="30549"/>
                    <a:pt x="2950163" y="46722"/>
                    <a:pt x="2950163" y="63586"/>
                  </a:cubicBezTo>
                  <a:lnTo>
                    <a:pt x="2950163" y="344715"/>
                  </a:lnTo>
                  <a:cubicBezTo>
                    <a:pt x="2950163" y="361579"/>
                    <a:pt x="2943464" y="377753"/>
                    <a:pt x="2931539" y="389677"/>
                  </a:cubicBezTo>
                  <a:cubicBezTo>
                    <a:pt x="2919614" y="401602"/>
                    <a:pt x="2903441" y="408301"/>
                    <a:pt x="2886577" y="408301"/>
                  </a:cubicBezTo>
                  <a:lnTo>
                    <a:pt x="63586" y="408301"/>
                  </a:lnTo>
                  <a:cubicBezTo>
                    <a:pt x="46722" y="408301"/>
                    <a:pt x="30549" y="401602"/>
                    <a:pt x="18624" y="389677"/>
                  </a:cubicBezTo>
                  <a:cubicBezTo>
                    <a:pt x="6699" y="377753"/>
                    <a:pt x="0" y="361579"/>
                    <a:pt x="0" y="344715"/>
                  </a:cubicBezTo>
                  <a:lnTo>
                    <a:pt x="0" y="63586"/>
                  </a:lnTo>
                  <a:cubicBezTo>
                    <a:pt x="0" y="46722"/>
                    <a:pt x="6699" y="30549"/>
                    <a:pt x="18624" y="18624"/>
                  </a:cubicBezTo>
                  <a:cubicBezTo>
                    <a:pt x="30549" y="6699"/>
                    <a:pt x="46722" y="0"/>
                    <a:pt x="63586" y="0"/>
                  </a:cubicBezTo>
                  <a:close/>
                </a:path>
              </a:pathLst>
            </a:custGeom>
            <a:solidFill>
              <a:srgbClr val="FFBC00"/>
            </a:solidFill>
          </p:spPr>
        </p:sp>
        <p:sp>
          <p:nvSpPr>
            <p:cNvPr id="11" name="TextBox 11"/>
            <p:cNvSpPr txBox="1"/>
            <p:nvPr/>
          </p:nvSpPr>
          <p:spPr>
            <a:xfrm>
              <a:off x="0" y="-57150"/>
              <a:ext cx="2950163" cy="465451"/>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713140" y="1565201"/>
            <a:ext cx="8221686" cy="692497"/>
          </a:xfrm>
          <a:prstGeom prst="rect">
            <a:avLst/>
          </a:prstGeom>
        </p:spPr>
        <p:txBody>
          <a:bodyPr wrap="square" lIns="0" tIns="0" rIns="0" bIns="0" rtlCol="0" anchor="t">
            <a:spAutoFit/>
          </a:bodyPr>
          <a:lstStyle/>
          <a:p>
            <a:pPr algn="ctr">
              <a:lnSpc>
                <a:spcPts val="5400"/>
              </a:lnSpc>
            </a:pPr>
            <a:r>
              <a:rPr lang="en-US" sz="45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League Spartan"/>
              </a:rPr>
              <a:t>BAN HÀNH VĂN BẢN THỰC THI</a:t>
            </a:r>
          </a:p>
        </p:txBody>
      </p:sp>
      <p:grpSp>
        <p:nvGrpSpPr>
          <p:cNvPr id="13" name="Group 13"/>
          <p:cNvGrpSpPr/>
          <p:nvPr/>
        </p:nvGrpSpPr>
        <p:grpSpPr>
          <a:xfrm>
            <a:off x="10543876" y="-343868"/>
            <a:ext cx="8041335" cy="6613224"/>
            <a:chOff x="0" y="0"/>
            <a:chExt cx="6197600" cy="5096929"/>
          </a:xfrm>
        </p:grpSpPr>
        <p:sp>
          <p:nvSpPr>
            <p:cNvPr id="14" name="Freeform 14"/>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3"/>
              <a:stretch>
                <a:fillRect l="-11679" r="-11679"/>
              </a:stretch>
            </a:blipFill>
          </p:spPr>
        </p:sp>
      </p:grpSp>
      <p:grpSp>
        <p:nvGrpSpPr>
          <p:cNvPr id="15" name="Group 15"/>
          <p:cNvGrpSpPr/>
          <p:nvPr/>
        </p:nvGrpSpPr>
        <p:grpSpPr>
          <a:xfrm>
            <a:off x="14564543" y="6942835"/>
            <a:ext cx="4514918" cy="3713085"/>
            <a:chOff x="0" y="0"/>
            <a:chExt cx="6197600" cy="5096929"/>
          </a:xfrm>
        </p:grpSpPr>
        <p:sp>
          <p:nvSpPr>
            <p:cNvPr id="16" name="Freeform 16"/>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4"/>
              <a:stretch>
                <a:fillRect l="-11679" r="-11679"/>
              </a:stretch>
            </a:blipFill>
          </p:spPr>
        </p:sp>
      </p:grpSp>
      <p:sp>
        <p:nvSpPr>
          <p:cNvPr id="17" name="Rectangle: Rounded Corners 16">
            <a:extLst>
              <a:ext uri="{FF2B5EF4-FFF2-40B4-BE49-F238E27FC236}">
                <a16:creationId xmlns:a16="http://schemas.microsoft.com/office/drawing/2014/main" id="{995F3E4D-F02D-6844-5598-420DD533CE70}"/>
              </a:ext>
            </a:extLst>
          </p:cNvPr>
          <p:cNvSpPr/>
          <p:nvPr/>
        </p:nvSpPr>
        <p:spPr>
          <a:xfrm>
            <a:off x="1274048" y="3612767"/>
            <a:ext cx="8631952" cy="46734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t>Do </a:t>
            </a:r>
            <a:r>
              <a:rPr lang="en-US" sz="3200" dirty="0" err="1"/>
              <a:t>các</a:t>
            </a:r>
            <a:r>
              <a:rPr lang="en-US" sz="3200" dirty="0"/>
              <a:t> cam kết </a:t>
            </a:r>
            <a:r>
              <a:rPr lang="en-US" sz="3200" dirty="0" err="1"/>
              <a:t>trong</a:t>
            </a:r>
            <a:r>
              <a:rPr lang="en-US" sz="3200" dirty="0"/>
              <a:t> </a:t>
            </a:r>
            <a:r>
              <a:rPr lang="en-US" sz="3200" dirty="0" err="1"/>
              <a:t>các</a:t>
            </a:r>
            <a:r>
              <a:rPr lang="en-US" sz="3200" dirty="0"/>
              <a:t> FTA </a:t>
            </a:r>
            <a:r>
              <a:rPr lang="en-US" sz="3200" dirty="0" err="1"/>
              <a:t>này</a:t>
            </a:r>
            <a:r>
              <a:rPr lang="en-US" sz="3200" dirty="0"/>
              <a:t> </a:t>
            </a:r>
            <a:r>
              <a:rPr lang="en-US" sz="3200" dirty="0" err="1"/>
              <a:t>đều</a:t>
            </a:r>
            <a:r>
              <a:rPr lang="en-US" sz="3200" dirty="0"/>
              <a:t> </a:t>
            </a:r>
            <a:r>
              <a:rPr lang="en-US" sz="3200" dirty="0" err="1"/>
              <a:t>phù</a:t>
            </a:r>
            <a:r>
              <a:rPr lang="en-US" sz="3200" dirty="0"/>
              <a:t> </a:t>
            </a:r>
            <a:r>
              <a:rPr lang="en-US" sz="3200" dirty="0" err="1"/>
              <a:t>hợp</a:t>
            </a:r>
            <a:r>
              <a:rPr lang="en-US" sz="3200" dirty="0"/>
              <a:t> </a:t>
            </a:r>
            <a:r>
              <a:rPr lang="en-US" sz="3200" dirty="0" err="1"/>
              <a:t>với</a:t>
            </a:r>
            <a:r>
              <a:rPr lang="en-US" sz="3200" dirty="0"/>
              <a:t> </a:t>
            </a:r>
            <a:r>
              <a:rPr lang="en-US" sz="3200" dirty="0" err="1"/>
              <a:t>pháp</a:t>
            </a:r>
            <a:r>
              <a:rPr lang="en-US" sz="3200" dirty="0"/>
              <a:t> </a:t>
            </a:r>
            <a:r>
              <a:rPr lang="en-US" sz="3200" dirty="0" err="1"/>
              <a:t>luật</a:t>
            </a:r>
            <a:r>
              <a:rPr lang="en-US" sz="3200" dirty="0"/>
              <a:t> </a:t>
            </a:r>
            <a:r>
              <a:rPr lang="en-US" sz="3200" dirty="0" err="1"/>
              <a:t>hiện</a:t>
            </a:r>
            <a:r>
              <a:rPr lang="en-US" sz="3200" dirty="0"/>
              <a:t> </a:t>
            </a:r>
            <a:r>
              <a:rPr lang="en-US" sz="3200" dirty="0" err="1"/>
              <a:t>hành</a:t>
            </a:r>
            <a:r>
              <a:rPr lang="en-US" sz="3200" dirty="0"/>
              <a:t> </a:t>
            </a:r>
            <a:r>
              <a:rPr lang="en-US" sz="3200" dirty="0" err="1"/>
              <a:t>của</a:t>
            </a:r>
            <a:r>
              <a:rPr lang="en-US" sz="3200" dirty="0"/>
              <a:t> Việt Nam, ta </a:t>
            </a:r>
            <a:r>
              <a:rPr lang="en-US" sz="3200" dirty="0" err="1"/>
              <a:t>chỉ</a:t>
            </a:r>
            <a:r>
              <a:rPr lang="en-US" sz="3200" dirty="0"/>
              <a:t> </a:t>
            </a:r>
            <a:r>
              <a:rPr lang="en-US" sz="3200" dirty="0" err="1"/>
              <a:t>tập</a:t>
            </a:r>
            <a:r>
              <a:rPr lang="en-US" sz="3200" dirty="0"/>
              <a:t> </a:t>
            </a:r>
            <a:r>
              <a:rPr lang="en-US" sz="3200" dirty="0" err="1"/>
              <a:t>trung</a:t>
            </a:r>
            <a:r>
              <a:rPr lang="en-US" sz="3200" dirty="0"/>
              <a:t> ban </a:t>
            </a:r>
            <a:r>
              <a:rPr lang="en-US" sz="3200" dirty="0" err="1"/>
              <a:t>hành</a:t>
            </a:r>
            <a:r>
              <a:rPr lang="en-US" sz="3200" dirty="0"/>
              <a:t> </a:t>
            </a:r>
            <a:r>
              <a:rPr lang="en-US" sz="3200" dirty="0" err="1"/>
              <a:t>các</a:t>
            </a:r>
            <a:r>
              <a:rPr lang="en-US" sz="3200" dirty="0"/>
              <a:t> </a:t>
            </a:r>
            <a:r>
              <a:rPr lang="en-US" sz="3200" dirty="0" err="1"/>
              <a:t>văn</a:t>
            </a:r>
            <a:r>
              <a:rPr lang="en-US" sz="3200" dirty="0"/>
              <a:t> </a:t>
            </a:r>
            <a:r>
              <a:rPr lang="en-US" sz="3200" dirty="0" err="1"/>
              <a:t>bản</a:t>
            </a:r>
            <a:r>
              <a:rPr lang="en-US" sz="3200" dirty="0"/>
              <a:t> </a:t>
            </a:r>
            <a:r>
              <a:rPr lang="en-US" sz="3200" dirty="0" err="1"/>
              <a:t>quy</a:t>
            </a:r>
            <a:r>
              <a:rPr lang="en-US" sz="3200" dirty="0"/>
              <a:t> </a:t>
            </a:r>
            <a:r>
              <a:rPr lang="en-US" sz="3200" dirty="0" err="1"/>
              <a:t>phạm</a:t>
            </a:r>
            <a:r>
              <a:rPr lang="en-US" sz="3200" dirty="0"/>
              <a:t> </a:t>
            </a:r>
            <a:r>
              <a:rPr lang="en-US" sz="3200" dirty="0" err="1"/>
              <a:t>pháp</a:t>
            </a:r>
            <a:r>
              <a:rPr lang="en-US" sz="3200" dirty="0"/>
              <a:t> </a:t>
            </a:r>
            <a:r>
              <a:rPr lang="en-US" sz="3200" dirty="0" err="1"/>
              <a:t>luật</a:t>
            </a:r>
            <a:r>
              <a:rPr lang="en-US" sz="3200" dirty="0"/>
              <a:t> </a:t>
            </a:r>
            <a:r>
              <a:rPr lang="en-US" sz="3200" dirty="0" err="1"/>
              <a:t>để</a:t>
            </a:r>
            <a:r>
              <a:rPr lang="en-US" sz="3200" dirty="0"/>
              <a:t> </a:t>
            </a:r>
            <a:r>
              <a:rPr lang="en-US" sz="3200" dirty="0" err="1"/>
              <a:t>thực</a:t>
            </a:r>
            <a:r>
              <a:rPr lang="en-US" sz="3200" dirty="0"/>
              <a:t> </a:t>
            </a:r>
            <a:r>
              <a:rPr lang="en-US" sz="3200" dirty="0" err="1"/>
              <a:t>thi</a:t>
            </a:r>
            <a:r>
              <a:rPr lang="en-US" sz="3200" dirty="0"/>
              <a:t> </a:t>
            </a:r>
            <a:r>
              <a:rPr lang="en-US" sz="3200" dirty="0" err="1"/>
              <a:t>các</a:t>
            </a:r>
            <a:r>
              <a:rPr lang="en-US" sz="3200" dirty="0"/>
              <a:t> cam kết </a:t>
            </a:r>
            <a:r>
              <a:rPr lang="en-US" sz="3200" dirty="0" err="1"/>
              <a:t>liên</a:t>
            </a:r>
            <a:r>
              <a:rPr lang="en-US" sz="3200" dirty="0"/>
              <a:t> </a:t>
            </a:r>
            <a:r>
              <a:rPr lang="en-US" sz="3200" dirty="0" err="1"/>
              <a:t>quan</a:t>
            </a:r>
            <a:r>
              <a:rPr lang="en-US" sz="3200" dirty="0"/>
              <a:t> </a:t>
            </a:r>
            <a:r>
              <a:rPr lang="en-US" sz="3200" dirty="0" err="1"/>
              <a:t>đến</a:t>
            </a:r>
            <a:r>
              <a:rPr lang="en-US" sz="3200" dirty="0"/>
              <a:t> </a:t>
            </a:r>
            <a:r>
              <a:rPr lang="en-US" sz="3200" b="1" dirty="0" err="1"/>
              <a:t>thuế</a:t>
            </a:r>
            <a:r>
              <a:rPr lang="en-US" sz="3200" b="1" dirty="0"/>
              <a:t> </a:t>
            </a:r>
            <a:r>
              <a:rPr lang="en-US" sz="3200" b="1" dirty="0" err="1"/>
              <a:t>quan</a:t>
            </a:r>
            <a:r>
              <a:rPr lang="en-US" sz="3200" b="1" dirty="0"/>
              <a:t>, </a:t>
            </a:r>
            <a:r>
              <a:rPr lang="en-US" sz="3200" b="1" dirty="0" err="1"/>
              <a:t>quy</a:t>
            </a:r>
            <a:r>
              <a:rPr lang="en-US" sz="3200" b="1" dirty="0"/>
              <a:t> </a:t>
            </a:r>
            <a:r>
              <a:rPr lang="en-US" sz="3200" b="1" dirty="0" err="1"/>
              <a:t>tắc</a:t>
            </a:r>
            <a:r>
              <a:rPr lang="en-US" sz="3200" b="1" dirty="0"/>
              <a:t> </a:t>
            </a:r>
            <a:r>
              <a:rPr lang="en-US" sz="3200" b="1" dirty="0" err="1"/>
              <a:t>xuất</a:t>
            </a:r>
            <a:r>
              <a:rPr lang="en-US" sz="3200" b="1" dirty="0"/>
              <a:t> </a:t>
            </a:r>
            <a:r>
              <a:rPr lang="en-US" sz="3200" b="1" dirty="0" err="1"/>
              <a:t>xứ</a:t>
            </a:r>
            <a:r>
              <a:rPr lang="en-US" sz="3200" b="1" dirty="0"/>
              <a:t>, </a:t>
            </a:r>
            <a:r>
              <a:rPr lang="en-US" sz="3200" b="1" dirty="0" err="1"/>
              <a:t>phòng</a:t>
            </a:r>
            <a:r>
              <a:rPr lang="en-US" sz="3200" b="1" dirty="0"/>
              <a:t> </a:t>
            </a:r>
            <a:r>
              <a:rPr lang="en-US" sz="3200" b="1" dirty="0" err="1"/>
              <a:t>vệ</a:t>
            </a:r>
            <a:r>
              <a:rPr lang="en-US" sz="3200" b="1" dirty="0"/>
              <a:t> </a:t>
            </a:r>
            <a:r>
              <a:rPr lang="en-US" sz="3200" b="1" dirty="0" err="1"/>
              <a:t>thương</a:t>
            </a:r>
            <a:r>
              <a:rPr lang="en-US" sz="3200" b="1" dirty="0"/>
              <a:t> </a:t>
            </a:r>
            <a:r>
              <a:rPr lang="en-US" sz="3200" b="1" dirty="0" err="1"/>
              <a:t>mại</a:t>
            </a:r>
            <a:r>
              <a:rPr lang="en-US" sz="3200" dirty="0"/>
              <a:t> </a:t>
            </a:r>
            <a:r>
              <a:rPr lang="en-US" sz="3200" dirty="0" err="1"/>
              <a:t>trong</a:t>
            </a:r>
            <a:r>
              <a:rPr lang="en-US" sz="3200" dirty="0"/>
              <a:t> </a:t>
            </a:r>
            <a:r>
              <a:rPr lang="en-US" sz="3200" dirty="0" err="1"/>
              <a:t>các</a:t>
            </a:r>
            <a:r>
              <a:rPr lang="en-US" sz="3200" dirty="0"/>
              <a:t> FTA </a:t>
            </a:r>
            <a:r>
              <a:rPr lang="en-US" sz="3200" dirty="0" err="1"/>
              <a:t>này</a:t>
            </a:r>
            <a:endParaRPr lang="en-US" sz="3200" dirty="0"/>
          </a:p>
        </p:txBody>
      </p:sp>
    </p:spTree>
    <p:extLst>
      <p:ext uri="{BB962C8B-B14F-4D97-AF65-F5344CB8AC3E}">
        <p14:creationId xmlns:p14="http://schemas.microsoft.com/office/powerpoint/2010/main" val="1820545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2103156" y="126043"/>
            <a:ext cx="11201400" cy="1550270"/>
            <a:chOff x="0" y="0"/>
            <a:chExt cx="2950163" cy="408301"/>
          </a:xfrm>
        </p:grpSpPr>
        <p:sp>
          <p:nvSpPr>
            <p:cNvPr id="4" name="Freeform 4"/>
            <p:cNvSpPr/>
            <p:nvPr/>
          </p:nvSpPr>
          <p:spPr>
            <a:xfrm>
              <a:off x="0" y="0"/>
              <a:ext cx="2950163" cy="408301"/>
            </a:xfrm>
            <a:custGeom>
              <a:avLst/>
              <a:gdLst/>
              <a:ahLst/>
              <a:cxnLst/>
              <a:rect l="l" t="t" r="r" b="b"/>
              <a:pathLst>
                <a:path w="2950163" h="408301">
                  <a:moveTo>
                    <a:pt x="63586" y="0"/>
                  </a:moveTo>
                  <a:lnTo>
                    <a:pt x="2886577" y="0"/>
                  </a:lnTo>
                  <a:cubicBezTo>
                    <a:pt x="2903441" y="0"/>
                    <a:pt x="2919614" y="6699"/>
                    <a:pt x="2931539" y="18624"/>
                  </a:cubicBezTo>
                  <a:cubicBezTo>
                    <a:pt x="2943464" y="30549"/>
                    <a:pt x="2950163" y="46722"/>
                    <a:pt x="2950163" y="63586"/>
                  </a:cubicBezTo>
                  <a:lnTo>
                    <a:pt x="2950163" y="344715"/>
                  </a:lnTo>
                  <a:cubicBezTo>
                    <a:pt x="2950163" y="361579"/>
                    <a:pt x="2943464" y="377753"/>
                    <a:pt x="2931539" y="389677"/>
                  </a:cubicBezTo>
                  <a:cubicBezTo>
                    <a:pt x="2919614" y="401602"/>
                    <a:pt x="2903441" y="408301"/>
                    <a:pt x="2886577" y="408301"/>
                  </a:cubicBezTo>
                  <a:lnTo>
                    <a:pt x="63586" y="408301"/>
                  </a:lnTo>
                  <a:cubicBezTo>
                    <a:pt x="46722" y="408301"/>
                    <a:pt x="30549" y="401602"/>
                    <a:pt x="18624" y="389677"/>
                  </a:cubicBezTo>
                  <a:cubicBezTo>
                    <a:pt x="6699" y="377753"/>
                    <a:pt x="0" y="361579"/>
                    <a:pt x="0" y="344715"/>
                  </a:cubicBezTo>
                  <a:lnTo>
                    <a:pt x="0" y="63586"/>
                  </a:lnTo>
                  <a:cubicBezTo>
                    <a:pt x="0" y="46722"/>
                    <a:pt x="6699" y="30549"/>
                    <a:pt x="18624" y="18624"/>
                  </a:cubicBezTo>
                  <a:cubicBezTo>
                    <a:pt x="30549" y="6699"/>
                    <a:pt x="46722" y="0"/>
                    <a:pt x="63586" y="0"/>
                  </a:cubicBezTo>
                  <a:close/>
                </a:path>
              </a:pathLst>
            </a:custGeom>
            <a:solidFill>
              <a:srgbClr val="FFBC00"/>
            </a:solidFill>
          </p:spPr>
        </p:sp>
        <p:sp>
          <p:nvSpPr>
            <p:cNvPr id="5" name="TextBox 5"/>
            <p:cNvSpPr txBox="1"/>
            <p:nvPr/>
          </p:nvSpPr>
          <p:spPr>
            <a:xfrm>
              <a:off x="0" y="-57150"/>
              <a:ext cx="2950163" cy="46545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99604" y="9833549"/>
            <a:ext cx="19491312" cy="944884"/>
            <a:chOff x="0" y="0"/>
            <a:chExt cx="5133514" cy="248858"/>
          </a:xfrm>
        </p:grpSpPr>
        <p:sp>
          <p:nvSpPr>
            <p:cNvPr id="7" name="Freeform 7"/>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FFBC00"/>
            </a:solidFill>
          </p:spPr>
        </p:sp>
        <p:sp>
          <p:nvSpPr>
            <p:cNvPr id="8" name="TextBox 8"/>
            <p:cNvSpPr txBox="1"/>
            <p:nvPr/>
          </p:nvSpPr>
          <p:spPr>
            <a:xfrm>
              <a:off x="0" y="-57150"/>
              <a:ext cx="5133514" cy="30600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3">
              <a:alphaModFix amt="55000"/>
            </a:blip>
            <a:stretch>
              <a:fillRect/>
            </a:stretch>
          </a:blipFill>
        </p:spPr>
      </p:sp>
      <p:sp>
        <p:nvSpPr>
          <p:cNvPr id="14" name="TextBox 14"/>
          <p:cNvSpPr txBox="1"/>
          <p:nvPr/>
        </p:nvSpPr>
        <p:spPr>
          <a:xfrm>
            <a:off x="762000" y="554929"/>
            <a:ext cx="7429500" cy="692497"/>
          </a:xfrm>
          <a:prstGeom prst="rect">
            <a:avLst/>
          </a:prstGeom>
        </p:spPr>
        <p:txBody>
          <a:bodyPr wrap="square" lIns="0" tIns="0" rIns="0" bIns="0" rtlCol="0" anchor="t">
            <a:spAutoFit/>
          </a:bodyPr>
          <a:lstStyle/>
          <a:p>
            <a:pPr algn="l">
              <a:lnSpc>
                <a:spcPts val="5400"/>
              </a:lnSpc>
            </a:pPr>
            <a:r>
              <a:rPr lang="en-US" sz="45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League Spartan"/>
              </a:rPr>
              <a:t>TỶ LỆ TẬN DỤNG ƯU ĐÃI</a:t>
            </a:r>
          </a:p>
        </p:txBody>
      </p:sp>
      <p:graphicFrame>
        <p:nvGraphicFramePr>
          <p:cNvPr id="16" name="object 8">
            <a:extLst>
              <a:ext uri="{FF2B5EF4-FFF2-40B4-BE49-F238E27FC236}">
                <a16:creationId xmlns:a16="http://schemas.microsoft.com/office/drawing/2014/main" id="{CF6546FF-F438-C1C5-75D0-DA042D653DBC}"/>
              </a:ext>
            </a:extLst>
          </p:cNvPr>
          <p:cNvGraphicFramePr>
            <a:graphicFrameLocks noGrp="1"/>
          </p:cNvGraphicFramePr>
          <p:nvPr>
            <p:extLst>
              <p:ext uri="{D42A27DB-BD31-4B8C-83A1-F6EECF244321}">
                <p14:modId xmlns:p14="http://schemas.microsoft.com/office/powerpoint/2010/main" val="2642929563"/>
              </p:ext>
            </p:extLst>
          </p:nvPr>
        </p:nvGraphicFramePr>
        <p:xfrm>
          <a:off x="1336366" y="1943100"/>
          <a:ext cx="15620999" cy="6206403"/>
        </p:xfrm>
        <a:graphic>
          <a:graphicData uri="http://schemas.openxmlformats.org/drawingml/2006/table">
            <a:tbl>
              <a:tblPr firstRow="1" bandRow="1">
                <a:tableStyleId>{2D5ABB26-0587-4C30-8999-92F81FD0307C}</a:tableStyleId>
              </a:tblPr>
              <a:tblGrid>
                <a:gridCol w="3803143">
                  <a:extLst>
                    <a:ext uri="{9D8B030D-6E8A-4147-A177-3AD203B41FA5}">
                      <a16:colId xmlns:a16="http://schemas.microsoft.com/office/drawing/2014/main" val="20000"/>
                    </a:ext>
                  </a:extLst>
                </a:gridCol>
                <a:gridCol w="2037493">
                  <a:extLst>
                    <a:ext uri="{9D8B030D-6E8A-4147-A177-3AD203B41FA5}">
                      <a16:colId xmlns:a16="http://schemas.microsoft.com/office/drawing/2014/main" val="20001"/>
                    </a:ext>
                  </a:extLst>
                </a:gridCol>
                <a:gridCol w="2037493">
                  <a:extLst>
                    <a:ext uri="{9D8B030D-6E8A-4147-A177-3AD203B41FA5}">
                      <a16:colId xmlns:a16="http://schemas.microsoft.com/office/drawing/2014/main" val="286523055"/>
                    </a:ext>
                  </a:extLst>
                </a:gridCol>
                <a:gridCol w="1969864">
                  <a:extLst>
                    <a:ext uri="{9D8B030D-6E8A-4147-A177-3AD203B41FA5}">
                      <a16:colId xmlns:a16="http://schemas.microsoft.com/office/drawing/2014/main" val="20002"/>
                    </a:ext>
                  </a:extLst>
                </a:gridCol>
                <a:gridCol w="1969864">
                  <a:extLst>
                    <a:ext uri="{9D8B030D-6E8A-4147-A177-3AD203B41FA5}">
                      <a16:colId xmlns:a16="http://schemas.microsoft.com/office/drawing/2014/main" val="4110503849"/>
                    </a:ext>
                  </a:extLst>
                </a:gridCol>
                <a:gridCol w="1901571">
                  <a:extLst>
                    <a:ext uri="{9D8B030D-6E8A-4147-A177-3AD203B41FA5}">
                      <a16:colId xmlns:a16="http://schemas.microsoft.com/office/drawing/2014/main" val="20003"/>
                    </a:ext>
                  </a:extLst>
                </a:gridCol>
                <a:gridCol w="1901571">
                  <a:extLst>
                    <a:ext uri="{9D8B030D-6E8A-4147-A177-3AD203B41FA5}">
                      <a16:colId xmlns:a16="http://schemas.microsoft.com/office/drawing/2014/main" val="1338989517"/>
                    </a:ext>
                  </a:extLst>
                </a:gridCol>
              </a:tblGrid>
              <a:tr h="584024">
                <a:tc rowSpan="2">
                  <a:txBody>
                    <a:bodyPr/>
                    <a:lstStyle/>
                    <a:p>
                      <a:pPr marL="3810" algn="ctr">
                        <a:lnSpc>
                          <a:spcPct val="100000"/>
                        </a:lnSpc>
                      </a:pPr>
                      <a:r>
                        <a:rPr lang="en-US" sz="2800" b="1" spc="5" dirty="0" err="1">
                          <a:solidFill>
                            <a:srgbClr val="FFFFFF"/>
                          </a:solidFill>
                          <a:latin typeface="+mn-lt"/>
                          <a:cs typeface="Times New Roman"/>
                        </a:rPr>
                        <a:t>Hiệp</a:t>
                      </a:r>
                      <a:r>
                        <a:rPr lang="en-US" sz="2800" b="1" spc="5" dirty="0">
                          <a:solidFill>
                            <a:srgbClr val="FFFFFF"/>
                          </a:solidFill>
                          <a:latin typeface="+mn-lt"/>
                          <a:cs typeface="Times New Roman"/>
                        </a:rPr>
                        <a:t> </a:t>
                      </a:r>
                      <a:r>
                        <a:rPr lang="en-US" sz="2800" b="1" spc="5" dirty="0" err="1">
                          <a:solidFill>
                            <a:srgbClr val="FFFFFF"/>
                          </a:solidFill>
                          <a:latin typeface="+mn-lt"/>
                          <a:cs typeface="Times New Roman"/>
                        </a:rPr>
                        <a:t>định</a:t>
                      </a:r>
                      <a:endParaRPr sz="2800" dirty="0">
                        <a:latin typeface="+mn-lt"/>
                        <a:cs typeface="Times New Roman"/>
                      </a:endParaRPr>
                    </a:p>
                  </a:txBody>
                  <a:tcPr marL="0" marR="0" marT="0" marB="0" anchor="ctr">
                    <a:lnL w="12700">
                      <a:solidFill>
                        <a:srgbClr val="D79F39"/>
                      </a:solidFill>
                      <a:prstDash val="soli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solidFill>
                      <a:srgbClr val="012D67"/>
                    </a:solidFill>
                  </a:tcPr>
                </a:tc>
                <a:tc gridSpan="2">
                  <a:txBody>
                    <a:bodyPr/>
                    <a:lstStyle/>
                    <a:p>
                      <a:pPr marL="100965" marR="95250" lvl="0" indent="8255" algn="ctr" defTabSz="914400" rtl="0" eaLnBrk="1" fontAlgn="auto" latinLnBrk="0" hangingPunct="1">
                        <a:lnSpc>
                          <a:spcPct val="100000"/>
                        </a:lnSpc>
                        <a:spcBef>
                          <a:spcPts val="470"/>
                        </a:spcBef>
                        <a:spcAft>
                          <a:spcPts val="0"/>
                        </a:spcAft>
                        <a:buClrTx/>
                        <a:buSzTx/>
                        <a:buFontTx/>
                        <a:buNone/>
                        <a:tabLst/>
                        <a:defRPr/>
                      </a:pPr>
                      <a:r>
                        <a:rPr lang="en-US" sz="2800" b="1" dirty="0">
                          <a:solidFill>
                            <a:srgbClr val="FFFFFF"/>
                          </a:solidFill>
                          <a:latin typeface="+mn-lt"/>
                          <a:cs typeface="Times New Roman"/>
                        </a:rPr>
                        <a:t>Kim </a:t>
                      </a:r>
                      <a:r>
                        <a:rPr lang="en-US" sz="2800" b="1" dirty="0" err="1">
                          <a:solidFill>
                            <a:srgbClr val="FFFFFF"/>
                          </a:solidFill>
                          <a:latin typeface="+mn-lt"/>
                          <a:cs typeface="Times New Roman"/>
                        </a:rPr>
                        <a:t>ngạch</a:t>
                      </a:r>
                      <a:r>
                        <a:rPr lang="en-US" sz="2800" b="1" dirty="0">
                          <a:solidFill>
                            <a:srgbClr val="FFFFFF"/>
                          </a:solidFill>
                          <a:latin typeface="+mn-lt"/>
                          <a:cs typeface="Times New Roman"/>
                        </a:rPr>
                        <a:t> XNK </a:t>
                      </a:r>
                      <a:r>
                        <a:rPr lang="en-US" sz="2800" b="1" dirty="0" err="1">
                          <a:solidFill>
                            <a:srgbClr val="FFFFFF"/>
                          </a:solidFill>
                          <a:latin typeface="+mn-lt"/>
                          <a:cs typeface="Times New Roman"/>
                        </a:rPr>
                        <a:t>sử</a:t>
                      </a:r>
                      <a:r>
                        <a:rPr lang="en-US" sz="2800" b="1" dirty="0">
                          <a:solidFill>
                            <a:srgbClr val="FFFFFF"/>
                          </a:solidFill>
                          <a:latin typeface="+mn-lt"/>
                          <a:cs typeface="Times New Roman"/>
                        </a:rPr>
                        <a:t> </a:t>
                      </a:r>
                      <a:r>
                        <a:rPr lang="en-US" sz="2800" b="1" dirty="0" err="1">
                          <a:solidFill>
                            <a:srgbClr val="FFFFFF"/>
                          </a:solidFill>
                          <a:latin typeface="+mn-lt"/>
                          <a:cs typeface="Times New Roman"/>
                        </a:rPr>
                        <a:t>dụng</a:t>
                      </a:r>
                      <a:r>
                        <a:rPr lang="en-US" sz="2800" b="1" dirty="0">
                          <a:solidFill>
                            <a:srgbClr val="FFFFFF"/>
                          </a:solidFill>
                          <a:latin typeface="+mn-lt"/>
                          <a:cs typeface="Times New Roman"/>
                        </a:rPr>
                        <a:t> C/O </a:t>
                      </a:r>
                      <a:r>
                        <a:rPr lang="en-US" sz="2800" b="1" dirty="0" err="1">
                          <a:solidFill>
                            <a:srgbClr val="FFFFFF"/>
                          </a:solidFill>
                          <a:latin typeface="+mn-lt"/>
                          <a:cs typeface="Times New Roman"/>
                        </a:rPr>
                        <a:t>ưu</a:t>
                      </a:r>
                      <a:r>
                        <a:rPr lang="en-US" sz="2800" b="1" dirty="0">
                          <a:solidFill>
                            <a:srgbClr val="FFFFFF"/>
                          </a:solidFill>
                          <a:latin typeface="+mn-lt"/>
                          <a:cs typeface="Times New Roman"/>
                        </a:rPr>
                        <a:t> </a:t>
                      </a:r>
                      <a:r>
                        <a:rPr lang="en-US" sz="2800" b="1" dirty="0" err="1">
                          <a:solidFill>
                            <a:srgbClr val="FFFFFF"/>
                          </a:solidFill>
                          <a:latin typeface="+mn-lt"/>
                          <a:cs typeface="Times New Roman"/>
                        </a:rPr>
                        <a:t>đãi</a:t>
                      </a:r>
                      <a:r>
                        <a:rPr lang="en-US" sz="2800" b="1" dirty="0">
                          <a:solidFill>
                            <a:srgbClr val="FFFFFF"/>
                          </a:solidFill>
                          <a:latin typeface="+mn-lt"/>
                          <a:cs typeface="Times New Roman"/>
                        </a:rPr>
                        <a:t> </a:t>
                      </a:r>
                      <a:r>
                        <a:rPr lang="en-US" sz="2800" b="1" dirty="0" err="1">
                          <a:solidFill>
                            <a:srgbClr val="FFFFFF"/>
                          </a:solidFill>
                          <a:latin typeface="+mn-lt"/>
                          <a:cs typeface="Times New Roman"/>
                        </a:rPr>
                        <a:t>năm</a:t>
                      </a:r>
                      <a:r>
                        <a:rPr lang="en-US" sz="2800" b="1" dirty="0">
                          <a:solidFill>
                            <a:srgbClr val="FFFFFF"/>
                          </a:solidFill>
                          <a:latin typeface="+mn-lt"/>
                          <a:cs typeface="Times New Roman"/>
                        </a:rPr>
                        <a:t> 2024 </a:t>
                      </a:r>
                    </a:p>
                    <a:p>
                      <a:pPr marL="100965" marR="95250" lvl="0" indent="8255" algn="ctr" defTabSz="914400" rtl="0" eaLnBrk="1" fontAlgn="auto" latinLnBrk="0" hangingPunct="1">
                        <a:lnSpc>
                          <a:spcPct val="100000"/>
                        </a:lnSpc>
                        <a:spcBef>
                          <a:spcPts val="470"/>
                        </a:spcBef>
                        <a:spcAft>
                          <a:spcPts val="0"/>
                        </a:spcAft>
                        <a:buClrTx/>
                        <a:buSzTx/>
                        <a:buFontTx/>
                        <a:buNone/>
                        <a:tabLst/>
                        <a:defRPr/>
                      </a:pPr>
                      <a:r>
                        <a:rPr lang="en-US" sz="2800" b="1" dirty="0">
                          <a:solidFill>
                            <a:srgbClr val="FFFFFF"/>
                          </a:solidFill>
                          <a:latin typeface="+mn-lt"/>
                          <a:cs typeface="Times New Roman"/>
                        </a:rPr>
                        <a:t>(</a:t>
                      </a:r>
                      <a:r>
                        <a:rPr lang="en-US" sz="2800" b="1" dirty="0" err="1">
                          <a:solidFill>
                            <a:srgbClr val="FFFFFF"/>
                          </a:solidFill>
                          <a:latin typeface="+mn-lt"/>
                          <a:cs typeface="Times New Roman"/>
                        </a:rPr>
                        <a:t>tỷ</a:t>
                      </a:r>
                      <a:r>
                        <a:rPr lang="en-US" sz="2800" b="1" dirty="0">
                          <a:solidFill>
                            <a:srgbClr val="FFFFFF"/>
                          </a:solidFill>
                          <a:latin typeface="+mn-lt"/>
                          <a:cs typeface="Times New Roman"/>
                        </a:rPr>
                        <a:t> USD)</a:t>
                      </a:r>
                      <a:endParaRPr lang="en-US" sz="2800" dirty="0">
                        <a:latin typeface="+mn-lt"/>
                        <a:cs typeface="Times New Roman"/>
                      </a:endParaRPr>
                    </a:p>
                  </a:txBody>
                  <a:tcPr marL="0" marR="0" marT="5969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solidFill>
                      <a:srgbClr val="012D67"/>
                    </a:solidFill>
                  </a:tcPr>
                </a:tc>
                <a:tc hMerge="1">
                  <a:txBody>
                    <a:bodyPr/>
                    <a:lstStyle/>
                    <a:p>
                      <a:endParaRPr lang="en-US"/>
                    </a:p>
                  </a:txBody>
                  <a:tcPr/>
                </a:tc>
                <a:tc gridSpan="2">
                  <a:txBody>
                    <a:bodyPr/>
                    <a:lstStyle/>
                    <a:p>
                      <a:pPr marL="100965" marR="95250" indent="8255" algn="ctr">
                        <a:lnSpc>
                          <a:spcPct val="100000"/>
                        </a:lnSpc>
                        <a:spcBef>
                          <a:spcPts val="470"/>
                        </a:spcBef>
                      </a:pPr>
                      <a:r>
                        <a:rPr lang="en-US" sz="2800" b="1" dirty="0" err="1">
                          <a:solidFill>
                            <a:srgbClr val="FFFFFF"/>
                          </a:solidFill>
                          <a:latin typeface="+mn-lt"/>
                          <a:cs typeface="Times New Roman"/>
                        </a:rPr>
                        <a:t>Tổng</a:t>
                      </a:r>
                      <a:r>
                        <a:rPr lang="en-US" sz="2800" b="1" dirty="0">
                          <a:solidFill>
                            <a:srgbClr val="FFFFFF"/>
                          </a:solidFill>
                          <a:latin typeface="+mn-lt"/>
                          <a:cs typeface="Times New Roman"/>
                        </a:rPr>
                        <a:t> </a:t>
                      </a:r>
                      <a:r>
                        <a:rPr lang="en-US" sz="2800" b="1" dirty="0" err="1">
                          <a:solidFill>
                            <a:srgbClr val="FFFFFF"/>
                          </a:solidFill>
                          <a:latin typeface="+mn-lt"/>
                          <a:cs typeface="Times New Roman"/>
                        </a:rPr>
                        <a:t>kim</a:t>
                      </a:r>
                      <a:r>
                        <a:rPr lang="en-US" sz="2800" b="1" dirty="0">
                          <a:solidFill>
                            <a:srgbClr val="FFFFFF"/>
                          </a:solidFill>
                          <a:latin typeface="+mn-lt"/>
                          <a:cs typeface="Times New Roman"/>
                        </a:rPr>
                        <a:t> </a:t>
                      </a:r>
                      <a:r>
                        <a:rPr lang="en-US" sz="2800" b="1" dirty="0" err="1">
                          <a:solidFill>
                            <a:srgbClr val="FFFFFF"/>
                          </a:solidFill>
                          <a:latin typeface="+mn-lt"/>
                          <a:cs typeface="Times New Roman"/>
                        </a:rPr>
                        <a:t>ngạch</a:t>
                      </a:r>
                      <a:r>
                        <a:rPr lang="en-US" sz="2800" b="1" dirty="0">
                          <a:solidFill>
                            <a:srgbClr val="FFFFFF"/>
                          </a:solidFill>
                          <a:latin typeface="+mn-lt"/>
                          <a:cs typeface="Times New Roman"/>
                        </a:rPr>
                        <a:t> XK</a:t>
                      </a:r>
                    </a:p>
                    <a:p>
                      <a:pPr marL="100965" marR="95250" indent="8255" algn="ctr">
                        <a:lnSpc>
                          <a:spcPct val="100000"/>
                        </a:lnSpc>
                        <a:spcBef>
                          <a:spcPts val="470"/>
                        </a:spcBef>
                      </a:pPr>
                      <a:r>
                        <a:rPr lang="en-US" sz="2800" b="1" dirty="0">
                          <a:solidFill>
                            <a:srgbClr val="FFFFFF"/>
                          </a:solidFill>
                          <a:latin typeface="+mn-lt"/>
                          <a:cs typeface="Times New Roman"/>
                        </a:rPr>
                        <a:t>(</a:t>
                      </a:r>
                      <a:r>
                        <a:rPr lang="en-US" sz="2800" b="1" dirty="0" err="1">
                          <a:solidFill>
                            <a:srgbClr val="FFFFFF"/>
                          </a:solidFill>
                          <a:latin typeface="+mn-lt"/>
                          <a:cs typeface="Times New Roman"/>
                        </a:rPr>
                        <a:t>tỷ</a:t>
                      </a:r>
                      <a:r>
                        <a:rPr lang="en-US" sz="2800" b="1" dirty="0">
                          <a:solidFill>
                            <a:srgbClr val="FFFFFF"/>
                          </a:solidFill>
                          <a:latin typeface="+mn-lt"/>
                          <a:cs typeface="Times New Roman"/>
                        </a:rPr>
                        <a:t> USD)</a:t>
                      </a:r>
                      <a:endParaRPr sz="2800" dirty="0">
                        <a:latin typeface="+mn-lt"/>
                        <a:cs typeface="Times New Roman"/>
                      </a:endParaRPr>
                    </a:p>
                  </a:txBody>
                  <a:tcPr marL="0" marR="0" marT="59690" marB="0" anchor="ctr">
                    <a:lnL w="12700">
                      <a:solidFill>
                        <a:srgbClr val="D79F39"/>
                      </a:solidFill>
                      <a:prstDash val="soli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solidFill>
                      <a:srgbClr val="012D67"/>
                    </a:solidFill>
                  </a:tcPr>
                </a:tc>
                <a:tc hMerge="1">
                  <a:txBody>
                    <a:bodyPr/>
                    <a:lstStyle/>
                    <a:p>
                      <a:endParaRPr lang="en-US"/>
                    </a:p>
                  </a:txBody>
                  <a:tcPr/>
                </a:tc>
                <a:tc gridSpan="2">
                  <a:txBody>
                    <a:bodyPr/>
                    <a:lstStyle/>
                    <a:p>
                      <a:pPr marL="1270" algn="ctr">
                        <a:lnSpc>
                          <a:spcPct val="100000"/>
                        </a:lnSpc>
                      </a:pPr>
                      <a:r>
                        <a:rPr lang="en-US" sz="2800" b="1" dirty="0" err="1">
                          <a:solidFill>
                            <a:srgbClr val="FFFFFF"/>
                          </a:solidFill>
                          <a:latin typeface="+mn-lt"/>
                          <a:cs typeface="Times New Roman"/>
                        </a:rPr>
                        <a:t>Tỷ</a:t>
                      </a:r>
                      <a:r>
                        <a:rPr lang="en-US" sz="2800" b="1" dirty="0">
                          <a:solidFill>
                            <a:srgbClr val="FFFFFF"/>
                          </a:solidFill>
                          <a:latin typeface="+mn-lt"/>
                          <a:cs typeface="Times New Roman"/>
                        </a:rPr>
                        <a:t> </a:t>
                      </a:r>
                      <a:r>
                        <a:rPr lang="en-US" sz="2800" b="1" dirty="0" err="1">
                          <a:solidFill>
                            <a:srgbClr val="FFFFFF"/>
                          </a:solidFill>
                          <a:latin typeface="+mn-lt"/>
                          <a:cs typeface="Times New Roman"/>
                        </a:rPr>
                        <a:t>lệ</a:t>
                      </a:r>
                      <a:r>
                        <a:rPr lang="en-US" sz="2800" b="1" dirty="0">
                          <a:solidFill>
                            <a:srgbClr val="FFFFFF"/>
                          </a:solidFill>
                          <a:latin typeface="+mn-lt"/>
                          <a:cs typeface="Times New Roman"/>
                        </a:rPr>
                        <a:t> </a:t>
                      </a:r>
                      <a:r>
                        <a:rPr lang="en-US" sz="2800" b="1" dirty="0" err="1">
                          <a:solidFill>
                            <a:srgbClr val="FFFFFF"/>
                          </a:solidFill>
                          <a:latin typeface="+mn-lt"/>
                          <a:cs typeface="Times New Roman"/>
                        </a:rPr>
                        <a:t>tận</a:t>
                      </a:r>
                      <a:r>
                        <a:rPr lang="en-US" sz="2800" b="1" dirty="0">
                          <a:solidFill>
                            <a:srgbClr val="FFFFFF"/>
                          </a:solidFill>
                          <a:latin typeface="+mn-lt"/>
                          <a:cs typeface="Times New Roman"/>
                        </a:rPr>
                        <a:t> </a:t>
                      </a:r>
                      <a:r>
                        <a:rPr lang="en-US" sz="2800" b="1" dirty="0" err="1">
                          <a:solidFill>
                            <a:srgbClr val="FFFFFF"/>
                          </a:solidFill>
                          <a:latin typeface="+mn-lt"/>
                          <a:cs typeface="Times New Roman"/>
                        </a:rPr>
                        <a:t>dụng</a:t>
                      </a:r>
                      <a:r>
                        <a:rPr lang="en-US" sz="2800" b="1" dirty="0">
                          <a:solidFill>
                            <a:srgbClr val="FFFFFF"/>
                          </a:solidFill>
                          <a:latin typeface="+mn-lt"/>
                          <a:cs typeface="Times New Roman"/>
                        </a:rPr>
                        <a:t> </a:t>
                      </a:r>
                      <a:r>
                        <a:rPr lang="en-US" sz="2800" b="1" dirty="0" err="1">
                          <a:solidFill>
                            <a:srgbClr val="FFFFFF"/>
                          </a:solidFill>
                          <a:latin typeface="+mn-lt"/>
                          <a:cs typeface="Times New Roman"/>
                        </a:rPr>
                        <a:t>ưu</a:t>
                      </a:r>
                      <a:r>
                        <a:rPr lang="en-US" sz="2800" b="1" dirty="0">
                          <a:solidFill>
                            <a:srgbClr val="FFFFFF"/>
                          </a:solidFill>
                          <a:latin typeface="+mn-lt"/>
                          <a:cs typeface="Times New Roman"/>
                        </a:rPr>
                        <a:t> </a:t>
                      </a:r>
                      <a:r>
                        <a:rPr lang="en-US" sz="2800" b="1" dirty="0" err="1">
                          <a:solidFill>
                            <a:srgbClr val="FFFFFF"/>
                          </a:solidFill>
                          <a:latin typeface="+mn-lt"/>
                          <a:cs typeface="Times New Roman"/>
                        </a:rPr>
                        <a:t>đãi</a:t>
                      </a:r>
                      <a:r>
                        <a:rPr lang="en-US" sz="2800" b="1" dirty="0">
                          <a:solidFill>
                            <a:srgbClr val="FFFFFF"/>
                          </a:solidFill>
                          <a:latin typeface="+mn-lt"/>
                          <a:cs typeface="Times New Roman"/>
                        </a:rPr>
                        <a:t> (%)</a:t>
                      </a:r>
                      <a:endParaRPr sz="2800" dirty="0">
                        <a:latin typeface="+mn-lt"/>
                        <a:cs typeface="Times New Roman"/>
                      </a:endParaRPr>
                    </a:p>
                  </a:txBody>
                  <a:tcPr marL="0" marR="0" marT="4445" marB="0" anchor="ctr">
                    <a:lnL w="12700">
                      <a:solidFill>
                        <a:srgbClr val="D79F39"/>
                      </a:solidFill>
                      <a:prstDash val="soli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solidFill>
                      <a:srgbClr val="012D67"/>
                    </a:solidFill>
                  </a:tcPr>
                </a:tc>
                <a:tc hMerge="1">
                  <a:txBody>
                    <a:bodyPr/>
                    <a:lstStyle/>
                    <a:p>
                      <a:endParaRPr lang="en-US"/>
                    </a:p>
                  </a:txBody>
                  <a:tcPr/>
                </a:tc>
                <a:extLst>
                  <a:ext uri="{0D108BD9-81ED-4DB2-BD59-A6C34878D82A}">
                    <a16:rowId xmlns:a16="http://schemas.microsoft.com/office/drawing/2014/main" val="10000"/>
                  </a:ext>
                </a:extLst>
              </a:tr>
              <a:tr h="349017">
                <a:tc vMerge="1">
                  <a:txBody>
                    <a:bodyPr/>
                    <a:lstStyle/>
                    <a:p>
                      <a:pPr algn="ctr">
                        <a:lnSpc>
                          <a:spcPct val="100000"/>
                        </a:lnSpc>
                        <a:spcBef>
                          <a:spcPts val="150"/>
                        </a:spcBef>
                      </a:pPr>
                      <a:endParaRPr sz="3200" b="1" dirty="0">
                        <a:latin typeface="+mn-lt"/>
                        <a:cs typeface="Times New Roman"/>
                      </a:endParaRPr>
                    </a:p>
                  </a:txBody>
                  <a:tcPr marL="0" marR="0" marT="1905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35"/>
                        </a:spcBef>
                      </a:pPr>
                      <a:r>
                        <a:rPr lang="en-US" sz="3200" b="1" dirty="0">
                          <a:latin typeface="+mn-lt"/>
                          <a:cs typeface="Times New Roman"/>
                        </a:rPr>
                        <a:t>2023</a:t>
                      </a:r>
                      <a:endParaRPr sz="3200" b="1" dirty="0">
                        <a:latin typeface="+mn-lt"/>
                        <a:cs typeface="Times New Roman"/>
                      </a:endParaRPr>
                    </a:p>
                  </a:txBody>
                  <a:tcPr marL="0" marR="0" marT="1714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35"/>
                        </a:spcBef>
                      </a:pPr>
                      <a:r>
                        <a:rPr lang="en-US" sz="3200" b="1" dirty="0">
                          <a:latin typeface="+mn-lt"/>
                          <a:cs typeface="Times New Roman"/>
                        </a:rPr>
                        <a:t>2024</a:t>
                      </a:r>
                      <a:endParaRPr sz="3200" b="1" dirty="0">
                        <a:latin typeface="+mn-lt"/>
                        <a:cs typeface="Times New Roman"/>
                      </a:endParaRPr>
                    </a:p>
                  </a:txBody>
                  <a:tcPr marL="0" marR="0" marT="1714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35"/>
                        </a:spcBef>
                      </a:pPr>
                      <a:r>
                        <a:rPr lang="en-US" sz="3200" b="1" dirty="0">
                          <a:latin typeface="+mn-lt"/>
                          <a:cs typeface="Times New Roman"/>
                        </a:rPr>
                        <a:t>2023</a:t>
                      </a:r>
                      <a:endParaRPr sz="3200" b="1" dirty="0">
                        <a:latin typeface="+mn-lt"/>
                        <a:cs typeface="Times New Roman"/>
                      </a:endParaRPr>
                    </a:p>
                  </a:txBody>
                  <a:tcPr marL="0" marR="0" marT="1714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35"/>
                        </a:spcBef>
                      </a:pPr>
                      <a:r>
                        <a:rPr lang="en-US" sz="3200" b="1" dirty="0">
                          <a:latin typeface="+mn-lt"/>
                          <a:cs typeface="Times New Roman"/>
                        </a:rPr>
                        <a:t>2024</a:t>
                      </a:r>
                      <a:endParaRPr sz="3200" b="1" dirty="0">
                        <a:latin typeface="+mn-lt"/>
                        <a:cs typeface="Times New Roman"/>
                      </a:endParaRPr>
                    </a:p>
                  </a:txBody>
                  <a:tcPr marL="0" marR="0" marT="1714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35"/>
                        </a:spcBef>
                      </a:pPr>
                      <a:r>
                        <a:rPr lang="en-US" sz="3200" b="1" dirty="0">
                          <a:latin typeface="+mn-lt"/>
                          <a:cs typeface="Times New Roman"/>
                        </a:rPr>
                        <a:t>2023</a:t>
                      </a:r>
                      <a:endParaRPr sz="3200" b="1" dirty="0">
                        <a:latin typeface="+mn-lt"/>
                        <a:cs typeface="Times New Roman"/>
                      </a:endParaRPr>
                    </a:p>
                  </a:txBody>
                  <a:tcPr marL="0" marR="0" marT="1714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35"/>
                        </a:spcBef>
                      </a:pPr>
                      <a:r>
                        <a:rPr lang="en-US" sz="3200" b="1" dirty="0">
                          <a:latin typeface="+mn-lt"/>
                          <a:cs typeface="Times New Roman"/>
                        </a:rPr>
                        <a:t>2024</a:t>
                      </a:r>
                      <a:endParaRPr sz="3200" b="1" dirty="0">
                        <a:latin typeface="+mn-lt"/>
                        <a:cs typeface="Times New Roman"/>
                      </a:endParaRPr>
                    </a:p>
                  </a:txBody>
                  <a:tcPr marL="0" marR="0" marT="1714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130219276"/>
                  </a:ext>
                </a:extLst>
              </a:tr>
              <a:tr h="349017">
                <a:tc>
                  <a:txBody>
                    <a:bodyPr/>
                    <a:lstStyle/>
                    <a:p>
                      <a:pPr algn="ctr">
                        <a:lnSpc>
                          <a:spcPct val="100000"/>
                        </a:lnSpc>
                        <a:spcBef>
                          <a:spcPts val="150"/>
                        </a:spcBef>
                      </a:pPr>
                      <a:r>
                        <a:rPr lang="en-US" sz="3200" b="1" dirty="0">
                          <a:latin typeface="+mn-lt"/>
                          <a:cs typeface="Times New Roman"/>
                        </a:rPr>
                        <a:t>AFTA (ATIGA)</a:t>
                      </a:r>
                      <a:endParaRPr sz="3200" b="1" dirty="0">
                        <a:latin typeface="+mn-lt"/>
                        <a:cs typeface="Times New Roman"/>
                      </a:endParaRPr>
                    </a:p>
                  </a:txBody>
                  <a:tcPr marL="0" marR="0" marT="1905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35"/>
                        </a:spcBef>
                      </a:pPr>
                      <a:r>
                        <a:rPr lang="en-US" sz="3200" dirty="0">
                          <a:latin typeface="+mn-lt"/>
                          <a:cs typeface="Times New Roman"/>
                        </a:rPr>
                        <a:t>13,492</a:t>
                      </a:r>
                      <a:endParaRPr sz="3200" dirty="0">
                        <a:latin typeface="+mn-lt"/>
                        <a:cs typeface="Times New Roman"/>
                      </a:endParaRPr>
                    </a:p>
                  </a:txBody>
                  <a:tcPr marL="0" marR="0" marT="1714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35"/>
                        </a:spcBef>
                      </a:pPr>
                      <a:r>
                        <a:rPr lang="en-US" sz="3200" dirty="0">
                          <a:latin typeface="+mn-lt"/>
                          <a:cs typeface="Times New Roman"/>
                        </a:rPr>
                        <a:t>14,791</a:t>
                      </a:r>
                      <a:endParaRPr sz="3200" dirty="0">
                        <a:latin typeface="+mn-lt"/>
                        <a:cs typeface="Times New Roman"/>
                      </a:endParaRPr>
                    </a:p>
                  </a:txBody>
                  <a:tcPr marL="0" marR="0" marT="1714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905" algn="ctr">
                        <a:lnSpc>
                          <a:spcPct val="100000"/>
                        </a:lnSpc>
                        <a:spcBef>
                          <a:spcPts val="135"/>
                        </a:spcBef>
                      </a:pPr>
                      <a:r>
                        <a:rPr lang="en-US" sz="3200" dirty="0">
                          <a:latin typeface="+mn-lt"/>
                          <a:cs typeface="Times New Roman"/>
                        </a:rPr>
                        <a:t>32,571</a:t>
                      </a:r>
                      <a:endParaRPr sz="3200" dirty="0">
                        <a:latin typeface="+mn-lt"/>
                        <a:cs typeface="Times New Roman"/>
                      </a:endParaRPr>
                    </a:p>
                  </a:txBody>
                  <a:tcPr marL="0" marR="0" marT="17145" marB="0" anchor="ctr">
                    <a:lnL w="12700">
                      <a:solidFill>
                        <a:srgbClr val="D79F39"/>
                      </a:solidFill>
                      <a:prstDash val="soli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a:solidFill>
                        <a:srgbClr val="D79F39"/>
                      </a:solidFill>
                      <a:prstDash val="solid"/>
                    </a:lnB>
                  </a:tcPr>
                </a:tc>
                <a:tc>
                  <a:txBody>
                    <a:bodyPr/>
                    <a:lstStyle/>
                    <a:p>
                      <a:pPr marL="1905" algn="ctr">
                        <a:lnSpc>
                          <a:spcPct val="100000"/>
                        </a:lnSpc>
                        <a:spcBef>
                          <a:spcPts val="135"/>
                        </a:spcBef>
                      </a:pPr>
                      <a:r>
                        <a:rPr lang="en-US" sz="3200" dirty="0">
                          <a:latin typeface="+mn-lt"/>
                          <a:cs typeface="Times New Roman"/>
                        </a:rPr>
                        <a:t>36,876</a:t>
                      </a:r>
                      <a:endParaRPr sz="3200" dirty="0">
                        <a:latin typeface="+mn-lt"/>
                        <a:cs typeface="Times New Roman"/>
                      </a:endParaRPr>
                    </a:p>
                  </a:txBody>
                  <a:tcPr marL="0" marR="0" marT="1714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2700" algn="ctr">
                        <a:lnSpc>
                          <a:spcPct val="100000"/>
                        </a:lnSpc>
                        <a:spcBef>
                          <a:spcPts val="150"/>
                        </a:spcBef>
                      </a:pPr>
                      <a:r>
                        <a:rPr lang="en-US" sz="3200" dirty="0">
                          <a:latin typeface="+mn-lt"/>
                          <a:cs typeface="Times New Roman"/>
                        </a:rPr>
                        <a:t>41,4</a:t>
                      </a:r>
                    </a:p>
                  </a:txBody>
                  <a:tcPr marL="0" marR="0" marT="19050" marB="0" anchor="ctr">
                    <a:lnL w="12700">
                      <a:solidFill>
                        <a:srgbClr val="D79F39"/>
                      </a:solidFill>
                      <a:prstDash val="soli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a:solidFill>
                        <a:srgbClr val="D79F39"/>
                      </a:solidFill>
                      <a:prstDash val="solid"/>
                    </a:lnB>
                  </a:tcPr>
                </a:tc>
                <a:tc>
                  <a:txBody>
                    <a:bodyPr/>
                    <a:lstStyle/>
                    <a:p>
                      <a:pPr marL="12700" algn="ctr">
                        <a:lnSpc>
                          <a:spcPct val="100000"/>
                        </a:lnSpc>
                        <a:spcBef>
                          <a:spcPts val="150"/>
                        </a:spcBef>
                      </a:pPr>
                      <a:r>
                        <a:rPr lang="en-US" sz="3200" dirty="0">
                          <a:latin typeface="+mn-lt"/>
                          <a:cs typeface="Times New Roman"/>
                        </a:rPr>
                        <a:t>40,1</a:t>
                      </a:r>
                    </a:p>
                  </a:txBody>
                  <a:tcPr marL="0" marR="0" marT="1905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1"/>
                  </a:ext>
                </a:extLst>
              </a:tr>
              <a:tr h="349019">
                <a:tc>
                  <a:txBody>
                    <a:bodyPr/>
                    <a:lstStyle/>
                    <a:p>
                      <a:pPr algn="ctr">
                        <a:lnSpc>
                          <a:spcPct val="100000"/>
                        </a:lnSpc>
                        <a:spcBef>
                          <a:spcPts val="155"/>
                        </a:spcBef>
                      </a:pPr>
                      <a:r>
                        <a:rPr lang="en-US" sz="3200" b="1" dirty="0">
                          <a:latin typeface="+mn-lt"/>
                          <a:cs typeface="Times New Roman"/>
                        </a:rPr>
                        <a:t>ACFTA</a:t>
                      </a:r>
                      <a:endParaRPr sz="3200" b="1"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17,58</a:t>
                      </a:r>
                      <a:endParaRPr sz="3200" dirty="0">
                        <a:latin typeface="+mn-lt"/>
                        <a:cs typeface="Times New Roman"/>
                      </a:endParaRPr>
                    </a:p>
                  </a:txBody>
                  <a:tcPr marL="0" marR="0" marT="1778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25,613</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905" algn="ctr">
                        <a:lnSpc>
                          <a:spcPct val="100000"/>
                        </a:lnSpc>
                        <a:spcBef>
                          <a:spcPts val="140"/>
                        </a:spcBef>
                      </a:pPr>
                      <a:r>
                        <a:rPr lang="en-US" sz="3200" dirty="0">
                          <a:latin typeface="+mn-lt"/>
                          <a:cs typeface="Times New Roman"/>
                        </a:rPr>
                        <a:t>61,207</a:t>
                      </a:r>
                      <a:endParaRPr sz="3200" dirty="0">
                        <a:latin typeface="+mn-lt"/>
                        <a:cs typeface="Times New Roman"/>
                      </a:endParaRPr>
                    </a:p>
                  </a:txBody>
                  <a:tcPr marL="0" marR="0" marT="1778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905" algn="ctr">
                        <a:lnSpc>
                          <a:spcPct val="100000"/>
                        </a:lnSpc>
                        <a:spcBef>
                          <a:spcPts val="140"/>
                        </a:spcBef>
                      </a:pPr>
                      <a:r>
                        <a:rPr lang="en-US" sz="3200" dirty="0">
                          <a:latin typeface="+mn-lt"/>
                          <a:cs typeface="Times New Roman"/>
                        </a:rPr>
                        <a:t>61,211</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2700" algn="ctr">
                        <a:lnSpc>
                          <a:spcPct val="100000"/>
                        </a:lnSpc>
                        <a:spcBef>
                          <a:spcPts val="155"/>
                        </a:spcBef>
                      </a:pPr>
                      <a:r>
                        <a:rPr lang="en-US" sz="3200" dirty="0">
                          <a:latin typeface="+mn-lt"/>
                          <a:cs typeface="Times New Roman"/>
                        </a:rPr>
                        <a:t>28,7</a:t>
                      </a:r>
                    </a:p>
                  </a:txBody>
                  <a:tcPr marL="0" marR="0" marT="1968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2700" algn="ctr">
                        <a:lnSpc>
                          <a:spcPct val="100000"/>
                        </a:lnSpc>
                        <a:spcBef>
                          <a:spcPts val="155"/>
                        </a:spcBef>
                      </a:pPr>
                      <a:r>
                        <a:rPr lang="en-US" sz="3200" dirty="0">
                          <a:latin typeface="+mn-lt"/>
                          <a:cs typeface="Times New Roman"/>
                        </a:rPr>
                        <a:t>41,8</a:t>
                      </a:r>
                    </a:p>
                  </a:txBody>
                  <a:tcPr marL="0" marR="0" marT="1968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2"/>
                  </a:ext>
                </a:extLst>
              </a:tr>
              <a:tr h="349017">
                <a:tc>
                  <a:txBody>
                    <a:bodyPr/>
                    <a:lstStyle/>
                    <a:p>
                      <a:pPr marL="3175" algn="ctr">
                        <a:lnSpc>
                          <a:spcPct val="100000"/>
                        </a:lnSpc>
                        <a:spcBef>
                          <a:spcPts val="155"/>
                        </a:spcBef>
                      </a:pPr>
                      <a:r>
                        <a:rPr lang="en-US" sz="3200" b="1" dirty="0">
                          <a:latin typeface="+mn-lt"/>
                          <a:cs typeface="Times New Roman"/>
                        </a:rPr>
                        <a:t>AJCEP </a:t>
                      </a:r>
                      <a:r>
                        <a:rPr lang="en-US" sz="3200" b="1" dirty="0" err="1">
                          <a:latin typeface="+mn-lt"/>
                          <a:cs typeface="Times New Roman"/>
                        </a:rPr>
                        <a:t>và</a:t>
                      </a:r>
                      <a:r>
                        <a:rPr lang="en-US" sz="3200" b="1" dirty="0">
                          <a:latin typeface="+mn-lt"/>
                          <a:cs typeface="Times New Roman"/>
                        </a:rPr>
                        <a:t> VJEPA</a:t>
                      </a:r>
                      <a:endParaRPr sz="3200" b="1"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40"/>
                        </a:spcBef>
                      </a:pPr>
                      <a:r>
                        <a:rPr lang="en-US" sz="3200" dirty="0">
                          <a:latin typeface="+mn-lt"/>
                          <a:cs typeface="Times New Roman"/>
                        </a:rPr>
                        <a:t>7,684</a:t>
                      </a:r>
                      <a:endParaRPr sz="3200" dirty="0">
                        <a:latin typeface="+mn-lt"/>
                        <a:cs typeface="Times New Roman"/>
                      </a:endParaRPr>
                    </a:p>
                  </a:txBody>
                  <a:tcPr marL="0" marR="0" marT="1778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7,887</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905" algn="ctr">
                        <a:lnSpc>
                          <a:spcPct val="100000"/>
                        </a:lnSpc>
                        <a:spcBef>
                          <a:spcPts val="140"/>
                        </a:spcBef>
                      </a:pPr>
                      <a:r>
                        <a:rPr lang="en-US" sz="3200" dirty="0">
                          <a:latin typeface="+mn-lt"/>
                          <a:cs typeface="Times New Roman"/>
                        </a:rPr>
                        <a:t>23,315</a:t>
                      </a:r>
                      <a:endParaRPr sz="3200" dirty="0">
                        <a:latin typeface="+mn-lt"/>
                        <a:cs typeface="Times New Roman"/>
                      </a:endParaRPr>
                    </a:p>
                  </a:txBody>
                  <a:tcPr marL="0" marR="0" marT="1778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905" algn="ctr">
                        <a:lnSpc>
                          <a:spcPct val="100000"/>
                        </a:lnSpc>
                        <a:spcBef>
                          <a:spcPts val="140"/>
                        </a:spcBef>
                      </a:pPr>
                      <a:r>
                        <a:rPr lang="en-US" sz="3200" dirty="0"/>
                        <a:t>24,608</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2700" algn="ctr">
                        <a:lnSpc>
                          <a:spcPct val="100000"/>
                        </a:lnSpc>
                        <a:spcBef>
                          <a:spcPts val="155"/>
                        </a:spcBef>
                      </a:pPr>
                      <a:r>
                        <a:rPr lang="en-US" sz="3200" dirty="0"/>
                        <a:t>32,9</a:t>
                      </a:r>
                      <a:endParaRPr lang="en-US" sz="3200" dirty="0">
                        <a:latin typeface="+mn-lt"/>
                        <a:cs typeface="Times New Roman"/>
                      </a:endParaRPr>
                    </a:p>
                  </a:txBody>
                  <a:tcPr marL="0" marR="0" marT="1968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2700" algn="ctr">
                        <a:lnSpc>
                          <a:spcPct val="100000"/>
                        </a:lnSpc>
                        <a:spcBef>
                          <a:spcPts val="155"/>
                        </a:spcBef>
                      </a:pPr>
                      <a:r>
                        <a:rPr lang="en-US" sz="3200" dirty="0"/>
                        <a:t>32,05</a:t>
                      </a:r>
                      <a:endParaRPr lang="en-US" sz="3200" dirty="0">
                        <a:latin typeface="+mn-lt"/>
                        <a:cs typeface="Times New Roman"/>
                      </a:endParaRPr>
                    </a:p>
                  </a:txBody>
                  <a:tcPr marL="0" marR="0" marT="1968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3"/>
                  </a:ext>
                </a:extLst>
              </a:tr>
              <a:tr h="349017">
                <a:tc>
                  <a:txBody>
                    <a:bodyPr/>
                    <a:lstStyle/>
                    <a:p>
                      <a:pPr marL="3175" algn="ctr">
                        <a:lnSpc>
                          <a:spcPct val="100000"/>
                        </a:lnSpc>
                        <a:spcBef>
                          <a:spcPts val="155"/>
                        </a:spcBef>
                      </a:pPr>
                      <a:r>
                        <a:rPr lang="en-US" sz="3200" b="1" dirty="0">
                          <a:latin typeface="+mn-lt"/>
                          <a:cs typeface="Times New Roman"/>
                        </a:rPr>
                        <a:t>AKFTA </a:t>
                      </a:r>
                      <a:r>
                        <a:rPr lang="en-US" sz="3200" b="1" dirty="0" err="1">
                          <a:latin typeface="+mn-lt"/>
                          <a:cs typeface="Times New Roman"/>
                        </a:rPr>
                        <a:t>và</a:t>
                      </a:r>
                      <a:r>
                        <a:rPr lang="en-US" sz="3200" b="1" dirty="0">
                          <a:latin typeface="+mn-lt"/>
                          <a:cs typeface="Times New Roman"/>
                        </a:rPr>
                        <a:t> VKFTA</a:t>
                      </a:r>
                      <a:endParaRPr sz="3200" b="1"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12,195</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13,137</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905" algn="ctr">
                        <a:lnSpc>
                          <a:spcPct val="100000"/>
                        </a:lnSpc>
                        <a:spcBef>
                          <a:spcPts val="140"/>
                        </a:spcBef>
                      </a:pPr>
                      <a:r>
                        <a:rPr lang="en-US" sz="3200" dirty="0">
                          <a:latin typeface="+mn-lt"/>
                          <a:cs typeface="Times New Roman"/>
                        </a:rPr>
                        <a:t>23,499</a:t>
                      </a:r>
                      <a:endParaRPr sz="3200" dirty="0">
                        <a:latin typeface="+mn-lt"/>
                        <a:cs typeface="Times New Roman"/>
                      </a:endParaRPr>
                    </a:p>
                  </a:txBody>
                  <a:tcPr marL="0" marR="0" marT="1778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905" algn="ctr">
                        <a:lnSpc>
                          <a:spcPct val="100000"/>
                        </a:lnSpc>
                        <a:spcBef>
                          <a:spcPts val="140"/>
                        </a:spcBef>
                      </a:pPr>
                      <a:r>
                        <a:rPr lang="en-US" sz="3200" dirty="0">
                          <a:latin typeface="+mn-lt"/>
                          <a:cs typeface="Times New Roman"/>
                        </a:rPr>
                        <a:t>25,62</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2700" algn="ctr">
                        <a:lnSpc>
                          <a:spcPct val="100000"/>
                        </a:lnSpc>
                        <a:spcBef>
                          <a:spcPts val="155"/>
                        </a:spcBef>
                      </a:pPr>
                      <a:r>
                        <a:rPr lang="en-US" sz="3200" dirty="0">
                          <a:latin typeface="+mn-lt"/>
                          <a:cs typeface="Times New Roman"/>
                        </a:rPr>
                        <a:t>51,9</a:t>
                      </a:r>
                    </a:p>
                  </a:txBody>
                  <a:tcPr marL="0" marR="0" marT="1968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2700" algn="ctr">
                        <a:lnSpc>
                          <a:spcPct val="100000"/>
                        </a:lnSpc>
                        <a:spcBef>
                          <a:spcPts val="155"/>
                        </a:spcBef>
                      </a:pPr>
                      <a:r>
                        <a:rPr lang="en-US" sz="3200" dirty="0">
                          <a:latin typeface="+mn-lt"/>
                          <a:cs typeface="Times New Roman"/>
                        </a:rPr>
                        <a:t>51,27</a:t>
                      </a:r>
                    </a:p>
                  </a:txBody>
                  <a:tcPr marL="0" marR="0" marT="1968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4"/>
                  </a:ext>
                </a:extLst>
              </a:tr>
              <a:tr h="349019">
                <a:tc>
                  <a:txBody>
                    <a:bodyPr/>
                    <a:lstStyle/>
                    <a:p>
                      <a:pPr algn="ctr">
                        <a:lnSpc>
                          <a:spcPct val="100000"/>
                        </a:lnSpc>
                        <a:spcBef>
                          <a:spcPts val="160"/>
                        </a:spcBef>
                      </a:pPr>
                      <a:r>
                        <a:rPr lang="en-US" sz="3200" b="1" dirty="0">
                          <a:latin typeface="+mn-lt"/>
                          <a:cs typeface="Times New Roman"/>
                        </a:rPr>
                        <a:t>AANZFTA</a:t>
                      </a:r>
                      <a:endParaRPr sz="3200" b="1" dirty="0">
                        <a:latin typeface="+mn-lt"/>
                        <a:cs typeface="Times New Roman"/>
                      </a:endParaRPr>
                    </a:p>
                  </a:txBody>
                  <a:tcPr marL="0" marR="0" marT="2032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2,374</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2,684</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905" algn="ctr">
                        <a:lnSpc>
                          <a:spcPct val="100000"/>
                        </a:lnSpc>
                        <a:spcBef>
                          <a:spcPts val="145"/>
                        </a:spcBef>
                      </a:pPr>
                      <a:r>
                        <a:rPr lang="en-US" sz="3200" dirty="0">
                          <a:latin typeface="+mn-lt"/>
                          <a:cs typeface="Times New Roman"/>
                        </a:rPr>
                        <a:t>5,873</a:t>
                      </a:r>
                      <a:endParaRPr sz="3200" dirty="0">
                        <a:latin typeface="+mn-lt"/>
                        <a:cs typeface="Times New Roman"/>
                      </a:endParaRPr>
                    </a:p>
                  </a:txBody>
                  <a:tcPr marL="0" marR="0" marT="1841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dirty="0">
                          <a:latin typeface="+mn-lt"/>
                          <a:cs typeface="Times New Roman"/>
                        </a:rPr>
                        <a:t>7,163</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2700" algn="ctr">
                        <a:lnSpc>
                          <a:spcPct val="100000"/>
                        </a:lnSpc>
                        <a:spcBef>
                          <a:spcPts val="155"/>
                        </a:spcBef>
                      </a:pPr>
                      <a:r>
                        <a:rPr lang="en-US" sz="3200" dirty="0">
                          <a:latin typeface="+mn-lt"/>
                          <a:cs typeface="Times New Roman"/>
                        </a:rPr>
                        <a:t>40,4</a:t>
                      </a:r>
                    </a:p>
                  </a:txBody>
                  <a:tcPr marL="0" marR="0" marT="1968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2700" algn="ctr">
                        <a:lnSpc>
                          <a:spcPct val="100000"/>
                        </a:lnSpc>
                        <a:spcBef>
                          <a:spcPts val="155"/>
                        </a:spcBef>
                      </a:pPr>
                      <a:r>
                        <a:rPr lang="en-US" sz="3200" dirty="0">
                          <a:latin typeface="+mn-lt"/>
                          <a:cs typeface="Times New Roman"/>
                        </a:rPr>
                        <a:t>37,47</a:t>
                      </a:r>
                    </a:p>
                  </a:txBody>
                  <a:tcPr marL="0" marR="0" marT="1968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5"/>
                  </a:ext>
                </a:extLst>
              </a:tr>
              <a:tr h="349017">
                <a:tc>
                  <a:txBody>
                    <a:bodyPr/>
                    <a:lstStyle/>
                    <a:p>
                      <a:pPr marL="6985" algn="ctr">
                        <a:lnSpc>
                          <a:spcPct val="100000"/>
                        </a:lnSpc>
                        <a:spcBef>
                          <a:spcPts val="155"/>
                        </a:spcBef>
                      </a:pPr>
                      <a:r>
                        <a:rPr lang="en-US" sz="3200" b="1" dirty="0">
                          <a:latin typeface="+mn-lt"/>
                          <a:cs typeface="Times New Roman"/>
                        </a:rPr>
                        <a:t>AIFTA</a:t>
                      </a:r>
                      <a:endParaRPr sz="3200" b="1"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6,169</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5,903</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905" algn="ctr">
                        <a:lnSpc>
                          <a:spcPct val="100000"/>
                        </a:lnSpc>
                        <a:spcBef>
                          <a:spcPts val="145"/>
                        </a:spcBef>
                      </a:pPr>
                      <a:r>
                        <a:rPr lang="en-US" sz="3200" dirty="0">
                          <a:latin typeface="+mn-lt"/>
                          <a:cs typeface="Times New Roman"/>
                        </a:rPr>
                        <a:t>8,499</a:t>
                      </a:r>
                      <a:endParaRPr sz="3200" dirty="0">
                        <a:latin typeface="+mn-lt"/>
                        <a:cs typeface="Times New Roman"/>
                      </a:endParaRPr>
                    </a:p>
                  </a:txBody>
                  <a:tcPr marL="0" marR="0" marT="1841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dirty="0">
                          <a:latin typeface="+mn-lt"/>
                          <a:cs typeface="Times New Roman"/>
                        </a:rPr>
                        <a:t>9,065</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2700" algn="ctr">
                        <a:lnSpc>
                          <a:spcPct val="100000"/>
                        </a:lnSpc>
                        <a:spcBef>
                          <a:spcPts val="160"/>
                        </a:spcBef>
                      </a:pPr>
                      <a:r>
                        <a:rPr lang="en-US" sz="3200" dirty="0">
                          <a:latin typeface="+mn-lt"/>
                          <a:cs typeface="Times New Roman"/>
                        </a:rPr>
                        <a:t>72,6</a:t>
                      </a:r>
                    </a:p>
                  </a:txBody>
                  <a:tcPr marL="0" marR="0" marT="2032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2700" algn="ctr">
                        <a:lnSpc>
                          <a:spcPct val="100000"/>
                        </a:lnSpc>
                        <a:spcBef>
                          <a:spcPts val="160"/>
                        </a:spcBef>
                      </a:pPr>
                      <a:r>
                        <a:rPr lang="en-US" sz="3200" dirty="0">
                          <a:latin typeface="+mn-lt"/>
                          <a:cs typeface="Times New Roman"/>
                        </a:rPr>
                        <a:t>65,12</a:t>
                      </a:r>
                    </a:p>
                  </a:txBody>
                  <a:tcPr marL="0" marR="0" marT="2032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6"/>
                  </a:ext>
                </a:extLst>
              </a:tr>
              <a:tr h="349017">
                <a:tc>
                  <a:txBody>
                    <a:bodyPr/>
                    <a:lstStyle/>
                    <a:p>
                      <a:pPr marL="3175" algn="ctr">
                        <a:lnSpc>
                          <a:spcPct val="100000"/>
                        </a:lnSpc>
                        <a:spcBef>
                          <a:spcPts val="160"/>
                        </a:spcBef>
                      </a:pPr>
                      <a:r>
                        <a:rPr lang="en-US" sz="3200" b="1" dirty="0">
                          <a:latin typeface="+mn-lt"/>
                          <a:cs typeface="Times New Roman"/>
                        </a:rPr>
                        <a:t>AHKFTA</a:t>
                      </a:r>
                      <a:endParaRPr sz="3200" b="1" dirty="0">
                        <a:latin typeface="+mn-lt"/>
                        <a:cs typeface="Times New Roman"/>
                      </a:endParaRPr>
                    </a:p>
                  </a:txBody>
                  <a:tcPr marL="0" marR="0" marT="2032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0,018</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0,026</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905" algn="ctr">
                        <a:lnSpc>
                          <a:spcPct val="100000"/>
                        </a:lnSpc>
                        <a:spcBef>
                          <a:spcPts val="145"/>
                        </a:spcBef>
                      </a:pPr>
                      <a:r>
                        <a:rPr lang="en-US" sz="3200" dirty="0">
                          <a:latin typeface="+mn-lt"/>
                          <a:cs typeface="Times New Roman"/>
                        </a:rPr>
                        <a:t>9,632</a:t>
                      </a:r>
                      <a:endParaRPr sz="3200" dirty="0">
                        <a:latin typeface="+mn-lt"/>
                        <a:cs typeface="Times New Roman"/>
                      </a:endParaRPr>
                    </a:p>
                  </a:txBody>
                  <a:tcPr marL="0" marR="0" marT="1841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dirty="0">
                          <a:latin typeface="+mn-lt"/>
                          <a:cs typeface="Times New Roman"/>
                        </a:rPr>
                        <a:t>12,423</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2700" algn="ctr">
                        <a:lnSpc>
                          <a:spcPct val="100000"/>
                        </a:lnSpc>
                        <a:spcBef>
                          <a:spcPts val="160"/>
                        </a:spcBef>
                      </a:pPr>
                      <a:r>
                        <a:rPr lang="en-US" sz="3200" dirty="0">
                          <a:latin typeface="+mn-lt"/>
                          <a:cs typeface="Times New Roman"/>
                        </a:rPr>
                        <a:t>0,19</a:t>
                      </a:r>
                    </a:p>
                  </a:txBody>
                  <a:tcPr marL="0" marR="0" marT="2032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2700" algn="ctr">
                        <a:lnSpc>
                          <a:spcPct val="100000"/>
                        </a:lnSpc>
                        <a:spcBef>
                          <a:spcPts val="160"/>
                        </a:spcBef>
                      </a:pPr>
                      <a:r>
                        <a:rPr lang="en-US" sz="3200" dirty="0">
                          <a:latin typeface="+mn-lt"/>
                          <a:cs typeface="Times New Roman"/>
                        </a:rPr>
                        <a:t>0,21</a:t>
                      </a:r>
                    </a:p>
                  </a:txBody>
                  <a:tcPr marL="0" marR="0" marT="2032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7"/>
                  </a:ext>
                </a:extLst>
              </a:tr>
              <a:tr h="745403">
                <a:tc>
                  <a:txBody>
                    <a:bodyPr/>
                    <a:lstStyle/>
                    <a:p>
                      <a:pPr marL="3175" algn="ctr">
                        <a:lnSpc>
                          <a:spcPct val="100000"/>
                        </a:lnSpc>
                        <a:spcBef>
                          <a:spcPts val="160"/>
                        </a:spcBef>
                      </a:pPr>
                      <a:r>
                        <a:rPr lang="en-US" sz="3200" b="1" dirty="0">
                          <a:latin typeface="+mn-lt"/>
                          <a:cs typeface="Times New Roman"/>
                        </a:rPr>
                        <a:t>RCEP</a:t>
                      </a:r>
                      <a:endParaRPr sz="3200" b="1" dirty="0">
                        <a:latin typeface="+mn-lt"/>
                        <a:cs typeface="Times New Roman"/>
                      </a:endParaRPr>
                    </a:p>
                  </a:txBody>
                  <a:tcPr marL="0" marR="0" marT="20320" marB="0" anchor="ctr">
                    <a:lnL w="12700">
                      <a:solidFill>
                        <a:srgbClr val="D79F39"/>
                      </a:solidFill>
                      <a:prstDash val="solid"/>
                    </a:lnL>
                    <a:lnR w="12700">
                      <a:solidFill>
                        <a:srgbClr val="D79F39"/>
                      </a:solidFill>
                      <a:prstDash val="solid"/>
                    </a:lnR>
                    <a:lnT w="12700" cap="flat" cmpd="sng" algn="ctr">
                      <a:solidFill>
                        <a:srgbClr val="D79F39"/>
                      </a:solidFill>
                      <a:prstDash val="solid"/>
                      <a:round/>
                      <a:headEnd type="none" w="med" len="med"/>
                      <a:tailEnd type="none" w="med" len="me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1,846</a:t>
                      </a:r>
                      <a:endParaRPr sz="3200" dirty="0">
                        <a:latin typeface="+mn-lt"/>
                        <a:cs typeface="Times New Roman"/>
                      </a:endParaRPr>
                    </a:p>
                  </a:txBody>
                  <a:tcPr marL="0" marR="0" marT="1841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2,840</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905" algn="ctr">
                        <a:lnSpc>
                          <a:spcPct val="100000"/>
                        </a:lnSpc>
                        <a:spcBef>
                          <a:spcPts val="145"/>
                        </a:spcBef>
                      </a:pPr>
                      <a:r>
                        <a:rPr lang="en-US" sz="3200" dirty="0">
                          <a:latin typeface="+mn-lt"/>
                          <a:cs typeface="Times New Roman"/>
                        </a:rPr>
                        <a:t>146,46</a:t>
                      </a:r>
                      <a:endParaRPr sz="3200" dirty="0">
                        <a:latin typeface="+mn-lt"/>
                        <a:cs typeface="Times New Roman"/>
                      </a:endParaRPr>
                    </a:p>
                  </a:txBody>
                  <a:tcPr marL="0" marR="0" marT="1841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dirty="0">
                          <a:latin typeface="+mn-lt"/>
                          <a:cs typeface="Times New Roman"/>
                        </a:rPr>
                        <a:t>155,47</a:t>
                      </a: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12700" algn="ctr">
                        <a:lnSpc>
                          <a:spcPct val="100000"/>
                        </a:lnSpc>
                        <a:spcBef>
                          <a:spcPts val="160"/>
                        </a:spcBef>
                      </a:pPr>
                      <a:r>
                        <a:rPr lang="en-US" sz="3200" dirty="0">
                          <a:latin typeface="+mn-lt"/>
                          <a:cs typeface="Times New Roman"/>
                        </a:rPr>
                        <a:t>1,26</a:t>
                      </a:r>
                    </a:p>
                  </a:txBody>
                  <a:tcPr marL="0" marR="0" marT="2032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2700" algn="ctr">
                        <a:lnSpc>
                          <a:spcPct val="100000"/>
                        </a:lnSpc>
                        <a:spcBef>
                          <a:spcPts val="160"/>
                        </a:spcBef>
                      </a:pPr>
                      <a:r>
                        <a:rPr lang="en-US" sz="3200" dirty="0">
                          <a:latin typeface="+mn-lt"/>
                          <a:cs typeface="Times New Roman"/>
                        </a:rPr>
                        <a:t>1,83</a:t>
                      </a:r>
                    </a:p>
                  </a:txBody>
                  <a:tcPr marL="0" marR="0" marT="2032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7070585" y="4691301"/>
            <a:ext cx="12808970" cy="7173023"/>
          </a:xfrm>
          <a:custGeom>
            <a:avLst/>
            <a:gdLst/>
            <a:ahLst/>
            <a:cxnLst/>
            <a:rect l="l" t="t" r="r" b="b"/>
            <a:pathLst>
              <a:path w="12808970" h="7173023">
                <a:moveTo>
                  <a:pt x="0" y="0"/>
                </a:moveTo>
                <a:lnTo>
                  <a:pt x="12808970" y="0"/>
                </a:lnTo>
                <a:lnTo>
                  <a:pt x="12808970" y="7173023"/>
                </a:lnTo>
                <a:lnTo>
                  <a:pt x="0" y="7173023"/>
                </a:lnTo>
                <a:lnTo>
                  <a:pt x="0" y="0"/>
                </a:lnTo>
                <a:close/>
              </a:path>
            </a:pathLst>
          </a:custGeom>
          <a:blipFill>
            <a:blip r:embed="rId3">
              <a:alphaModFix amt="6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597396" y="-1512018"/>
            <a:ext cx="13405298" cy="1340529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8A01">
                    <a:alpha val="100000"/>
                  </a:srgbClr>
                </a:gs>
                <a:gs pos="100000">
                  <a:srgbClr val="FFCF01">
                    <a:alpha val="100000"/>
                  </a:srgbClr>
                </a:gs>
              </a:gsLst>
              <a:lin ang="27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a:grpSpLocks noChangeAspect="1"/>
          </p:cNvGrpSpPr>
          <p:nvPr/>
        </p:nvGrpSpPr>
        <p:grpSpPr>
          <a:xfrm>
            <a:off x="11562000" y="1028700"/>
            <a:ext cx="6002896" cy="5979448"/>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gradFill rotWithShape="1">
              <a:gsLst>
                <a:gs pos="0">
                  <a:srgbClr val="003780">
                    <a:alpha val="100000"/>
                  </a:srgbClr>
                </a:gs>
                <a:gs pos="100000">
                  <a:srgbClr val="011F47">
                    <a:alpha val="100000"/>
                  </a:srgbClr>
                </a:gs>
              </a:gsLst>
              <a:lin ang="0"/>
            </a:gradFill>
          </p:spPr>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003780">
                    <a:alpha val="100000"/>
                  </a:srgbClr>
                </a:gs>
                <a:gs pos="100000">
                  <a:srgbClr val="011F47">
                    <a:alpha val="100000"/>
                  </a:srgbClr>
                </a:gs>
              </a:gsLst>
              <a:lin ang="0"/>
            </a:gradFill>
          </p:spPr>
        </p:sp>
      </p:grpSp>
      <p:sp>
        <p:nvSpPr>
          <p:cNvPr id="10" name="TextBox 10"/>
          <p:cNvSpPr txBox="1"/>
          <p:nvPr/>
        </p:nvSpPr>
        <p:spPr>
          <a:xfrm>
            <a:off x="1028700" y="1512138"/>
            <a:ext cx="10124030" cy="1120243"/>
          </a:xfrm>
          <a:prstGeom prst="rect">
            <a:avLst/>
          </a:prstGeom>
        </p:spPr>
        <p:txBody>
          <a:bodyPr lIns="0" tIns="0" rIns="0" bIns="0" rtlCol="0" anchor="t">
            <a:spAutoFit/>
          </a:bodyPr>
          <a:lstStyle/>
          <a:p>
            <a:pPr algn="l">
              <a:lnSpc>
                <a:spcPts val="9336"/>
              </a:lnSpc>
            </a:pPr>
            <a:r>
              <a:rPr lang="en-US" sz="6669" b="1" dirty="0" err="1">
                <a:solidFill>
                  <a:srgbClr val="003780"/>
                </a:solidFill>
                <a:latin typeface="+mj-lt"/>
                <a:ea typeface="Montserrat Bold"/>
                <a:cs typeface="Montserrat Bold"/>
                <a:sym typeface="Montserrat Bold"/>
              </a:rPr>
              <a:t>Đánh</a:t>
            </a:r>
            <a:r>
              <a:rPr lang="en-US" sz="6669" b="1" dirty="0">
                <a:solidFill>
                  <a:srgbClr val="003780"/>
                </a:solidFill>
                <a:latin typeface="+mj-lt"/>
                <a:ea typeface="Montserrat Bold"/>
                <a:cs typeface="Montserrat Bold"/>
                <a:sym typeface="Montserrat Bold"/>
              </a:rPr>
              <a:t> </a:t>
            </a:r>
            <a:r>
              <a:rPr lang="en-US" sz="6669" b="1" dirty="0" err="1">
                <a:solidFill>
                  <a:srgbClr val="003780"/>
                </a:solidFill>
                <a:latin typeface="+mj-lt"/>
                <a:ea typeface="Montserrat Bold"/>
                <a:cs typeface="Montserrat Bold"/>
                <a:sym typeface="Montserrat Bold"/>
              </a:rPr>
              <a:t>giá</a:t>
            </a:r>
            <a:endParaRPr lang="en-US" sz="6669" b="1" dirty="0">
              <a:solidFill>
                <a:srgbClr val="003780"/>
              </a:solidFill>
              <a:latin typeface="+mj-lt"/>
              <a:ea typeface="Montserrat Bold"/>
              <a:cs typeface="Montserrat Bold"/>
              <a:sym typeface="Montserrat Bold"/>
            </a:endParaRPr>
          </a:p>
        </p:txBody>
      </p:sp>
      <p:grpSp>
        <p:nvGrpSpPr>
          <p:cNvPr id="11" name="Group 11"/>
          <p:cNvGrpSpPr/>
          <p:nvPr/>
        </p:nvGrpSpPr>
        <p:grpSpPr>
          <a:xfrm>
            <a:off x="7988354" y="-820533"/>
            <a:ext cx="2311292" cy="231129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0"/>
            </a:gra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6201799" y="9758250"/>
            <a:ext cx="1057501" cy="105750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noChangeAspect="1"/>
          </p:cNvGrpSpPr>
          <p:nvPr/>
        </p:nvGrpSpPr>
        <p:grpSpPr>
          <a:xfrm>
            <a:off x="10581393" y="4391595"/>
            <a:ext cx="5196807" cy="5176507"/>
            <a:chOff x="0" y="0"/>
            <a:chExt cx="6502400" cy="6477000"/>
          </a:xfrm>
        </p:grpSpPr>
        <p:sp>
          <p:nvSpPr>
            <p:cNvPr id="18" name="Freeform 1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4712" r="-24712"/>
              </a:stretch>
            </a:blipFill>
          </p:spPr>
        </p:sp>
        <p:sp>
          <p:nvSpPr>
            <p:cNvPr id="19" name="Freeform 1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003780">
                    <a:alpha val="100000"/>
                  </a:srgbClr>
                </a:gs>
                <a:gs pos="100000">
                  <a:srgbClr val="011F47">
                    <a:alpha val="100000"/>
                  </a:srgbClr>
                </a:gs>
              </a:gsLst>
              <a:lin ang="0"/>
            </a:gradFill>
          </p:spPr>
        </p:sp>
      </p:grpSp>
      <p:sp>
        <p:nvSpPr>
          <p:cNvPr id="20" name="TextBox 20"/>
          <p:cNvSpPr txBox="1"/>
          <p:nvPr/>
        </p:nvSpPr>
        <p:spPr>
          <a:xfrm>
            <a:off x="1001268" y="3243696"/>
            <a:ext cx="8143230" cy="3886962"/>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3600" dirty="0">
                <a:solidFill>
                  <a:srgbClr val="000000"/>
                </a:solidFill>
                <a:latin typeface="Montserrat"/>
                <a:ea typeface="Montserrat"/>
                <a:cs typeface="Montserrat"/>
                <a:sym typeface="Montserrat"/>
              </a:rPr>
              <a:t>Về cơ bản, việc thực thi các FTA trong khuôn khổ ASEAN và ASEAN+ được triển khai </a:t>
            </a:r>
            <a:r>
              <a:rPr lang="vi-VN" sz="3600" b="1" dirty="0">
                <a:solidFill>
                  <a:srgbClr val="000000"/>
                </a:solidFill>
                <a:latin typeface="Montserrat"/>
                <a:ea typeface="Montserrat"/>
                <a:cs typeface="Montserrat"/>
                <a:sym typeface="Montserrat"/>
              </a:rPr>
              <a:t>đồng bộ</a:t>
            </a:r>
            <a:r>
              <a:rPr lang="en-US" sz="3600" b="1" dirty="0">
                <a:solidFill>
                  <a:srgbClr val="000000"/>
                </a:solidFill>
                <a:latin typeface="Montserrat"/>
                <a:ea typeface="Montserrat"/>
                <a:cs typeface="Montserrat"/>
                <a:sym typeface="Montserrat"/>
              </a:rPr>
              <a:t> </a:t>
            </a:r>
            <a:r>
              <a:rPr lang="en-US" sz="3600" dirty="0" err="1">
                <a:solidFill>
                  <a:srgbClr val="000000"/>
                </a:solidFill>
                <a:latin typeface="Montserrat"/>
                <a:ea typeface="Montserrat"/>
                <a:cs typeface="Montserrat"/>
                <a:sym typeface="Montserrat"/>
              </a:rPr>
              <a:t>và</a:t>
            </a:r>
            <a:r>
              <a:rPr lang="vi-VN" sz="3600" dirty="0">
                <a:solidFill>
                  <a:srgbClr val="000000"/>
                </a:solidFill>
                <a:latin typeface="Montserrat"/>
                <a:ea typeface="Montserrat"/>
                <a:cs typeface="Montserrat"/>
                <a:sym typeface="Montserrat"/>
              </a:rPr>
              <a:t> </a:t>
            </a:r>
            <a:r>
              <a:rPr lang="vi-VN" sz="3600" b="1" dirty="0">
                <a:solidFill>
                  <a:srgbClr val="000000"/>
                </a:solidFill>
                <a:latin typeface="Montserrat"/>
                <a:ea typeface="Montserrat"/>
                <a:cs typeface="Montserrat"/>
                <a:sym typeface="Montserrat"/>
              </a:rPr>
              <a:t>hiệu quả</a:t>
            </a:r>
            <a:r>
              <a:rPr lang="vi-VN" sz="4000" dirty="0">
                <a:solidFill>
                  <a:srgbClr val="000000"/>
                </a:solidFill>
                <a:latin typeface="Montserrat"/>
                <a:ea typeface="Montserrat"/>
                <a:cs typeface="Montserrat"/>
                <a:sym typeface="Montserrat"/>
              </a:rPr>
              <a:t>. </a:t>
            </a:r>
            <a:endParaRPr lang="en-US" sz="4000" dirty="0">
              <a:solidFill>
                <a:srgbClr val="000000"/>
              </a:solidFill>
              <a:latin typeface="Montserrat"/>
              <a:ea typeface="Montserrat"/>
              <a:cs typeface="Montserrat"/>
              <a:sym typeface="Montserrat"/>
            </a:endParaRPr>
          </a:p>
          <a:p>
            <a:pPr algn="just">
              <a:lnSpc>
                <a:spcPts val="3530"/>
              </a:lnSpc>
            </a:pPr>
            <a:endParaRPr lang="en-US" dirty="0">
              <a:solidFill>
                <a:srgbClr val="000000"/>
              </a:solidFill>
              <a:latin typeface="Montserrat"/>
              <a:ea typeface="Montserrat"/>
              <a:cs typeface="Montserrat"/>
              <a:sym typeface="Montserrat"/>
            </a:endParaRPr>
          </a:p>
        </p:txBody>
      </p:sp>
      <p:grpSp>
        <p:nvGrpSpPr>
          <p:cNvPr id="21" name="Group 21"/>
          <p:cNvGrpSpPr/>
          <p:nvPr/>
        </p:nvGrpSpPr>
        <p:grpSpPr>
          <a:xfrm>
            <a:off x="-1068612" y="8820737"/>
            <a:ext cx="3323669" cy="332366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0"/>
            </a:gra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984443" y="-640918"/>
            <a:ext cx="1952061" cy="195206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0"/>
            </a:gra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B8C9-7A87-B5C4-FCC3-728F0CF3EC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1DECE6-3ADF-9371-76F0-D2047F383BFA}"/>
              </a:ext>
            </a:extLst>
          </p:cNvPr>
          <p:cNvSpPr/>
          <p:nvPr/>
        </p:nvSpPr>
        <p:spPr>
          <a:xfrm flipH="1">
            <a:off x="-1857915" y="4758777"/>
            <a:ext cx="21264150" cy="6371020"/>
          </a:xfrm>
          <a:custGeom>
            <a:avLst/>
            <a:gdLst/>
            <a:ahLst/>
            <a:cxnLst/>
            <a:rect l="l" t="t" r="r" b="b"/>
            <a:pathLst>
              <a:path w="21264150" h="6371020">
                <a:moveTo>
                  <a:pt x="21264150" y="0"/>
                </a:moveTo>
                <a:lnTo>
                  <a:pt x="0" y="0"/>
                </a:lnTo>
                <a:lnTo>
                  <a:pt x="0" y="6371019"/>
                </a:lnTo>
                <a:lnTo>
                  <a:pt x="21264150" y="6371019"/>
                </a:lnTo>
                <a:lnTo>
                  <a:pt x="21264150" y="0"/>
                </a:lnTo>
                <a:close/>
              </a:path>
            </a:pathLst>
          </a:custGeom>
          <a:blipFill>
            <a:blip r:embed="rId2">
              <a:extLst>
                <a:ext uri="{96DAC541-7B7A-43D3-8B79-37D633B846F1}">
                  <asvg:svgBlip xmlns:asvg="http://schemas.microsoft.com/office/drawing/2016/SVG/main" r:embed="rId3"/>
                </a:ext>
              </a:extLst>
            </a:blip>
            <a:stretch>
              <a:fillRect t="-64934"/>
            </a:stretch>
          </a:blipFill>
        </p:spPr>
      </p:sp>
      <p:grpSp>
        <p:nvGrpSpPr>
          <p:cNvPr id="3" name="Group 3">
            <a:extLst>
              <a:ext uri="{FF2B5EF4-FFF2-40B4-BE49-F238E27FC236}">
                <a16:creationId xmlns:a16="http://schemas.microsoft.com/office/drawing/2014/main" id="{24303103-60C4-49C7-8BA5-F7057877A2B8}"/>
              </a:ext>
            </a:extLst>
          </p:cNvPr>
          <p:cNvGrpSpPr>
            <a:grpSpLocks noChangeAspect="1"/>
          </p:cNvGrpSpPr>
          <p:nvPr/>
        </p:nvGrpSpPr>
        <p:grpSpPr>
          <a:xfrm>
            <a:off x="11816715" y="-1563454"/>
            <a:ext cx="8637270" cy="8637270"/>
            <a:chOff x="0" y="0"/>
            <a:chExt cx="6350000" cy="6350000"/>
          </a:xfrm>
        </p:grpSpPr>
        <p:sp>
          <p:nvSpPr>
            <p:cNvPr id="4" name="Freeform 4">
              <a:extLst>
                <a:ext uri="{FF2B5EF4-FFF2-40B4-BE49-F238E27FC236}">
                  <a16:creationId xmlns:a16="http://schemas.microsoft.com/office/drawing/2014/main" id="{CF6FE876-0987-4CAB-D7DB-325E90F1E87C}"/>
                </a:ext>
              </a:extLst>
            </p:cNvPr>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2700000"/>
            </a:gradFill>
          </p:spPr>
        </p:sp>
        <p:sp>
          <p:nvSpPr>
            <p:cNvPr id="5" name="Freeform 5">
              <a:extLst>
                <a:ext uri="{FF2B5EF4-FFF2-40B4-BE49-F238E27FC236}">
                  <a16:creationId xmlns:a16="http://schemas.microsoft.com/office/drawing/2014/main" id="{6BE5E5F7-F4D1-93DE-5D2B-8095E1AC716A}"/>
                </a:ext>
              </a:extLst>
            </p:cNvPr>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4572" r="-24572"/>
              </a:stretch>
            </a:blipFill>
          </p:spPr>
        </p:sp>
      </p:grpSp>
      <p:sp>
        <p:nvSpPr>
          <p:cNvPr id="7" name="Freeform 7">
            <a:extLst>
              <a:ext uri="{FF2B5EF4-FFF2-40B4-BE49-F238E27FC236}">
                <a16:creationId xmlns:a16="http://schemas.microsoft.com/office/drawing/2014/main" id="{A27D59D9-55F0-AACF-F5DF-66DD6A6DF55D}"/>
              </a:ext>
            </a:extLst>
          </p:cNvPr>
          <p:cNvSpPr/>
          <p:nvPr/>
        </p:nvSpPr>
        <p:spPr>
          <a:xfrm>
            <a:off x="14159180" y="5613907"/>
            <a:ext cx="5373508" cy="5128809"/>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5400000"/>
          </a:gradFill>
        </p:spPr>
      </p:sp>
      <p:sp>
        <p:nvSpPr>
          <p:cNvPr id="9" name="AutoShape 9">
            <a:extLst>
              <a:ext uri="{FF2B5EF4-FFF2-40B4-BE49-F238E27FC236}">
                <a16:creationId xmlns:a16="http://schemas.microsoft.com/office/drawing/2014/main" id="{9AB8787B-F779-B6F2-00CD-B8D994221CDE}"/>
              </a:ext>
            </a:extLst>
          </p:cNvPr>
          <p:cNvSpPr/>
          <p:nvPr/>
        </p:nvSpPr>
        <p:spPr>
          <a:xfrm flipV="1">
            <a:off x="207812" y="3148796"/>
            <a:ext cx="8539946" cy="72896"/>
          </a:xfrm>
          <a:prstGeom prst="line">
            <a:avLst/>
          </a:prstGeom>
          <a:ln w="66675" cap="rnd">
            <a:solidFill>
              <a:srgbClr val="FFBF00"/>
            </a:solidFill>
            <a:prstDash val="solid"/>
            <a:headEnd type="none" w="sm" len="sm"/>
            <a:tailEnd type="none" w="sm" len="sm"/>
          </a:ln>
        </p:spPr>
      </p:sp>
      <p:grpSp>
        <p:nvGrpSpPr>
          <p:cNvPr id="10" name="Group 10">
            <a:extLst>
              <a:ext uri="{FF2B5EF4-FFF2-40B4-BE49-F238E27FC236}">
                <a16:creationId xmlns:a16="http://schemas.microsoft.com/office/drawing/2014/main" id="{7F9D54E5-5CAA-F988-E066-97019AB63471}"/>
              </a:ext>
            </a:extLst>
          </p:cNvPr>
          <p:cNvGrpSpPr/>
          <p:nvPr/>
        </p:nvGrpSpPr>
        <p:grpSpPr>
          <a:xfrm>
            <a:off x="11064810" y="4391595"/>
            <a:ext cx="751905" cy="751905"/>
            <a:chOff x="0" y="0"/>
            <a:chExt cx="812800" cy="812800"/>
          </a:xfrm>
        </p:grpSpPr>
        <p:sp>
          <p:nvSpPr>
            <p:cNvPr id="11" name="Freeform 11">
              <a:extLst>
                <a:ext uri="{FF2B5EF4-FFF2-40B4-BE49-F238E27FC236}">
                  <a16:creationId xmlns:a16="http://schemas.microsoft.com/office/drawing/2014/main" id="{BF60AB9E-8951-8DA4-30D4-D0D8E98279D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12" name="TextBox 12">
              <a:extLst>
                <a:ext uri="{FF2B5EF4-FFF2-40B4-BE49-F238E27FC236}">
                  <a16:creationId xmlns:a16="http://schemas.microsoft.com/office/drawing/2014/main" id="{BD8604BF-B923-4824-9AC6-AAF06147AE1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a:extLst>
              <a:ext uri="{FF2B5EF4-FFF2-40B4-BE49-F238E27FC236}">
                <a16:creationId xmlns:a16="http://schemas.microsoft.com/office/drawing/2014/main" id="{D3E0D00A-EA99-9EB8-155B-813EDE00DB96}"/>
              </a:ext>
            </a:extLst>
          </p:cNvPr>
          <p:cNvGrpSpPr/>
          <p:nvPr/>
        </p:nvGrpSpPr>
        <p:grpSpPr>
          <a:xfrm>
            <a:off x="163" y="6321912"/>
            <a:ext cx="751905" cy="751905"/>
            <a:chOff x="0" y="0"/>
            <a:chExt cx="812800" cy="812800"/>
          </a:xfrm>
        </p:grpSpPr>
        <p:sp>
          <p:nvSpPr>
            <p:cNvPr id="14" name="Freeform 14">
              <a:extLst>
                <a:ext uri="{FF2B5EF4-FFF2-40B4-BE49-F238E27FC236}">
                  <a16:creationId xmlns:a16="http://schemas.microsoft.com/office/drawing/2014/main" id="{0330598B-2FA9-058D-15F2-801C1505F8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8A01">
                    <a:alpha val="100000"/>
                  </a:srgbClr>
                </a:gs>
                <a:gs pos="100000">
                  <a:srgbClr val="FFCF01">
                    <a:alpha val="100000"/>
                  </a:srgbClr>
                </a:gs>
              </a:gsLst>
              <a:lin ang="2700000"/>
            </a:gradFill>
          </p:spPr>
        </p:sp>
        <p:sp>
          <p:nvSpPr>
            <p:cNvPr id="15" name="TextBox 15">
              <a:extLst>
                <a:ext uri="{FF2B5EF4-FFF2-40B4-BE49-F238E27FC236}">
                  <a16:creationId xmlns:a16="http://schemas.microsoft.com/office/drawing/2014/main" id="{A281CCDA-BD95-497B-8951-F451CBA39BD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TextBox 17">
            <a:extLst>
              <a:ext uri="{FF2B5EF4-FFF2-40B4-BE49-F238E27FC236}">
                <a16:creationId xmlns:a16="http://schemas.microsoft.com/office/drawing/2014/main" id="{4386833F-504F-4687-04A7-81488768321B}"/>
              </a:ext>
            </a:extLst>
          </p:cNvPr>
          <p:cNvSpPr txBox="1"/>
          <p:nvPr/>
        </p:nvSpPr>
        <p:spPr>
          <a:xfrm>
            <a:off x="178366" y="1396891"/>
            <a:ext cx="11567858" cy="1568314"/>
          </a:xfrm>
          <a:prstGeom prst="rect">
            <a:avLst/>
          </a:prstGeom>
        </p:spPr>
        <p:txBody>
          <a:bodyPr wrap="square" lIns="0" tIns="0" rIns="0" bIns="0" rtlCol="0" anchor="t">
            <a:spAutoFit/>
          </a:bodyPr>
          <a:lstStyle/>
          <a:p>
            <a:pPr algn="just">
              <a:lnSpc>
                <a:spcPct val="150000"/>
              </a:lnSpc>
            </a:pPr>
            <a:r>
              <a:rPr lang="en-US" sz="3600" b="1" dirty="0">
                <a:solidFill>
                  <a:srgbClr val="003780"/>
                </a:solidFill>
                <a:latin typeface="Montserrat Bold"/>
                <a:ea typeface="Montserrat Bold"/>
                <a:cs typeface="Montserrat Bold"/>
                <a:sym typeface="Montserrat Bold"/>
              </a:rPr>
              <a:t>II.</a:t>
            </a:r>
            <a:r>
              <a:rPr lang="vi-VN" sz="3600" b="1" dirty="0">
                <a:solidFill>
                  <a:srgbClr val="003780"/>
                </a:solidFill>
                <a:latin typeface="Montserrat Bold"/>
                <a:ea typeface="Montserrat Bold"/>
                <a:cs typeface="Montserrat Bold"/>
                <a:sym typeface="Montserrat Bold"/>
              </a:rPr>
              <a:t>TÌNH HÌNH </a:t>
            </a:r>
            <a:r>
              <a:rPr lang="en-US" sz="3600" b="1" dirty="0">
                <a:solidFill>
                  <a:srgbClr val="003780"/>
                </a:solidFill>
                <a:latin typeface="Montserrat Bold"/>
                <a:ea typeface="Montserrat Bold"/>
                <a:cs typeface="Montserrat Bold"/>
                <a:sym typeface="Montserrat Bold"/>
              </a:rPr>
              <a:t>ĐÀM PHÁN </a:t>
            </a:r>
            <a:r>
              <a:rPr lang="vi-VN" sz="3600" b="1" dirty="0">
                <a:solidFill>
                  <a:srgbClr val="003780"/>
                </a:solidFill>
                <a:latin typeface="Montserrat Bold"/>
                <a:ea typeface="Montserrat Bold"/>
                <a:cs typeface="Montserrat Bold"/>
                <a:sym typeface="Montserrat Bold"/>
              </a:rPr>
              <a:t>RÀ SOÁT, NÂNG CẤP</a:t>
            </a:r>
            <a:r>
              <a:rPr lang="en-US" sz="3600" b="1" dirty="0">
                <a:solidFill>
                  <a:srgbClr val="003780"/>
                </a:solidFill>
                <a:latin typeface="Montserrat Bold"/>
                <a:ea typeface="Montserrat Bold"/>
                <a:cs typeface="Montserrat Bold"/>
                <a:sym typeface="Montserrat Bold"/>
              </a:rPr>
              <a:t> VÀ ĐÀM PHÁN MỚI</a:t>
            </a:r>
            <a:r>
              <a:rPr lang="vi-VN" sz="3600" b="1" dirty="0">
                <a:solidFill>
                  <a:srgbClr val="003780"/>
                </a:solidFill>
                <a:latin typeface="Montserrat Bold"/>
                <a:ea typeface="Montserrat Bold"/>
                <a:cs typeface="Montserrat Bold"/>
                <a:sym typeface="Montserrat Bold"/>
              </a:rPr>
              <a:t> CÁC FTA TRONG ASEAN</a:t>
            </a:r>
          </a:p>
        </p:txBody>
      </p:sp>
    </p:spTree>
    <p:extLst>
      <p:ext uri="{BB962C8B-B14F-4D97-AF65-F5344CB8AC3E}">
        <p14:creationId xmlns:p14="http://schemas.microsoft.com/office/powerpoint/2010/main" val="1233155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V="1">
            <a:off x="9489667" y="1542882"/>
            <a:ext cx="47428" cy="7908999"/>
          </a:xfrm>
          <a:prstGeom prst="line">
            <a:avLst/>
          </a:prstGeom>
          <a:ln w="19050" cap="flat">
            <a:solidFill>
              <a:srgbClr val="44A9EF"/>
            </a:solidFill>
            <a:prstDash val="solid"/>
            <a:headEnd type="none" w="sm" len="sm"/>
            <a:tailEnd type="none" w="sm" len="sm"/>
          </a:ln>
        </p:spPr>
        <p:txBody>
          <a:bodyPr/>
          <a:lstStyle/>
          <a:p>
            <a:endParaRPr lang="en-US" dirty="0"/>
          </a:p>
        </p:txBody>
      </p:sp>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57150"/>
              <a:ext cx="695893" cy="94750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937530" y="1073853"/>
            <a:ext cx="1188826" cy="1021647"/>
            <a:chOff x="0" y="0"/>
            <a:chExt cx="812800" cy="698500"/>
          </a:xfrm>
        </p:grpSpPr>
        <p:sp>
          <p:nvSpPr>
            <p:cNvPr id="7" name="Freeform 7"/>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8" name="TextBox 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979902" y="3324663"/>
            <a:ext cx="1104082" cy="1021647"/>
            <a:chOff x="0" y="0"/>
            <a:chExt cx="812800" cy="698500"/>
          </a:xfrm>
        </p:grpSpPr>
        <p:sp>
          <p:nvSpPr>
            <p:cNvPr id="10" name="Freeform 1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1" name="TextBox 11"/>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955485" y="5940691"/>
            <a:ext cx="1163220" cy="1105236"/>
            <a:chOff x="8754" y="-57150"/>
            <a:chExt cx="795293" cy="755650"/>
          </a:xfrm>
        </p:grpSpPr>
        <p:sp>
          <p:nvSpPr>
            <p:cNvPr id="13" name="Freeform 1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4" name="TextBox 1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769592" y="-5272948"/>
            <a:ext cx="7129508" cy="6126921"/>
            <a:chOff x="0" y="0"/>
            <a:chExt cx="812800" cy="698500"/>
          </a:xfrm>
        </p:grpSpPr>
        <p:sp>
          <p:nvSpPr>
            <p:cNvPr id="19" name="Freeform 1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20" name="TextBox 2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9220861" y="3558601"/>
            <a:ext cx="615279" cy="623583"/>
          </a:xfrm>
          <a:custGeom>
            <a:avLst/>
            <a:gdLst/>
            <a:ahLst/>
            <a:cxnLst/>
            <a:rect l="l" t="t" r="r" b="b"/>
            <a:pathLst>
              <a:path w="662505" h="623583">
                <a:moveTo>
                  <a:pt x="0" y="0"/>
                </a:moveTo>
                <a:lnTo>
                  <a:pt x="662506" y="0"/>
                </a:lnTo>
                <a:lnTo>
                  <a:pt x="662506" y="623583"/>
                </a:lnTo>
                <a:lnTo>
                  <a:pt x="0" y="623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a:off x="9214272" y="1264401"/>
            <a:ext cx="598219" cy="605791"/>
          </a:xfrm>
          <a:custGeom>
            <a:avLst/>
            <a:gdLst/>
            <a:ahLst/>
            <a:cxnLst/>
            <a:rect l="l" t="t" r="r" b="b"/>
            <a:pathLst>
              <a:path w="598219" h="605791">
                <a:moveTo>
                  <a:pt x="0" y="0"/>
                </a:moveTo>
                <a:lnTo>
                  <a:pt x="598219" y="0"/>
                </a:lnTo>
                <a:lnTo>
                  <a:pt x="598219" y="605791"/>
                </a:lnTo>
                <a:lnTo>
                  <a:pt x="0" y="605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9159550" y="6133991"/>
            <a:ext cx="697640" cy="789409"/>
          </a:xfrm>
          <a:custGeom>
            <a:avLst/>
            <a:gdLst/>
            <a:ahLst/>
            <a:cxnLst/>
            <a:rect l="l" t="t" r="r" b="b"/>
            <a:pathLst>
              <a:path w="697640" h="789409">
                <a:moveTo>
                  <a:pt x="0" y="0"/>
                </a:moveTo>
                <a:lnTo>
                  <a:pt x="697640" y="0"/>
                </a:lnTo>
                <a:lnTo>
                  <a:pt x="697640" y="789408"/>
                </a:lnTo>
                <a:lnTo>
                  <a:pt x="0" y="7894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5"/>
          <p:cNvSpPr txBox="1"/>
          <p:nvPr/>
        </p:nvSpPr>
        <p:spPr>
          <a:xfrm>
            <a:off x="633503" y="955823"/>
            <a:ext cx="6290770" cy="1128514"/>
          </a:xfrm>
          <a:prstGeom prst="rect">
            <a:avLst/>
          </a:prstGeom>
        </p:spPr>
        <p:txBody>
          <a:bodyPr lIns="0" tIns="0" rIns="0" bIns="0" rtlCol="0" anchor="t">
            <a:spAutoFit/>
          </a:bodyPr>
          <a:lstStyle/>
          <a:p>
            <a:pPr marL="0" lvl="0" indent="0" algn="l">
              <a:lnSpc>
                <a:spcPts val="8847"/>
              </a:lnSpc>
            </a:pPr>
            <a:r>
              <a:rPr lang="en-US" sz="8191" b="1" spc="-204" dirty="0" err="1">
                <a:solidFill>
                  <a:srgbClr val="112D4E"/>
                </a:solidFill>
                <a:latin typeface="+mj-lt"/>
                <a:ea typeface="Barlow Bold"/>
                <a:cs typeface="Barlow Bold"/>
                <a:sym typeface="Barlow Bold"/>
              </a:rPr>
              <a:t>Mục</a:t>
            </a:r>
            <a:r>
              <a:rPr lang="en-US" sz="8191" b="1" spc="-204" dirty="0">
                <a:solidFill>
                  <a:srgbClr val="112D4E"/>
                </a:solidFill>
                <a:latin typeface="+mj-lt"/>
                <a:ea typeface="Barlow Bold"/>
                <a:cs typeface="Barlow Bold"/>
                <a:sym typeface="Barlow Bold"/>
              </a:rPr>
              <a:t> </a:t>
            </a:r>
            <a:r>
              <a:rPr lang="en-US" sz="8191" b="1" spc="-204" dirty="0" err="1">
                <a:solidFill>
                  <a:srgbClr val="112D4E"/>
                </a:solidFill>
                <a:latin typeface="+mj-lt"/>
                <a:ea typeface="Barlow Bold"/>
                <a:cs typeface="Barlow Bold"/>
                <a:sym typeface="Barlow Bold"/>
              </a:rPr>
              <a:t>tiêu</a:t>
            </a:r>
            <a:endParaRPr lang="en-US" sz="8191" b="1" spc="-204" dirty="0">
              <a:solidFill>
                <a:srgbClr val="112D4E"/>
              </a:solidFill>
              <a:latin typeface="+mj-lt"/>
              <a:ea typeface="Barlow Bold"/>
              <a:cs typeface="Barlow Bold"/>
              <a:sym typeface="Barlow Bold"/>
            </a:endParaRPr>
          </a:p>
        </p:txBody>
      </p:sp>
      <p:sp>
        <p:nvSpPr>
          <p:cNvPr id="27" name="TextBox 27"/>
          <p:cNvSpPr txBox="1"/>
          <p:nvPr/>
        </p:nvSpPr>
        <p:spPr>
          <a:xfrm>
            <a:off x="10376069" y="1296621"/>
            <a:ext cx="6612149" cy="446917"/>
          </a:xfrm>
          <a:prstGeom prst="rect">
            <a:avLst/>
          </a:prstGeom>
        </p:spPr>
        <p:txBody>
          <a:bodyPr wrap="square" lIns="0" tIns="0" rIns="0" bIns="0" rtlCol="0" anchor="t">
            <a:spAutoFit/>
          </a:bodyPr>
          <a:lstStyle/>
          <a:p>
            <a:pPr marL="0" lvl="0" indent="0" algn="l">
              <a:lnSpc>
                <a:spcPts val="3949"/>
              </a:lnSpc>
            </a:pPr>
            <a:r>
              <a:rPr lang="en-US" sz="2800" b="1" spc="-91" dirty="0" err="1">
                <a:solidFill>
                  <a:srgbClr val="112D4E"/>
                </a:solidFill>
                <a:latin typeface="Barlow Bold"/>
                <a:ea typeface="Barlow Bold"/>
                <a:cs typeface="Barlow Bold"/>
                <a:sym typeface="Barlow Bold"/>
              </a:rPr>
              <a:t>Tháo</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gỡ</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các</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rào</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cản</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thương</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mại</a:t>
            </a:r>
            <a:r>
              <a:rPr lang="en-US" sz="2800" b="1" spc="-91" dirty="0">
                <a:solidFill>
                  <a:srgbClr val="112D4E"/>
                </a:solidFill>
                <a:latin typeface="Barlow Bold"/>
                <a:ea typeface="Barlow Bold"/>
                <a:cs typeface="Barlow Bold"/>
                <a:sym typeface="Barlow Bold"/>
              </a:rPr>
              <a:t>   </a:t>
            </a:r>
          </a:p>
        </p:txBody>
      </p:sp>
      <p:sp>
        <p:nvSpPr>
          <p:cNvPr id="29" name="TextBox 29"/>
          <p:cNvSpPr txBox="1"/>
          <p:nvPr/>
        </p:nvSpPr>
        <p:spPr>
          <a:xfrm>
            <a:off x="10190643" y="3559569"/>
            <a:ext cx="7527476" cy="446917"/>
          </a:xfrm>
          <a:prstGeom prst="rect">
            <a:avLst/>
          </a:prstGeom>
        </p:spPr>
        <p:txBody>
          <a:bodyPr wrap="square" lIns="0" tIns="0" rIns="0" bIns="0" rtlCol="0" anchor="t">
            <a:spAutoFit/>
          </a:bodyPr>
          <a:lstStyle/>
          <a:p>
            <a:pPr lvl="0">
              <a:lnSpc>
                <a:spcPts val="3949"/>
              </a:lnSpc>
            </a:pPr>
            <a:r>
              <a:rPr lang="en-US" sz="2800" b="1" spc="-91" dirty="0" err="1">
                <a:solidFill>
                  <a:srgbClr val="112D4E"/>
                </a:solidFill>
                <a:latin typeface="Barlow Bold"/>
              </a:rPr>
              <a:t>Đáp</a:t>
            </a:r>
            <a:r>
              <a:rPr lang="en-US" sz="2800" b="1" spc="-91" dirty="0">
                <a:solidFill>
                  <a:srgbClr val="112D4E"/>
                </a:solidFill>
                <a:latin typeface="Barlow Bold"/>
              </a:rPr>
              <a:t> </a:t>
            </a:r>
            <a:r>
              <a:rPr lang="en-US" sz="2800" b="1" spc="-91" dirty="0" err="1">
                <a:solidFill>
                  <a:srgbClr val="112D4E"/>
                </a:solidFill>
                <a:latin typeface="Barlow Bold"/>
              </a:rPr>
              <a:t>ứng</a:t>
            </a:r>
            <a:r>
              <a:rPr lang="en-US" sz="2800" b="1" spc="-91" dirty="0">
                <a:solidFill>
                  <a:srgbClr val="112D4E"/>
                </a:solidFill>
                <a:latin typeface="Barlow Bold"/>
              </a:rPr>
              <a:t> </a:t>
            </a:r>
            <a:r>
              <a:rPr lang="en-US" sz="2800" b="1" spc="-91" dirty="0" err="1">
                <a:solidFill>
                  <a:srgbClr val="112D4E"/>
                </a:solidFill>
                <a:latin typeface="Barlow Bold"/>
              </a:rPr>
              <a:t>với</a:t>
            </a:r>
            <a:r>
              <a:rPr lang="en-US" sz="2800" b="1" spc="-91" dirty="0">
                <a:solidFill>
                  <a:srgbClr val="112D4E"/>
                </a:solidFill>
                <a:latin typeface="Barlow Bold"/>
              </a:rPr>
              <a:t> </a:t>
            </a:r>
            <a:r>
              <a:rPr lang="en-US" sz="2800" b="1" spc="-91" dirty="0" err="1">
                <a:solidFill>
                  <a:srgbClr val="112D4E"/>
                </a:solidFill>
                <a:latin typeface="Barlow Bold"/>
              </a:rPr>
              <a:t>những</a:t>
            </a:r>
            <a:r>
              <a:rPr lang="en-US" sz="2800" b="1" spc="-91" dirty="0">
                <a:solidFill>
                  <a:srgbClr val="112D4E"/>
                </a:solidFill>
                <a:latin typeface="Barlow Bold"/>
              </a:rPr>
              <a:t> </a:t>
            </a:r>
            <a:r>
              <a:rPr lang="en-US" sz="2800" b="1" spc="-91" dirty="0" err="1">
                <a:solidFill>
                  <a:srgbClr val="112D4E"/>
                </a:solidFill>
                <a:latin typeface="Barlow Bold"/>
              </a:rPr>
              <a:t>thay</a:t>
            </a:r>
            <a:r>
              <a:rPr lang="en-US" sz="2800" b="1" spc="-91" dirty="0">
                <a:solidFill>
                  <a:srgbClr val="112D4E"/>
                </a:solidFill>
                <a:latin typeface="Barlow Bold"/>
              </a:rPr>
              <a:t> </a:t>
            </a:r>
            <a:r>
              <a:rPr lang="en-US" sz="2800" b="1" spc="-91" dirty="0" err="1">
                <a:solidFill>
                  <a:srgbClr val="112D4E"/>
                </a:solidFill>
                <a:latin typeface="Barlow Bold"/>
              </a:rPr>
              <a:t>đổi</a:t>
            </a:r>
            <a:r>
              <a:rPr lang="en-US" sz="2800" b="1" spc="-91" dirty="0">
                <a:solidFill>
                  <a:srgbClr val="112D4E"/>
                </a:solidFill>
                <a:latin typeface="Barlow Bold"/>
              </a:rPr>
              <a:t> </a:t>
            </a:r>
            <a:r>
              <a:rPr lang="en-US" sz="2800" b="1" spc="-91" dirty="0" err="1">
                <a:solidFill>
                  <a:srgbClr val="112D4E"/>
                </a:solidFill>
                <a:latin typeface="Barlow Bold"/>
              </a:rPr>
              <a:t>của</a:t>
            </a:r>
            <a:r>
              <a:rPr lang="en-US" sz="2800" b="1" spc="-91" dirty="0">
                <a:solidFill>
                  <a:srgbClr val="112D4E"/>
                </a:solidFill>
                <a:latin typeface="Barlow Bold"/>
              </a:rPr>
              <a:t> </a:t>
            </a:r>
            <a:r>
              <a:rPr lang="en-US" sz="2800" b="1" spc="-91" dirty="0" err="1">
                <a:solidFill>
                  <a:srgbClr val="112D4E"/>
                </a:solidFill>
                <a:latin typeface="Barlow Bold"/>
              </a:rPr>
              <a:t>thương</a:t>
            </a:r>
            <a:r>
              <a:rPr lang="en-US" sz="2800" b="1" spc="-91" dirty="0">
                <a:solidFill>
                  <a:srgbClr val="112D4E"/>
                </a:solidFill>
                <a:latin typeface="Barlow Bold"/>
              </a:rPr>
              <a:t> </a:t>
            </a:r>
            <a:r>
              <a:rPr lang="en-US" sz="2800" b="1" spc="-91" dirty="0" err="1">
                <a:solidFill>
                  <a:srgbClr val="112D4E"/>
                </a:solidFill>
                <a:latin typeface="Barlow Bold"/>
              </a:rPr>
              <a:t>mại</a:t>
            </a:r>
            <a:r>
              <a:rPr lang="en-US" sz="2800" b="1" spc="-91" dirty="0">
                <a:solidFill>
                  <a:srgbClr val="112D4E"/>
                </a:solidFill>
                <a:latin typeface="Barlow Bold"/>
              </a:rPr>
              <a:t> </a:t>
            </a:r>
            <a:r>
              <a:rPr lang="en-US" sz="2800" b="1" spc="-91" dirty="0" err="1">
                <a:solidFill>
                  <a:srgbClr val="112D4E"/>
                </a:solidFill>
                <a:latin typeface="Barlow Bold"/>
              </a:rPr>
              <a:t>quốc</a:t>
            </a:r>
            <a:r>
              <a:rPr lang="en-US" sz="2800" b="1" spc="-91" dirty="0">
                <a:solidFill>
                  <a:srgbClr val="112D4E"/>
                </a:solidFill>
                <a:latin typeface="Barlow Bold"/>
              </a:rPr>
              <a:t> </a:t>
            </a:r>
            <a:r>
              <a:rPr lang="en-US" sz="2800" b="1" spc="-91" dirty="0" err="1">
                <a:solidFill>
                  <a:srgbClr val="112D4E"/>
                </a:solidFill>
                <a:latin typeface="Barlow Bold"/>
              </a:rPr>
              <a:t>tế</a:t>
            </a:r>
            <a:endParaRPr lang="en-US" sz="2800" b="1" spc="-91" dirty="0">
              <a:solidFill>
                <a:srgbClr val="112D4E"/>
              </a:solidFill>
              <a:latin typeface="Barlow Bold"/>
              <a:sym typeface="Barlow Bold"/>
            </a:endParaRPr>
          </a:p>
        </p:txBody>
      </p:sp>
      <p:sp>
        <p:nvSpPr>
          <p:cNvPr id="31" name="TextBox 31"/>
          <p:cNvSpPr txBox="1"/>
          <p:nvPr/>
        </p:nvSpPr>
        <p:spPr>
          <a:xfrm>
            <a:off x="10210753" y="5811507"/>
            <a:ext cx="7224669" cy="1947328"/>
          </a:xfrm>
          <a:prstGeom prst="rect">
            <a:avLst/>
          </a:prstGeom>
        </p:spPr>
        <p:txBody>
          <a:bodyPr wrap="square" lIns="0" tIns="0" rIns="0" bIns="0" rtlCol="0" anchor="t">
            <a:spAutoFit/>
          </a:bodyPr>
          <a:lstStyle/>
          <a:p>
            <a:pPr marL="0" lvl="0" indent="0" algn="just">
              <a:lnSpc>
                <a:spcPts val="3949"/>
              </a:lnSpc>
            </a:pPr>
            <a:r>
              <a:rPr lang="vi-VN" sz="2800" b="1" spc="-91" dirty="0">
                <a:solidFill>
                  <a:srgbClr val="112D4E"/>
                </a:solidFill>
                <a:latin typeface="Barlow Bold"/>
                <a:ea typeface="Barlow Bold"/>
                <a:cs typeface="Barlow Bold"/>
                <a:sym typeface="Barlow Bold"/>
              </a:rPr>
              <a:t>Thúc đẩy quá trình hội nhập kinh tế sâu rộng hơn giữa các nước ASEAN</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và</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giữa</a:t>
            </a:r>
            <a:r>
              <a:rPr lang="en-US" sz="2800" b="1" spc="-91" dirty="0">
                <a:solidFill>
                  <a:srgbClr val="112D4E"/>
                </a:solidFill>
                <a:latin typeface="Barlow Bold"/>
                <a:ea typeface="Barlow Bold"/>
                <a:cs typeface="Barlow Bold"/>
                <a:sym typeface="Barlow Bold"/>
              </a:rPr>
              <a:t> ASEAN </a:t>
            </a:r>
            <a:r>
              <a:rPr lang="en-US" sz="2800" b="1" spc="-91" dirty="0" err="1">
                <a:solidFill>
                  <a:srgbClr val="112D4E"/>
                </a:solidFill>
                <a:latin typeface="Barlow Bold"/>
                <a:ea typeface="Barlow Bold"/>
                <a:cs typeface="Barlow Bold"/>
                <a:sym typeface="Barlow Bold"/>
              </a:rPr>
              <a:t>với</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các</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đối</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tác</a:t>
            </a:r>
            <a:r>
              <a:rPr lang="en-US" sz="2800" b="1" spc="-91" dirty="0">
                <a:solidFill>
                  <a:srgbClr val="112D4E"/>
                </a:solidFill>
                <a:latin typeface="Barlow Bold"/>
                <a:ea typeface="Barlow Bold"/>
                <a:cs typeface="Barlow Bold"/>
                <a:sym typeface="Barlow Bold"/>
              </a:rPr>
              <a:t>, </a:t>
            </a:r>
            <a:r>
              <a:rPr lang="vi-VN" sz="2800" b="1" spc="-91" dirty="0">
                <a:solidFill>
                  <a:srgbClr val="112D4E"/>
                </a:solidFill>
                <a:latin typeface="Barlow Bold"/>
                <a:ea typeface="Barlow Bold"/>
                <a:cs typeface="Barlow Bold"/>
                <a:sym typeface="Barlow Bold"/>
              </a:rPr>
              <a:t>tăng cường </a:t>
            </a:r>
            <a:r>
              <a:rPr lang="en-US" sz="2800" b="1" spc="-91" dirty="0" err="1">
                <a:solidFill>
                  <a:srgbClr val="112D4E"/>
                </a:solidFill>
                <a:latin typeface="Barlow Bold"/>
                <a:ea typeface="Barlow Bold"/>
                <a:cs typeface="Barlow Bold"/>
                <a:sym typeface="Barlow Bold"/>
              </a:rPr>
              <a:t>tính</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bền</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bỉ</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của</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nền</a:t>
            </a:r>
            <a:r>
              <a:rPr lang="en-US" sz="2800" b="1" spc="-91" dirty="0">
                <a:solidFill>
                  <a:srgbClr val="112D4E"/>
                </a:solidFill>
                <a:latin typeface="Barlow Bold"/>
                <a:ea typeface="Barlow Bold"/>
                <a:cs typeface="Barlow Bold"/>
                <a:sym typeface="Barlow Bold"/>
              </a:rPr>
              <a:t> </a:t>
            </a:r>
            <a:r>
              <a:rPr lang="vi-VN" sz="2800" b="1" spc="-91" dirty="0">
                <a:solidFill>
                  <a:srgbClr val="112D4E"/>
                </a:solidFill>
                <a:latin typeface="Barlow Bold"/>
                <a:ea typeface="Barlow Bold"/>
                <a:cs typeface="Barlow Bold"/>
                <a:sym typeface="Barlow Bold"/>
              </a:rPr>
              <a:t>kinh tế </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khu</a:t>
            </a:r>
            <a:r>
              <a:rPr lang="en-US" sz="2800" b="1" spc="-91" dirty="0">
                <a:solidFill>
                  <a:srgbClr val="112D4E"/>
                </a:solidFill>
                <a:latin typeface="Barlow Bold"/>
                <a:ea typeface="Barlow Bold"/>
                <a:cs typeface="Barlow Bold"/>
                <a:sym typeface="Barlow Bold"/>
              </a:rPr>
              <a:t> </a:t>
            </a:r>
            <a:r>
              <a:rPr lang="en-US" sz="2800" b="1" spc="-91" dirty="0" err="1">
                <a:solidFill>
                  <a:srgbClr val="112D4E"/>
                </a:solidFill>
                <a:latin typeface="Barlow Bold"/>
                <a:ea typeface="Barlow Bold"/>
                <a:cs typeface="Barlow Bold"/>
                <a:sym typeface="Barlow Bold"/>
              </a:rPr>
              <a:t>vực</a:t>
            </a:r>
            <a:r>
              <a:rPr lang="en-US" sz="2800" b="1" spc="-91" dirty="0">
                <a:solidFill>
                  <a:srgbClr val="112D4E"/>
                </a:solidFill>
                <a:latin typeface="Barlow Bold"/>
                <a:ea typeface="Barlow Bold"/>
                <a:cs typeface="Barlow Bold"/>
                <a:sym typeface="Barlow Bold"/>
              </a:rPr>
              <a:t> </a:t>
            </a:r>
            <a:r>
              <a:rPr lang="vi-VN" sz="2800" b="1" spc="-91" dirty="0">
                <a:solidFill>
                  <a:srgbClr val="112D4E"/>
                </a:solidFill>
                <a:latin typeface="Barlow Bold"/>
                <a:ea typeface="Barlow Bold"/>
                <a:cs typeface="Barlow Bold"/>
                <a:sym typeface="Barlow Bold"/>
              </a:rPr>
              <a:t>trước </a:t>
            </a:r>
            <a:r>
              <a:rPr lang="en-US" sz="2800" b="1" spc="-91" dirty="0" err="1">
                <a:solidFill>
                  <a:srgbClr val="112D4E"/>
                </a:solidFill>
                <a:latin typeface="Barlow Bold"/>
                <a:ea typeface="Barlow Bold"/>
                <a:cs typeface="Barlow Bold"/>
                <a:sym typeface="Barlow Bold"/>
              </a:rPr>
              <a:t>các</a:t>
            </a:r>
            <a:r>
              <a:rPr lang="vi-VN" sz="2800" b="1" spc="-91" dirty="0">
                <a:solidFill>
                  <a:srgbClr val="112D4E"/>
                </a:solidFill>
                <a:latin typeface="Barlow Bold"/>
                <a:ea typeface="Barlow Bold"/>
                <a:cs typeface="Barlow Bold"/>
                <a:sym typeface="Barlow Bold"/>
              </a:rPr>
              <a:t> thách thức trong tương lai</a:t>
            </a:r>
            <a:endParaRPr lang="en-US" sz="2800" b="1" spc="-91" dirty="0">
              <a:solidFill>
                <a:srgbClr val="112D4E"/>
              </a:solidFill>
              <a:latin typeface="Barlow Bold"/>
              <a:ea typeface="Barlow Bold"/>
              <a:cs typeface="Barlow Bold"/>
              <a:sym typeface="Barlow Bold"/>
            </a:endParaRPr>
          </a:p>
        </p:txBody>
      </p:sp>
      <p:sp>
        <p:nvSpPr>
          <p:cNvPr id="34" name="Freeform 34"/>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8"/>
            <a:stretch>
              <a:fillRect/>
            </a:stretch>
          </a:blipFill>
        </p:spPr>
      </p:sp>
      <p:grpSp>
        <p:nvGrpSpPr>
          <p:cNvPr id="35" name="Group 35"/>
          <p:cNvGrpSpPr/>
          <p:nvPr/>
        </p:nvGrpSpPr>
        <p:grpSpPr>
          <a:xfrm>
            <a:off x="1117458" y="5928973"/>
            <a:ext cx="6769646" cy="5817665"/>
            <a:chOff x="0" y="0"/>
            <a:chExt cx="812800" cy="698500"/>
          </a:xfrm>
        </p:grpSpPr>
        <p:sp>
          <p:nvSpPr>
            <p:cNvPr id="36" name="Freeform 36"/>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37" name="TextBox 3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582508" y="6213105"/>
            <a:ext cx="5839545" cy="5181832"/>
            <a:chOff x="0" y="0"/>
            <a:chExt cx="4346359" cy="3856825"/>
          </a:xfrm>
        </p:grpSpPr>
        <p:sp>
          <p:nvSpPr>
            <p:cNvPr id="39" name="Freeform 3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9"/>
              <a:stretch>
                <a:fillRect l="-27994" r="-5196"/>
              </a:stretch>
            </a:blipFill>
          </p:spPr>
        </p:sp>
      </p:grpSp>
      <p:grpSp>
        <p:nvGrpSpPr>
          <p:cNvPr id="40" name="Group 40"/>
          <p:cNvGrpSpPr/>
          <p:nvPr/>
        </p:nvGrpSpPr>
        <p:grpSpPr>
          <a:xfrm>
            <a:off x="-4075405" y="6426507"/>
            <a:ext cx="7129508" cy="6126921"/>
            <a:chOff x="0" y="0"/>
            <a:chExt cx="812800" cy="698500"/>
          </a:xfrm>
        </p:grpSpPr>
        <p:sp>
          <p:nvSpPr>
            <p:cNvPr id="41" name="Freeform 41"/>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42" name="TextBox 42"/>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43" name="TextBox 20">
            <a:extLst>
              <a:ext uri="{FF2B5EF4-FFF2-40B4-BE49-F238E27FC236}">
                <a16:creationId xmlns:a16="http://schemas.microsoft.com/office/drawing/2014/main" id="{C1295A5A-B126-A221-7554-0287C4B07D41}"/>
              </a:ext>
            </a:extLst>
          </p:cNvPr>
          <p:cNvSpPr txBox="1"/>
          <p:nvPr/>
        </p:nvSpPr>
        <p:spPr>
          <a:xfrm>
            <a:off x="693291" y="2561130"/>
            <a:ext cx="5859909" cy="416524"/>
          </a:xfrm>
          <a:prstGeom prst="rect">
            <a:avLst/>
          </a:prstGeom>
        </p:spPr>
        <p:txBody>
          <a:bodyPr wrap="square" lIns="0" tIns="0" rIns="0" bIns="0" rtlCol="0" anchor="t">
            <a:spAutoFit/>
          </a:bodyPr>
          <a:lstStyle/>
          <a:p>
            <a:pPr algn="just">
              <a:lnSpc>
                <a:spcPts val="3530"/>
              </a:lnSpc>
            </a:pPr>
            <a:r>
              <a:rPr lang="en-US" sz="2521" dirty="0" err="1">
                <a:solidFill>
                  <a:srgbClr val="000000"/>
                </a:solidFill>
                <a:latin typeface="Montserrat"/>
                <a:ea typeface="Montserrat"/>
                <a:cs typeface="Montserrat"/>
                <a:sym typeface="Montserrat"/>
              </a:rPr>
              <a:t>Rà</a:t>
            </a:r>
            <a:r>
              <a:rPr lang="en-US" sz="2521" dirty="0">
                <a:solidFill>
                  <a:srgbClr val="000000"/>
                </a:solidFill>
                <a:latin typeface="Montserrat"/>
                <a:ea typeface="Montserrat"/>
                <a:cs typeface="Montserrat"/>
                <a:sym typeface="Montserrat"/>
              </a:rPr>
              <a:t> </a:t>
            </a:r>
            <a:r>
              <a:rPr lang="en-US" sz="2521" dirty="0" err="1">
                <a:solidFill>
                  <a:srgbClr val="000000"/>
                </a:solidFill>
                <a:latin typeface="Montserrat"/>
                <a:ea typeface="Montserrat"/>
                <a:cs typeface="Montserrat"/>
                <a:sym typeface="Montserrat"/>
              </a:rPr>
              <a:t>soát</a:t>
            </a:r>
            <a:r>
              <a:rPr lang="en-US" sz="2521" dirty="0">
                <a:solidFill>
                  <a:srgbClr val="000000"/>
                </a:solidFill>
                <a:latin typeface="Montserrat"/>
                <a:ea typeface="Montserrat"/>
                <a:cs typeface="Montserrat"/>
                <a:sym typeface="Montserrat"/>
              </a:rPr>
              <a:t>, </a:t>
            </a:r>
            <a:r>
              <a:rPr lang="en-US" sz="2521" dirty="0" err="1">
                <a:solidFill>
                  <a:srgbClr val="000000"/>
                </a:solidFill>
                <a:latin typeface="Montserrat"/>
                <a:ea typeface="Montserrat"/>
                <a:cs typeface="Montserrat"/>
                <a:sym typeface="Montserrat"/>
              </a:rPr>
              <a:t>nâng</a:t>
            </a:r>
            <a:r>
              <a:rPr lang="en-US" sz="2521" dirty="0">
                <a:solidFill>
                  <a:srgbClr val="000000"/>
                </a:solidFill>
                <a:latin typeface="Montserrat"/>
                <a:ea typeface="Montserrat"/>
                <a:cs typeface="Montserrat"/>
                <a:sym typeface="Montserrat"/>
              </a:rPr>
              <a:t> </a:t>
            </a:r>
            <a:r>
              <a:rPr lang="en-US" sz="2521" dirty="0" err="1">
                <a:solidFill>
                  <a:srgbClr val="000000"/>
                </a:solidFill>
                <a:latin typeface="Montserrat"/>
                <a:ea typeface="Montserrat"/>
                <a:cs typeface="Montserrat"/>
                <a:sym typeface="Montserrat"/>
              </a:rPr>
              <a:t>cấp</a:t>
            </a:r>
            <a:r>
              <a:rPr lang="en-US" sz="2521" dirty="0">
                <a:solidFill>
                  <a:srgbClr val="000000"/>
                </a:solidFill>
                <a:latin typeface="Montserrat"/>
                <a:ea typeface="Montserrat"/>
                <a:cs typeface="Montserrat"/>
                <a:sym typeface="Montserrat"/>
              </a:rPr>
              <a:t> </a:t>
            </a:r>
            <a:r>
              <a:rPr lang="en-US" sz="2521" dirty="0" err="1">
                <a:solidFill>
                  <a:srgbClr val="000000"/>
                </a:solidFill>
                <a:latin typeface="Montserrat"/>
                <a:ea typeface="Montserrat"/>
                <a:cs typeface="Montserrat"/>
                <a:sym typeface="Montserrat"/>
              </a:rPr>
              <a:t>các</a:t>
            </a:r>
            <a:r>
              <a:rPr lang="en-US" sz="2521" dirty="0">
                <a:solidFill>
                  <a:srgbClr val="000000"/>
                </a:solidFill>
                <a:latin typeface="Montserrat"/>
                <a:ea typeface="Montserrat"/>
                <a:cs typeface="Montserrat"/>
                <a:sym typeface="Montserrat"/>
              </a:rPr>
              <a:t> FTA </a:t>
            </a:r>
            <a:r>
              <a:rPr lang="en-US" sz="2521" dirty="0" err="1">
                <a:solidFill>
                  <a:srgbClr val="000000"/>
                </a:solidFill>
                <a:latin typeface="Montserrat"/>
                <a:ea typeface="Montserrat"/>
                <a:cs typeface="Montserrat"/>
                <a:sym typeface="Montserrat"/>
              </a:rPr>
              <a:t>nhằm</a:t>
            </a:r>
            <a:r>
              <a:rPr lang="en-US" sz="2521" dirty="0">
                <a:solidFill>
                  <a:srgbClr val="000000"/>
                </a:solidFill>
                <a:latin typeface="Montserrat"/>
                <a:ea typeface="Montserrat"/>
                <a:cs typeface="Montserrat"/>
                <a:sym typeface="Montserrat"/>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9D6C-5147-F839-2293-8B8B1E0346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324955-718E-73D9-89AD-D4C473E4D1F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dirty="0"/>
          </a:p>
        </p:txBody>
      </p:sp>
      <p:sp>
        <p:nvSpPr>
          <p:cNvPr id="3" name="Freeform 3">
            <a:extLst>
              <a:ext uri="{FF2B5EF4-FFF2-40B4-BE49-F238E27FC236}">
                <a16:creationId xmlns:a16="http://schemas.microsoft.com/office/drawing/2014/main" id="{2C6B0756-57D8-357F-03F9-6B7E1382E541}"/>
              </a:ext>
            </a:extLst>
          </p:cNvPr>
          <p:cNvSpPr/>
          <p:nvPr/>
        </p:nvSpPr>
        <p:spPr>
          <a:xfrm flipH="1">
            <a:off x="0" y="-168153"/>
            <a:ext cx="11650606" cy="13277044"/>
          </a:xfrm>
          <a:custGeom>
            <a:avLst/>
            <a:gdLst/>
            <a:ahLst/>
            <a:cxnLst/>
            <a:rect l="l" t="t" r="r" b="b"/>
            <a:pathLst>
              <a:path w="11650606" h="13277044">
                <a:moveTo>
                  <a:pt x="11650606" y="0"/>
                </a:moveTo>
                <a:lnTo>
                  <a:pt x="0" y="0"/>
                </a:lnTo>
                <a:lnTo>
                  <a:pt x="0" y="13277043"/>
                </a:lnTo>
                <a:lnTo>
                  <a:pt x="11650606" y="13277043"/>
                </a:lnTo>
                <a:lnTo>
                  <a:pt x="1165060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a:extLst>
              <a:ext uri="{FF2B5EF4-FFF2-40B4-BE49-F238E27FC236}">
                <a16:creationId xmlns:a16="http://schemas.microsoft.com/office/drawing/2014/main" id="{FF6EC3FD-85D6-837F-B4B5-9A0ED56DD77B}"/>
              </a:ext>
            </a:extLst>
          </p:cNvPr>
          <p:cNvGrpSpPr>
            <a:grpSpLocks noChangeAspect="1"/>
          </p:cNvGrpSpPr>
          <p:nvPr/>
        </p:nvGrpSpPr>
        <p:grpSpPr>
          <a:xfrm>
            <a:off x="917610" y="1167184"/>
            <a:ext cx="6558907" cy="6366243"/>
            <a:chOff x="-23042" y="66269"/>
            <a:chExt cx="6542159" cy="6349987"/>
          </a:xfrm>
        </p:grpSpPr>
        <p:sp>
          <p:nvSpPr>
            <p:cNvPr id="7" name="Freeform 7">
              <a:extLst>
                <a:ext uri="{FF2B5EF4-FFF2-40B4-BE49-F238E27FC236}">
                  <a16:creationId xmlns:a16="http://schemas.microsoft.com/office/drawing/2014/main" id="{06084303-48B7-892C-668E-EF8A8BD6BC3C}"/>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dpi="0" rotWithShape="1">
              <a:blip r:embed="rId5"/>
              <a:srcRect/>
              <a:stretch>
                <a:fillRect/>
              </a:stretch>
            </a:blipFill>
          </p:spPr>
        </p:sp>
        <p:sp>
          <p:nvSpPr>
            <p:cNvPr id="8" name="Freeform 8">
              <a:extLst>
                <a:ext uri="{FF2B5EF4-FFF2-40B4-BE49-F238E27FC236}">
                  <a16:creationId xmlns:a16="http://schemas.microsoft.com/office/drawing/2014/main" id="{A0CE0AB5-0006-B036-0CD8-F4E877F3C61B}"/>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8A01">
                    <a:alpha val="100000"/>
                  </a:srgbClr>
                </a:gs>
                <a:gs pos="100000">
                  <a:srgbClr val="FFCF01">
                    <a:alpha val="100000"/>
                  </a:srgbClr>
                </a:gs>
              </a:gsLst>
              <a:lin ang="2700000"/>
            </a:gradFill>
          </p:spPr>
        </p:sp>
      </p:grpSp>
      <p:sp>
        <p:nvSpPr>
          <p:cNvPr id="24" name="TextBox 23">
            <a:extLst>
              <a:ext uri="{FF2B5EF4-FFF2-40B4-BE49-F238E27FC236}">
                <a16:creationId xmlns:a16="http://schemas.microsoft.com/office/drawing/2014/main" id="{479BD0DA-BE9C-1670-01C6-3903A8DC6908}"/>
              </a:ext>
            </a:extLst>
          </p:cNvPr>
          <p:cNvSpPr txBox="1"/>
          <p:nvPr/>
        </p:nvSpPr>
        <p:spPr>
          <a:xfrm>
            <a:off x="7098044" y="2524865"/>
            <a:ext cx="10248900" cy="5509200"/>
          </a:xfrm>
          <a:prstGeom prst="rect">
            <a:avLst/>
          </a:prstGeom>
          <a:noFill/>
        </p:spPr>
        <p:txBody>
          <a:bodyPr wrap="square">
            <a:spAutoFit/>
          </a:bodyPr>
          <a:lstStyle/>
          <a:p>
            <a:pPr marL="457200" indent="-457200" algn="just">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Trước tình hình kinh tế thế giới và khu vực phải đối mặt với nhiều thách thức chưa từng có trong thời gian qua, tại Hội nghị Bộ trưởng Kinh tế ASEAN hẹp lần thứ 28 diễn ra vào tháng 3 năm 2022, các Bộ trưởng Kinh tế ASEAN đã thống nhất chính thức khởi động đàm phán nâng cấp Hiệp định ATIGA nhằm thúc đẩy hơn nữa thương mại nội khối và phát triển các chuỗi cung ứng khu vực.</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endParaRPr lang="vi-VN"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Cho đến nay, các nước ASEAN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đã</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kết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thúc</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đàm</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phán</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đang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triển</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khai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hoàn</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thủ</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tục</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nội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cho</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việc</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ký kết Nghị định thư thứ hai sửa đổi Hiệp định ATIGA</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TextBox 31">
            <a:extLst>
              <a:ext uri="{FF2B5EF4-FFF2-40B4-BE49-F238E27FC236}">
                <a16:creationId xmlns:a16="http://schemas.microsoft.com/office/drawing/2014/main" id="{E83795BA-0499-DD78-16E1-906C1E842262}"/>
              </a:ext>
            </a:extLst>
          </p:cNvPr>
          <p:cNvSpPr txBox="1"/>
          <p:nvPr/>
        </p:nvSpPr>
        <p:spPr>
          <a:xfrm>
            <a:off x="6759240" y="1039342"/>
            <a:ext cx="10542256" cy="1002006"/>
          </a:xfrm>
          <a:prstGeom prst="rect">
            <a:avLst/>
          </a:prstGeom>
        </p:spPr>
        <p:txBody>
          <a:bodyPr wrap="square" lIns="0" tIns="0" rIns="0" bIns="0" rtlCol="0" anchor="t">
            <a:spAutoFit/>
          </a:bodyPr>
          <a:lstStyle/>
          <a:p>
            <a:pPr algn="r">
              <a:lnSpc>
                <a:spcPts val="9097"/>
              </a:lnSpc>
            </a:pPr>
            <a:r>
              <a:rPr lang="en-US" sz="4000" b="1" dirty="0" err="1">
                <a:solidFill>
                  <a:srgbClr val="003780"/>
                </a:solidFill>
                <a:latin typeface="Montserrat Bold"/>
                <a:ea typeface="Montserrat Bold"/>
                <a:cs typeface="Montserrat Bold"/>
                <a:sym typeface="Montserrat Bold"/>
              </a:rPr>
              <a:t>Đàm</a:t>
            </a:r>
            <a:r>
              <a:rPr lang="en-US" sz="4000" b="1" dirty="0">
                <a:solidFill>
                  <a:srgbClr val="003780"/>
                </a:solidFill>
                <a:latin typeface="Montserrat Bold"/>
                <a:ea typeface="Montserrat Bold"/>
                <a:cs typeface="Montserrat Bold"/>
                <a:sym typeface="Montserrat Bold"/>
              </a:rPr>
              <a:t> </a:t>
            </a:r>
            <a:r>
              <a:rPr lang="en-US" sz="4000" b="1" dirty="0" err="1">
                <a:solidFill>
                  <a:srgbClr val="003780"/>
                </a:solidFill>
                <a:latin typeface="Montserrat Bold"/>
                <a:ea typeface="Montserrat Bold"/>
                <a:cs typeface="Montserrat Bold"/>
                <a:sym typeface="Montserrat Bold"/>
              </a:rPr>
              <a:t>phán</a:t>
            </a:r>
            <a:r>
              <a:rPr lang="en-US" sz="4000" b="1" dirty="0">
                <a:solidFill>
                  <a:srgbClr val="003780"/>
                </a:solidFill>
                <a:latin typeface="Montserrat Bold"/>
                <a:ea typeface="Montserrat Bold"/>
                <a:cs typeface="Montserrat Bold"/>
                <a:sym typeface="Montserrat Bold"/>
              </a:rPr>
              <a:t> </a:t>
            </a:r>
            <a:r>
              <a:rPr lang="en-US" sz="4000" b="1" dirty="0" err="1">
                <a:solidFill>
                  <a:srgbClr val="003780"/>
                </a:solidFill>
                <a:latin typeface="Montserrat Bold"/>
                <a:ea typeface="Montserrat Bold"/>
                <a:cs typeface="Montserrat Bold"/>
                <a:sym typeface="Montserrat Bold"/>
              </a:rPr>
              <a:t>nâng</a:t>
            </a:r>
            <a:r>
              <a:rPr lang="en-US" sz="4000" b="1" dirty="0">
                <a:solidFill>
                  <a:srgbClr val="003780"/>
                </a:solidFill>
                <a:latin typeface="Montserrat Bold"/>
                <a:ea typeface="Montserrat Bold"/>
                <a:cs typeface="Montserrat Bold"/>
                <a:sym typeface="Montserrat Bold"/>
              </a:rPr>
              <a:t> </a:t>
            </a:r>
            <a:r>
              <a:rPr lang="en-US" sz="4000" b="1" dirty="0" err="1">
                <a:solidFill>
                  <a:srgbClr val="003780"/>
                </a:solidFill>
                <a:latin typeface="Montserrat Bold"/>
                <a:ea typeface="Montserrat Bold"/>
                <a:cs typeface="Montserrat Bold"/>
                <a:sym typeface="Montserrat Bold"/>
              </a:rPr>
              <a:t>cấp</a:t>
            </a:r>
            <a:r>
              <a:rPr lang="en-US" sz="4000" b="1" dirty="0">
                <a:solidFill>
                  <a:srgbClr val="003780"/>
                </a:solidFill>
                <a:latin typeface="Montserrat Bold"/>
                <a:ea typeface="Montserrat Bold"/>
                <a:cs typeface="Montserrat Bold"/>
                <a:sym typeface="Montserrat Bold"/>
              </a:rPr>
              <a:t> </a:t>
            </a:r>
            <a:r>
              <a:rPr lang="en-US" sz="4000" b="1" dirty="0" err="1">
                <a:solidFill>
                  <a:srgbClr val="003780"/>
                </a:solidFill>
                <a:latin typeface="Montserrat Bold"/>
                <a:ea typeface="Montserrat Bold"/>
                <a:cs typeface="Montserrat Bold"/>
                <a:sym typeface="Montserrat Bold"/>
              </a:rPr>
              <a:t>Hiệp</a:t>
            </a:r>
            <a:r>
              <a:rPr lang="en-US" sz="4000" b="1" dirty="0">
                <a:solidFill>
                  <a:srgbClr val="003780"/>
                </a:solidFill>
                <a:latin typeface="Montserrat Bold"/>
                <a:ea typeface="Montserrat Bold"/>
                <a:cs typeface="Montserrat Bold"/>
                <a:sym typeface="Montserrat Bold"/>
              </a:rPr>
              <a:t> </a:t>
            </a:r>
            <a:r>
              <a:rPr lang="en-US" sz="4000" b="1" dirty="0" err="1">
                <a:solidFill>
                  <a:srgbClr val="003780"/>
                </a:solidFill>
                <a:latin typeface="Montserrat Bold"/>
                <a:ea typeface="Montserrat Bold"/>
                <a:cs typeface="Montserrat Bold"/>
                <a:sym typeface="Montserrat Bold"/>
              </a:rPr>
              <a:t>định</a:t>
            </a:r>
            <a:r>
              <a:rPr lang="en-US" sz="4000" b="1" dirty="0">
                <a:solidFill>
                  <a:srgbClr val="003780"/>
                </a:solidFill>
                <a:latin typeface="Montserrat Bold"/>
                <a:ea typeface="Montserrat Bold"/>
                <a:cs typeface="Montserrat Bold"/>
                <a:sym typeface="Montserrat Bold"/>
              </a:rPr>
              <a:t> ATIGA</a:t>
            </a:r>
          </a:p>
        </p:txBody>
      </p:sp>
    </p:spTree>
    <p:extLst>
      <p:ext uri="{BB962C8B-B14F-4D97-AF65-F5344CB8AC3E}">
        <p14:creationId xmlns:p14="http://schemas.microsoft.com/office/powerpoint/2010/main" val="61165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F86F6-98CD-F1DA-A6FD-1D74B53900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6CB2210-36D3-CC70-FAED-4419B8D9BF80}"/>
              </a:ext>
            </a:extLst>
          </p:cNvPr>
          <p:cNvSpPr/>
          <p:nvPr/>
        </p:nvSpPr>
        <p:spPr>
          <a:xfrm>
            <a:off x="20523" y="23229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a:extLst>
              <a:ext uri="{FF2B5EF4-FFF2-40B4-BE49-F238E27FC236}">
                <a16:creationId xmlns:a16="http://schemas.microsoft.com/office/drawing/2014/main" id="{CE7C6C5E-991F-2C6A-A846-D96611BF52B6}"/>
              </a:ext>
            </a:extLst>
          </p:cNvPr>
          <p:cNvSpPr/>
          <p:nvPr/>
        </p:nvSpPr>
        <p:spPr>
          <a:xfrm flipV="1">
            <a:off x="10626645" y="1541409"/>
            <a:ext cx="7878093" cy="8977884"/>
          </a:xfrm>
          <a:custGeom>
            <a:avLst/>
            <a:gdLst/>
            <a:ahLst/>
            <a:cxnLst/>
            <a:rect l="l" t="t" r="r" b="b"/>
            <a:pathLst>
              <a:path w="7878093" h="8977884">
                <a:moveTo>
                  <a:pt x="0" y="8977883"/>
                </a:moveTo>
                <a:lnTo>
                  <a:pt x="7878093" y="8977883"/>
                </a:lnTo>
                <a:lnTo>
                  <a:pt x="7878093" y="0"/>
                </a:lnTo>
                <a:lnTo>
                  <a:pt x="0" y="0"/>
                </a:lnTo>
                <a:lnTo>
                  <a:pt x="0" y="897788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AB214E0F-5C54-1B3E-15AE-9153F19047CE}"/>
              </a:ext>
            </a:extLst>
          </p:cNvPr>
          <p:cNvSpPr/>
          <p:nvPr/>
        </p:nvSpPr>
        <p:spPr>
          <a:xfrm>
            <a:off x="10941782" y="-232292"/>
            <a:ext cx="7878093" cy="8977884"/>
          </a:xfrm>
          <a:custGeom>
            <a:avLst/>
            <a:gdLst/>
            <a:ahLst/>
            <a:cxnLst/>
            <a:rect l="l" t="t" r="r" b="b"/>
            <a:pathLst>
              <a:path w="7878093" h="8977884">
                <a:moveTo>
                  <a:pt x="0" y="0"/>
                </a:moveTo>
                <a:lnTo>
                  <a:pt x="7878093" y="0"/>
                </a:lnTo>
                <a:lnTo>
                  <a:pt x="7878093" y="8977883"/>
                </a:lnTo>
                <a:lnTo>
                  <a:pt x="0" y="8977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a:extLst>
              <a:ext uri="{FF2B5EF4-FFF2-40B4-BE49-F238E27FC236}">
                <a16:creationId xmlns:a16="http://schemas.microsoft.com/office/drawing/2014/main" id="{D9727367-3261-9D51-6514-04E816955CA5}"/>
              </a:ext>
            </a:extLst>
          </p:cNvPr>
          <p:cNvGrpSpPr>
            <a:grpSpLocks noChangeAspect="1"/>
          </p:cNvGrpSpPr>
          <p:nvPr/>
        </p:nvGrpSpPr>
        <p:grpSpPr>
          <a:xfrm>
            <a:off x="12068054" y="1364265"/>
            <a:ext cx="8192573" cy="8160571"/>
            <a:chOff x="0" y="0"/>
            <a:chExt cx="6502400" cy="6477000"/>
          </a:xfrm>
        </p:grpSpPr>
        <p:sp>
          <p:nvSpPr>
            <p:cNvPr id="6" name="Freeform 6">
              <a:extLst>
                <a:ext uri="{FF2B5EF4-FFF2-40B4-BE49-F238E27FC236}">
                  <a16:creationId xmlns:a16="http://schemas.microsoft.com/office/drawing/2014/main" id="{9796C6D2-BE90-7EF7-EA3A-66EC982C6981}"/>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7703" r="-17365"/>
              </a:stretch>
            </a:blipFill>
          </p:spPr>
        </p:sp>
        <p:sp>
          <p:nvSpPr>
            <p:cNvPr id="7" name="Freeform 7">
              <a:extLst>
                <a:ext uri="{FF2B5EF4-FFF2-40B4-BE49-F238E27FC236}">
                  <a16:creationId xmlns:a16="http://schemas.microsoft.com/office/drawing/2014/main" id="{0D0B3099-3D37-5616-AAB7-E58A5823B450}"/>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sp>
      </p:grpSp>
      <p:grpSp>
        <p:nvGrpSpPr>
          <p:cNvPr id="8" name="Group 8">
            <a:extLst>
              <a:ext uri="{FF2B5EF4-FFF2-40B4-BE49-F238E27FC236}">
                <a16:creationId xmlns:a16="http://schemas.microsoft.com/office/drawing/2014/main" id="{A3F40856-013F-AA96-6083-CB0FEF16B475}"/>
              </a:ext>
            </a:extLst>
          </p:cNvPr>
          <p:cNvGrpSpPr/>
          <p:nvPr/>
        </p:nvGrpSpPr>
        <p:grpSpPr>
          <a:xfrm>
            <a:off x="-328909" y="2291625"/>
            <a:ext cx="8823051" cy="727967"/>
            <a:chOff x="0" y="0"/>
            <a:chExt cx="2323767" cy="191728"/>
          </a:xfrm>
        </p:grpSpPr>
        <p:sp>
          <p:nvSpPr>
            <p:cNvPr id="9" name="Freeform 9">
              <a:extLst>
                <a:ext uri="{FF2B5EF4-FFF2-40B4-BE49-F238E27FC236}">
                  <a16:creationId xmlns:a16="http://schemas.microsoft.com/office/drawing/2014/main" id="{B4EDF19F-7BB2-7A58-7007-DF92F92121D0}"/>
                </a:ext>
              </a:extLst>
            </p:cNvPr>
            <p:cNvSpPr/>
            <p:nvPr/>
          </p:nvSpPr>
          <p:spPr>
            <a:xfrm>
              <a:off x="0" y="0"/>
              <a:ext cx="2323767" cy="191728"/>
            </a:xfrm>
            <a:custGeom>
              <a:avLst/>
              <a:gdLst/>
              <a:ahLst/>
              <a:cxnLst/>
              <a:rect l="l" t="t" r="r" b="b"/>
              <a:pathLst>
                <a:path w="2323767" h="191728">
                  <a:moveTo>
                    <a:pt x="87747" y="0"/>
                  </a:moveTo>
                  <a:lnTo>
                    <a:pt x="2236020" y="0"/>
                  </a:lnTo>
                  <a:cubicBezTo>
                    <a:pt x="2259292" y="0"/>
                    <a:pt x="2281611" y="9245"/>
                    <a:pt x="2298066" y="25700"/>
                  </a:cubicBezTo>
                  <a:cubicBezTo>
                    <a:pt x="2314522" y="42156"/>
                    <a:pt x="2323767" y="64475"/>
                    <a:pt x="2323767" y="87747"/>
                  </a:cubicBezTo>
                  <a:lnTo>
                    <a:pt x="2323767" y="103981"/>
                  </a:lnTo>
                  <a:cubicBezTo>
                    <a:pt x="2323767" y="127253"/>
                    <a:pt x="2314522" y="149572"/>
                    <a:pt x="2298066" y="166027"/>
                  </a:cubicBezTo>
                  <a:cubicBezTo>
                    <a:pt x="2281611" y="182483"/>
                    <a:pt x="2259292" y="191728"/>
                    <a:pt x="2236020" y="191728"/>
                  </a:cubicBezTo>
                  <a:lnTo>
                    <a:pt x="87747" y="191728"/>
                  </a:lnTo>
                  <a:cubicBezTo>
                    <a:pt x="64475" y="191728"/>
                    <a:pt x="42156" y="182483"/>
                    <a:pt x="25700" y="166027"/>
                  </a:cubicBezTo>
                  <a:cubicBezTo>
                    <a:pt x="9245" y="149572"/>
                    <a:pt x="0" y="127253"/>
                    <a:pt x="0" y="103981"/>
                  </a:cubicBezTo>
                  <a:lnTo>
                    <a:pt x="0" y="87747"/>
                  </a:lnTo>
                  <a:cubicBezTo>
                    <a:pt x="0" y="64475"/>
                    <a:pt x="9245" y="42156"/>
                    <a:pt x="25700" y="25700"/>
                  </a:cubicBezTo>
                  <a:cubicBezTo>
                    <a:pt x="42156" y="9245"/>
                    <a:pt x="64475" y="0"/>
                    <a:pt x="87747" y="0"/>
                  </a:cubicBezTo>
                  <a:close/>
                </a:path>
              </a:pathLst>
            </a:custGeom>
            <a:gradFill rotWithShape="1">
              <a:gsLst>
                <a:gs pos="0">
                  <a:srgbClr val="FF8A01">
                    <a:alpha val="100000"/>
                  </a:srgbClr>
                </a:gs>
                <a:gs pos="100000">
                  <a:srgbClr val="FFCF01">
                    <a:alpha val="100000"/>
                  </a:srgbClr>
                </a:gs>
              </a:gsLst>
              <a:lin ang="2700000"/>
            </a:gradFill>
          </p:spPr>
        </p:sp>
        <p:sp>
          <p:nvSpPr>
            <p:cNvPr id="10" name="TextBox 10">
              <a:extLst>
                <a:ext uri="{FF2B5EF4-FFF2-40B4-BE49-F238E27FC236}">
                  <a16:creationId xmlns:a16="http://schemas.microsoft.com/office/drawing/2014/main" id="{4BF1D247-65C4-BACB-F250-7AD335A6F548}"/>
                </a:ext>
              </a:extLst>
            </p:cNvPr>
            <p:cNvSpPr txBox="1"/>
            <p:nvPr/>
          </p:nvSpPr>
          <p:spPr>
            <a:xfrm>
              <a:off x="0" y="-38100"/>
              <a:ext cx="2323767" cy="229828"/>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E9F88110-2AB9-2DFD-09F5-FA8D2B78F65D}"/>
              </a:ext>
            </a:extLst>
          </p:cNvPr>
          <p:cNvGrpSpPr/>
          <p:nvPr/>
        </p:nvGrpSpPr>
        <p:grpSpPr>
          <a:xfrm>
            <a:off x="422148" y="3447299"/>
            <a:ext cx="1202814" cy="1202814"/>
            <a:chOff x="0" y="0"/>
            <a:chExt cx="812800" cy="812800"/>
          </a:xfrm>
        </p:grpSpPr>
        <p:sp>
          <p:nvSpPr>
            <p:cNvPr id="12" name="Freeform 12">
              <a:extLst>
                <a:ext uri="{FF2B5EF4-FFF2-40B4-BE49-F238E27FC236}">
                  <a16:creationId xmlns:a16="http://schemas.microsoft.com/office/drawing/2014/main" id="{F2B2A41D-AC6A-FAD1-262A-DEB42E911EF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sp>
        <p:sp>
          <p:nvSpPr>
            <p:cNvPr id="13" name="TextBox 13">
              <a:extLst>
                <a:ext uri="{FF2B5EF4-FFF2-40B4-BE49-F238E27FC236}">
                  <a16:creationId xmlns:a16="http://schemas.microsoft.com/office/drawing/2014/main" id="{995829B2-EB7B-D956-6334-AF848836605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a:extLst>
              <a:ext uri="{FF2B5EF4-FFF2-40B4-BE49-F238E27FC236}">
                <a16:creationId xmlns:a16="http://schemas.microsoft.com/office/drawing/2014/main" id="{A0A5008F-D1F0-6B4F-C379-EE26459B2FDE}"/>
              </a:ext>
            </a:extLst>
          </p:cNvPr>
          <p:cNvSpPr/>
          <p:nvPr/>
        </p:nvSpPr>
        <p:spPr>
          <a:xfrm>
            <a:off x="694999" y="3612392"/>
            <a:ext cx="955135" cy="872628"/>
          </a:xfrm>
          <a:custGeom>
            <a:avLst/>
            <a:gdLst/>
            <a:ahLst/>
            <a:cxnLst/>
            <a:rect l="l" t="t" r="r" b="b"/>
            <a:pathLst>
              <a:path w="437287" h="437287">
                <a:moveTo>
                  <a:pt x="0" y="0"/>
                </a:moveTo>
                <a:lnTo>
                  <a:pt x="437287" y="0"/>
                </a:lnTo>
                <a:lnTo>
                  <a:pt x="437287" y="437287"/>
                </a:lnTo>
                <a:lnTo>
                  <a:pt x="0" y="4372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8" name="Group 28">
            <a:extLst>
              <a:ext uri="{FF2B5EF4-FFF2-40B4-BE49-F238E27FC236}">
                <a16:creationId xmlns:a16="http://schemas.microsoft.com/office/drawing/2014/main" id="{EDFD3F20-31D3-CFB6-31E9-F97F8AC87774}"/>
              </a:ext>
            </a:extLst>
          </p:cNvPr>
          <p:cNvGrpSpPr>
            <a:grpSpLocks noChangeAspect="1"/>
          </p:cNvGrpSpPr>
          <p:nvPr/>
        </p:nvGrpSpPr>
        <p:grpSpPr>
          <a:xfrm>
            <a:off x="10769181" y="5430217"/>
            <a:ext cx="3796511" cy="3781681"/>
            <a:chOff x="0" y="0"/>
            <a:chExt cx="6502400" cy="6477000"/>
          </a:xfrm>
        </p:grpSpPr>
        <p:sp>
          <p:nvSpPr>
            <p:cNvPr id="29" name="Freeform 29">
              <a:extLst>
                <a:ext uri="{FF2B5EF4-FFF2-40B4-BE49-F238E27FC236}">
                  <a16:creationId xmlns:a16="http://schemas.microsoft.com/office/drawing/2014/main" id="{E1A66FB2-31EB-42F1-256C-CA7A666F9ADE}"/>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49647" r="223"/>
              </a:stretch>
            </a:blipFill>
          </p:spPr>
        </p:sp>
        <p:sp>
          <p:nvSpPr>
            <p:cNvPr id="30" name="Freeform 30">
              <a:extLst>
                <a:ext uri="{FF2B5EF4-FFF2-40B4-BE49-F238E27FC236}">
                  <a16:creationId xmlns:a16="http://schemas.microsoft.com/office/drawing/2014/main" id="{73E08CB7-968E-41EE-E546-6839F78A330B}"/>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sp>
      </p:grpSp>
      <p:sp>
        <p:nvSpPr>
          <p:cNvPr id="31" name="TextBox 31">
            <a:extLst>
              <a:ext uri="{FF2B5EF4-FFF2-40B4-BE49-F238E27FC236}">
                <a16:creationId xmlns:a16="http://schemas.microsoft.com/office/drawing/2014/main" id="{3645CD6E-A52B-512E-7C41-187EC835BA5E}"/>
              </a:ext>
            </a:extLst>
          </p:cNvPr>
          <p:cNvSpPr txBox="1"/>
          <p:nvPr/>
        </p:nvSpPr>
        <p:spPr>
          <a:xfrm>
            <a:off x="1028700" y="1225851"/>
            <a:ext cx="9913082" cy="1181424"/>
          </a:xfrm>
          <a:prstGeom prst="rect">
            <a:avLst/>
          </a:prstGeom>
        </p:spPr>
        <p:txBody>
          <a:bodyPr lIns="0" tIns="0" rIns="0" bIns="0" rtlCol="0" anchor="t">
            <a:spAutoFit/>
          </a:bodyPr>
          <a:lstStyle/>
          <a:p>
            <a:pPr algn="l">
              <a:lnSpc>
                <a:spcPts val="9097"/>
              </a:lnSpc>
            </a:pPr>
            <a:r>
              <a:rPr lang="en-US" sz="8346" b="1" dirty="0">
                <a:solidFill>
                  <a:srgbClr val="003780"/>
                </a:solidFill>
                <a:latin typeface="Montserrat Bold"/>
                <a:ea typeface="Montserrat Bold"/>
                <a:cs typeface="Montserrat Bold"/>
                <a:sym typeface="Montserrat Bold"/>
              </a:rPr>
              <a:t>MỤC LỤC</a:t>
            </a:r>
          </a:p>
        </p:txBody>
      </p:sp>
      <p:sp>
        <p:nvSpPr>
          <p:cNvPr id="33" name="TextBox 33">
            <a:extLst>
              <a:ext uri="{FF2B5EF4-FFF2-40B4-BE49-F238E27FC236}">
                <a16:creationId xmlns:a16="http://schemas.microsoft.com/office/drawing/2014/main" id="{7ED0C564-FEF1-AC6A-4DDE-A6581B4ECEC6}"/>
              </a:ext>
            </a:extLst>
          </p:cNvPr>
          <p:cNvSpPr txBox="1"/>
          <p:nvPr/>
        </p:nvSpPr>
        <p:spPr>
          <a:xfrm>
            <a:off x="1914699" y="3723897"/>
            <a:ext cx="10284104" cy="878126"/>
          </a:xfrm>
          <a:prstGeom prst="rect">
            <a:avLst/>
          </a:prstGeom>
        </p:spPr>
        <p:txBody>
          <a:bodyPr wrap="square" lIns="0" tIns="0" rIns="0" bIns="0" rtlCol="0" anchor="t">
            <a:spAutoFit/>
          </a:bodyPr>
          <a:lstStyle/>
          <a:p>
            <a:pPr algn="just">
              <a:lnSpc>
                <a:spcPts val="3373"/>
              </a:lnSpc>
            </a:pPr>
            <a:r>
              <a:rPr lang="en-US" sz="3400" b="1" dirty="0">
                <a:solidFill>
                  <a:srgbClr val="000000"/>
                </a:solidFill>
                <a:latin typeface="+mj-lt"/>
                <a:ea typeface="Montserrat"/>
                <a:cs typeface="Montserrat"/>
                <a:sym typeface="Montserrat"/>
              </a:rPr>
              <a:t>TÌNH HÌNH THỰC THI CÁC FTA TRONG KHUÔN KHỔ ASEAN</a:t>
            </a:r>
          </a:p>
        </p:txBody>
      </p:sp>
      <p:grpSp>
        <p:nvGrpSpPr>
          <p:cNvPr id="37" name="Group 11">
            <a:extLst>
              <a:ext uri="{FF2B5EF4-FFF2-40B4-BE49-F238E27FC236}">
                <a16:creationId xmlns:a16="http://schemas.microsoft.com/office/drawing/2014/main" id="{24F086F6-48B8-4252-38CE-14ECA3255D87}"/>
              </a:ext>
            </a:extLst>
          </p:cNvPr>
          <p:cNvGrpSpPr/>
          <p:nvPr/>
        </p:nvGrpSpPr>
        <p:grpSpPr>
          <a:xfrm>
            <a:off x="458539" y="5055069"/>
            <a:ext cx="1202814" cy="1202814"/>
            <a:chOff x="0" y="0"/>
            <a:chExt cx="812800" cy="812800"/>
          </a:xfrm>
        </p:grpSpPr>
        <p:sp>
          <p:nvSpPr>
            <p:cNvPr id="38" name="Freeform 12">
              <a:extLst>
                <a:ext uri="{FF2B5EF4-FFF2-40B4-BE49-F238E27FC236}">
                  <a16:creationId xmlns:a16="http://schemas.microsoft.com/office/drawing/2014/main" id="{3E8D3BFA-8810-CE25-2661-8559569626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sp>
        <p:sp>
          <p:nvSpPr>
            <p:cNvPr id="39" name="TextBox 13">
              <a:extLst>
                <a:ext uri="{FF2B5EF4-FFF2-40B4-BE49-F238E27FC236}">
                  <a16:creationId xmlns:a16="http://schemas.microsoft.com/office/drawing/2014/main" id="{B5815B26-F369-3BF2-9E75-53E307E9A18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0" name="Freeform 14">
            <a:extLst>
              <a:ext uri="{FF2B5EF4-FFF2-40B4-BE49-F238E27FC236}">
                <a16:creationId xmlns:a16="http://schemas.microsoft.com/office/drawing/2014/main" id="{0F8D96ED-A14D-2796-E44D-4F345A7034FD}"/>
              </a:ext>
            </a:extLst>
          </p:cNvPr>
          <p:cNvSpPr/>
          <p:nvPr/>
        </p:nvSpPr>
        <p:spPr>
          <a:xfrm>
            <a:off x="731390" y="5220162"/>
            <a:ext cx="955135" cy="872628"/>
          </a:xfrm>
          <a:custGeom>
            <a:avLst/>
            <a:gdLst/>
            <a:ahLst/>
            <a:cxnLst/>
            <a:rect l="l" t="t" r="r" b="b"/>
            <a:pathLst>
              <a:path w="437287" h="437287">
                <a:moveTo>
                  <a:pt x="0" y="0"/>
                </a:moveTo>
                <a:lnTo>
                  <a:pt x="437287" y="0"/>
                </a:lnTo>
                <a:lnTo>
                  <a:pt x="437287" y="437287"/>
                </a:lnTo>
                <a:lnTo>
                  <a:pt x="0" y="4372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42" name="Group 11">
            <a:extLst>
              <a:ext uri="{FF2B5EF4-FFF2-40B4-BE49-F238E27FC236}">
                <a16:creationId xmlns:a16="http://schemas.microsoft.com/office/drawing/2014/main" id="{0906F4C1-3652-6900-D75F-59CE8CFF5D30}"/>
              </a:ext>
            </a:extLst>
          </p:cNvPr>
          <p:cNvGrpSpPr/>
          <p:nvPr/>
        </p:nvGrpSpPr>
        <p:grpSpPr>
          <a:xfrm>
            <a:off x="446615" y="6695577"/>
            <a:ext cx="1202814" cy="1202814"/>
            <a:chOff x="0" y="0"/>
            <a:chExt cx="812800" cy="812800"/>
          </a:xfrm>
        </p:grpSpPr>
        <p:sp>
          <p:nvSpPr>
            <p:cNvPr id="43" name="Freeform 12">
              <a:extLst>
                <a:ext uri="{FF2B5EF4-FFF2-40B4-BE49-F238E27FC236}">
                  <a16:creationId xmlns:a16="http://schemas.microsoft.com/office/drawing/2014/main" id="{2FEF39B1-49D0-7668-F379-A752C6D446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sp>
        <p:sp>
          <p:nvSpPr>
            <p:cNvPr id="44" name="TextBox 13">
              <a:extLst>
                <a:ext uri="{FF2B5EF4-FFF2-40B4-BE49-F238E27FC236}">
                  <a16:creationId xmlns:a16="http://schemas.microsoft.com/office/drawing/2014/main" id="{6DADE7EA-87BE-8F01-C976-E688987F764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5" name="Freeform 14">
            <a:extLst>
              <a:ext uri="{FF2B5EF4-FFF2-40B4-BE49-F238E27FC236}">
                <a16:creationId xmlns:a16="http://schemas.microsoft.com/office/drawing/2014/main" id="{A9B68A4A-1098-3BBF-058D-1F774E6B908E}"/>
              </a:ext>
            </a:extLst>
          </p:cNvPr>
          <p:cNvSpPr/>
          <p:nvPr/>
        </p:nvSpPr>
        <p:spPr>
          <a:xfrm>
            <a:off x="719466" y="6860670"/>
            <a:ext cx="955135" cy="872628"/>
          </a:xfrm>
          <a:custGeom>
            <a:avLst/>
            <a:gdLst/>
            <a:ahLst/>
            <a:cxnLst/>
            <a:rect l="l" t="t" r="r" b="b"/>
            <a:pathLst>
              <a:path w="437287" h="437287">
                <a:moveTo>
                  <a:pt x="0" y="0"/>
                </a:moveTo>
                <a:lnTo>
                  <a:pt x="437287" y="0"/>
                </a:lnTo>
                <a:lnTo>
                  <a:pt x="437287" y="437287"/>
                </a:lnTo>
                <a:lnTo>
                  <a:pt x="0" y="4372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TextBox 33">
            <a:extLst>
              <a:ext uri="{FF2B5EF4-FFF2-40B4-BE49-F238E27FC236}">
                <a16:creationId xmlns:a16="http://schemas.microsoft.com/office/drawing/2014/main" id="{2103DCAA-C443-5027-87C4-312F9A507B1D}"/>
              </a:ext>
            </a:extLst>
          </p:cNvPr>
          <p:cNvSpPr txBox="1"/>
          <p:nvPr/>
        </p:nvSpPr>
        <p:spPr>
          <a:xfrm>
            <a:off x="1925887" y="7132174"/>
            <a:ext cx="8885938" cy="448905"/>
          </a:xfrm>
          <a:prstGeom prst="rect">
            <a:avLst/>
          </a:prstGeom>
        </p:spPr>
        <p:txBody>
          <a:bodyPr wrap="square" lIns="0" tIns="0" rIns="0" bIns="0" rtlCol="0" anchor="t">
            <a:spAutoFit/>
          </a:bodyPr>
          <a:lstStyle/>
          <a:p>
            <a:pPr algn="l">
              <a:lnSpc>
                <a:spcPts val="3373"/>
              </a:lnSpc>
            </a:pPr>
            <a:r>
              <a:rPr lang="en-US" sz="3400" b="1" dirty="0">
                <a:solidFill>
                  <a:srgbClr val="000000"/>
                </a:solidFill>
                <a:latin typeface="+mj-lt"/>
                <a:ea typeface="Montserrat"/>
                <a:cs typeface="Montserrat"/>
                <a:sym typeface="Montserrat"/>
              </a:rPr>
              <a:t>CƠ HỘI, THÁCH THỨC ĐỐI VỚI VIỆT NAM </a:t>
            </a:r>
          </a:p>
        </p:txBody>
      </p:sp>
      <p:sp>
        <p:nvSpPr>
          <p:cNvPr id="49" name="TextBox 33">
            <a:extLst>
              <a:ext uri="{FF2B5EF4-FFF2-40B4-BE49-F238E27FC236}">
                <a16:creationId xmlns:a16="http://schemas.microsoft.com/office/drawing/2014/main" id="{EF41230F-D082-8667-639A-D3ADD038FACD}"/>
              </a:ext>
            </a:extLst>
          </p:cNvPr>
          <p:cNvSpPr txBox="1"/>
          <p:nvPr/>
        </p:nvSpPr>
        <p:spPr>
          <a:xfrm>
            <a:off x="1898021" y="5280929"/>
            <a:ext cx="9288116" cy="878126"/>
          </a:xfrm>
          <a:prstGeom prst="rect">
            <a:avLst/>
          </a:prstGeom>
        </p:spPr>
        <p:txBody>
          <a:bodyPr wrap="square" lIns="0" tIns="0" rIns="0" bIns="0" rtlCol="0" anchor="t">
            <a:spAutoFit/>
          </a:bodyPr>
          <a:lstStyle/>
          <a:p>
            <a:pPr algn="just">
              <a:lnSpc>
                <a:spcPts val="3373"/>
              </a:lnSpc>
            </a:pPr>
            <a:r>
              <a:rPr lang="en-US" sz="3400" b="1" dirty="0">
                <a:solidFill>
                  <a:srgbClr val="000000"/>
                </a:solidFill>
                <a:latin typeface="+mj-lt"/>
                <a:ea typeface="Montserrat"/>
                <a:cs typeface="Montserrat"/>
                <a:sym typeface="Montserrat"/>
              </a:rPr>
              <a:t>TÌNH HÌNH RÀ SOÁT, NÂNG CẤP CÁC FTA TRONG KHUÔN KHỔ ASEAN</a:t>
            </a:r>
          </a:p>
        </p:txBody>
      </p:sp>
    </p:spTree>
    <p:extLst>
      <p:ext uri="{BB962C8B-B14F-4D97-AF65-F5344CB8AC3E}">
        <p14:creationId xmlns:p14="http://schemas.microsoft.com/office/powerpoint/2010/main" val="278988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21D93-B83A-4FED-D42B-4B2559086789}"/>
            </a:ext>
          </a:extLst>
        </p:cNvPr>
        <p:cNvGrpSpPr/>
        <p:nvPr/>
      </p:nvGrpSpPr>
      <p:grpSpPr>
        <a:xfrm>
          <a:off x="0" y="0"/>
          <a:ext cx="0" cy="0"/>
          <a:chOff x="0" y="0"/>
          <a:chExt cx="0" cy="0"/>
        </a:xfrm>
      </p:grpSpPr>
      <p:grpSp>
        <p:nvGrpSpPr>
          <p:cNvPr id="31" name="Group 31">
            <a:extLst>
              <a:ext uri="{FF2B5EF4-FFF2-40B4-BE49-F238E27FC236}">
                <a16:creationId xmlns:a16="http://schemas.microsoft.com/office/drawing/2014/main" id="{61072588-192C-E210-75A7-8FFD819F37ED}"/>
              </a:ext>
            </a:extLst>
          </p:cNvPr>
          <p:cNvGrpSpPr/>
          <p:nvPr/>
        </p:nvGrpSpPr>
        <p:grpSpPr>
          <a:xfrm>
            <a:off x="1289754" y="536394"/>
            <a:ext cx="15489615" cy="1456507"/>
            <a:chOff x="0" y="0"/>
            <a:chExt cx="3387525" cy="383607"/>
          </a:xfrm>
        </p:grpSpPr>
        <p:sp>
          <p:nvSpPr>
            <p:cNvPr id="32" name="Freeform 32">
              <a:extLst>
                <a:ext uri="{FF2B5EF4-FFF2-40B4-BE49-F238E27FC236}">
                  <a16:creationId xmlns:a16="http://schemas.microsoft.com/office/drawing/2014/main" id="{214A9DF7-50AF-BF2D-7A74-EB2CC6F0C0C0}"/>
                </a:ext>
              </a:extLst>
            </p:cNvPr>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solidFill>
              <a:srgbClr val="012D67"/>
            </a:solidFill>
          </p:spPr>
        </p:sp>
        <p:sp>
          <p:nvSpPr>
            <p:cNvPr id="33" name="TextBox 33">
              <a:extLst>
                <a:ext uri="{FF2B5EF4-FFF2-40B4-BE49-F238E27FC236}">
                  <a16:creationId xmlns:a16="http://schemas.microsoft.com/office/drawing/2014/main" id="{B9A69C5D-52F8-BBB5-2EEF-023A0C4F259A}"/>
                </a:ext>
              </a:extLst>
            </p:cNvPr>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sp>
        <p:nvSpPr>
          <p:cNvPr id="34" name="TextBox 34">
            <a:extLst>
              <a:ext uri="{FF2B5EF4-FFF2-40B4-BE49-F238E27FC236}">
                <a16:creationId xmlns:a16="http://schemas.microsoft.com/office/drawing/2014/main" id="{098DE727-484A-811C-ED95-CBACC24F6C04}"/>
              </a:ext>
            </a:extLst>
          </p:cNvPr>
          <p:cNvSpPr txBox="1"/>
          <p:nvPr/>
        </p:nvSpPr>
        <p:spPr>
          <a:xfrm>
            <a:off x="1495702" y="503812"/>
            <a:ext cx="15077721" cy="1246752"/>
          </a:xfrm>
          <a:prstGeom prst="rect">
            <a:avLst/>
          </a:prstGeom>
        </p:spPr>
        <p:txBody>
          <a:bodyPr wrap="square" lIns="0" tIns="0" rIns="0" bIns="0" rtlCol="0" anchor="t">
            <a:spAutoFit/>
          </a:bodyPr>
          <a:lstStyle/>
          <a:p>
            <a:pPr algn="ctr">
              <a:lnSpc>
                <a:spcPts val="10463"/>
              </a:lnSpc>
            </a:pPr>
            <a:r>
              <a:rPr lang="en-US" sz="7474" b="1" dirty="0" err="1">
                <a:solidFill>
                  <a:srgbClr val="FFCF01"/>
                </a:solidFill>
                <a:latin typeface="Montserrat Bold"/>
                <a:ea typeface="Montserrat Bold"/>
                <a:cs typeface="Montserrat Bold"/>
                <a:sym typeface="Montserrat Bold"/>
              </a:rPr>
              <a:t>Nội</a:t>
            </a:r>
            <a:r>
              <a:rPr lang="en-US" sz="7474" b="1" dirty="0">
                <a:solidFill>
                  <a:srgbClr val="FFCF01"/>
                </a:solidFill>
                <a:latin typeface="Montserrat Bold"/>
                <a:ea typeface="Montserrat Bold"/>
                <a:cs typeface="Montserrat Bold"/>
                <a:sym typeface="Montserrat Bold"/>
              </a:rPr>
              <a:t> dung </a:t>
            </a:r>
            <a:r>
              <a:rPr lang="en-US" sz="7474" b="1" dirty="0" err="1">
                <a:solidFill>
                  <a:srgbClr val="FFCF01"/>
                </a:solidFill>
                <a:latin typeface="Montserrat Bold"/>
                <a:ea typeface="Montserrat Bold"/>
                <a:cs typeface="Montserrat Bold"/>
                <a:sym typeface="Montserrat Bold"/>
              </a:rPr>
              <a:t>bổ</a:t>
            </a:r>
            <a:r>
              <a:rPr lang="en-US" sz="7474" b="1" dirty="0">
                <a:solidFill>
                  <a:srgbClr val="FFCF01"/>
                </a:solidFill>
                <a:latin typeface="Montserrat Bold"/>
                <a:ea typeface="Montserrat Bold"/>
                <a:cs typeface="Montserrat Bold"/>
                <a:sym typeface="Montserrat Bold"/>
              </a:rPr>
              <a:t> sung, </a:t>
            </a:r>
            <a:r>
              <a:rPr lang="en-US" sz="7474" b="1" dirty="0" err="1">
                <a:solidFill>
                  <a:srgbClr val="FFCF01"/>
                </a:solidFill>
                <a:latin typeface="Montserrat Bold"/>
                <a:ea typeface="Montserrat Bold"/>
                <a:cs typeface="Montserrat Bold"/>
                <a:sym typeface="Montserrat Bold"/>
              </a:rPr>
              <a:t>nâng</a:t>
            </a:r>
            <a:r>
              <a:rPr lang="en-US" sz="7474" b="1" dirty="0">
                <a:solidFill>
                  <a:srgbClr val="FFCF01"/>
                </a:solidFill>
                <a:latin typeface="Montserrat Bold"/>
                <a:ea typeface="Montserrat Bold"/>
                <a:cs typeface="Montserrat Bold"/>
                <a:sym typeface="Montserrat Bold"/>
              </a:rPr>
              <a:t> </a:t>
            </a:r>
            <a:r>
              <a:rPr lang="en-US" sz="7474" b="1" dirty="0" err="1">
                <a:solidFill>
                  <a:srgbClr val="FFCF01"/>
                </a:solidFill>
                <a:latin typeface="Montserrat Bold"/>
                <a:ea typeface="Montserrat Bold"/>
                <a:cs typeface="Montserrat Bold"/>
                <a:sym typeface="Montserrat Bold"/>
              </a:rPr>
              <a:t>cấp</a:t>
            </a:r>
            <a:endParaRPr lang="en-US" sz="7474" b="1" dirty="0">
              <a:solidFill>
                <a:srgbClr val="FFCF01"/>
              </a:solidFill>
              <a:latin typeface="Montserrat Bold"/>
              <a:ea typeface="Montserrat Bold"/>
              <a:cs typeface="Montserrat Bold"/>
              <a:sym typeface="Montserrat Bold"/>
            </a:endParaRPr>
          </a:p>
        </p:txBody>
      </p:sp>
      <p:sp>
        <p:nvSpPr>
          <p:cNvPr id="177" name="TextBox 69">
            <a:extLst>
              <a:ext uri="{FF2B5EF4-FFF2-40B4-BE49-F238E27FC236}">
                <a16:creationId xmlns:a16="http://schemas.microsoft.com/office/drawing/2014/main" id="{18170E47-0C6D-60C4-1084-904A7940FC6C}"/>
              </a:ext>
            </a:extLst>
          </p:cNvPr>
          <p:cNvSpPr txBox="1"/>
          <p:nvPr/>
        </p:nvSpPr>
        <p:spPr>
          <a:xfrm>
            <a:off x="1532278" y="2177641"/>
            <a:ext cx="15331997" cy="626518"/>
          </a:xfrm>
          <a:prstGeom prst="rect">
            <a:avLst/>
          </a:prstGeom>
        </p:spPr>
        <p:txBody>
          <a:bodyPr lIns="0" tIns="0" rIns="0" bIns="0" rtlCol="0" anchor="t">
            <a:spAutoFit/>
          </a:bodyPr>
          <a:lstStyle/>
          <a:p>
            <a:pPr algn="just">
              <a:lnSpc>
                <a:spcPts val="5280"/>
              </a:lnSpc>
            </a:pPr>
            <a:r>
              <a:rPr lang="en-US" sz="2800" dirty="0" err="1">
                <a:solidFill>
                  <a:srgbClr val="040506"/>
                </a:solidFill>
                <a:latin typeface="Arial" panose="020B0604020202020204" pitchFamily="34" charset="0"/>
                <a:cs typeface="Arial" panose="020B0604020202020204" pitchFamily="34" charset="0"/>
              </a:rPr>
              <a:t>Nghị</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định</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thư</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thứ</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hai</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sửa</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đổi</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Hiệp</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định</a:t>
            </a:r>
            <a:r>
              <a:rPr lang="en-US" sz="2800" dirty="0">
                <a:solidFill>
                  <a:srgbClr val="040506"/>
                </a:solidFill>
                <a:latin typeface="Arial" panose="020B0604020202020204" pitchFamily="34" charset="0"/>
                <a:cs typeface="Arial" panose="020B0604020202020204" pitchFamily="34" charset="0"/>
              </a:rPr>
              <a:t> ATIGA </a:t>
            </a:r>
            <a:r>
              <a:rPr lang="en-US" sz="2800" dirty="0" err="1">
                <a:solidFill>
                  <a:srgbClr val="040506"/>
                </a:solidFill>
                <a:latin typeface="Arial" panose="020B0604020202020204" pitchFamily="34" charset="0"/>
                <a:cs typeface="Arial" panose="020B0604020202020204" pitchFamily="34" charset="0"/>
              </a:rPr>
              <a:t>sẽ</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gồm</a:t>
            </a:r>
            <a:r>
              <a:rPr lang="en-US" sz="4000" b="1" dirty="0">
                <a:solidFill>
                  <a:srgbClr val="040506"/>
                </a:solidFill>
                <a:latin typeface="Arial" panose="020B0604020202020204" pitchFamily="34" charset="0"/>
                <a:cs typeface="Arial" panose="020B0604020202020204" pitchFamily="34" charset="0"/>
              </a:rPr>
              <a:t> 17 </a:t>
            </a:r>
            <a:r>
              <a:rPr lang="en-US" sz="2800" dirty="0" err="1">
                <a:solidFill>
                  <a:srgbClr val="040506"/>
                </a:solidFill>
                <a:latin typeface="Arial" panose="020B0604020202020204" pitchFamily="34" charset="0"/>
                <a:cs typeface="Arial" panose="020B0604020202020204" pitchFamily="34" charset="0"/>
              </a:rPr>
              <a:t>Chương</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cụ</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thể</a:t>
            </a:r>
            <a:r>
              <a:rPr lang="en-US" sz="2800" dirty="0">
                <a:solidFill>
                  <a:srgbClr val="040506"/>
                </a:solidFill>
                <a:latin typeface="Arial" panose="020B0604020202020204" pitchFamily="34" charset="0"/>
                <a:cs typeface="Arial" panose="020B0604020202020204" pitchFamily="34" charset="0"/>
              </a:rPr>
              <a:t>: </a:t>
            </a:r>
          </a:p>
        </p:txBody>
      </p:sp>
      <p:sp>
        <p:nvSpPr>
          <p:cNvPr id="64" name="Content Placeholder 2">
            <a:extLst>
              <a:ext uri="{FF2B5EF4-FFF2-40B4-BE49-F238E27FC236}">
                <a16:creationId xmlns:a16="http://schemas.microsoft.com/office/drawing/2014/main" id="{069EFF8D-F1AB-B134-FDE6-AAA345E41BB4}"/>
              </a:ext>
            </a:extLst>
          </p:cNvPr>
          <p:cNvSpPr txBox="1">
            <a:spLocks/>
          </p:cNvSpPr>
          <p:nvPr/>
        </p:nvSpPr>
        <p:spPr>
          <a:xfrm>
            <a:off x="703361" y="3496504"/>
            <a:ext cx="8305800" cy="56181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7900" indent="-457200">
              <a:spcBef>
                <a:spcPts val="0"/>
              </a:spcBef>
              <a:spcAft>
                <a:spcPts val="200"/>
              </a:spcAft>
              <a:buFont typeface="+mj-lt"/>
              <a:buAutoNum type="arabicPeriod"/>
            </a:pPr>
            <a:r>
              <a:rPr lang="en-US" sz="3000" dirty="0">
                <a:cs typeface="Times New Roman"/>
              </a:rPr>
              <a:t>Các </a:t>
            </a:r>
            <a:r>
              <a:rPr lang="en-US" sz="3000" dirty="0" err="1">
                <a:cs typeface="Times New Roman"/>
              </a:rPr>
              <a:t>định</a:t>
            </a:r>
            <a:r>
              <a:rPr lang="en-US" sz="3000" dirty="0">
                <a:cs typeface="Times New Roman"/>
              </a:rPr>
              <a:t> </a:t>
            </a:r>
            <a:r>
              <a:rPr lang="en-US" sz="3000" dirty="0" err="1">
                <a:cs typeface="Times New Roman"/>
              </a:rPr>
              <a:t>nghĩa</a:t>
            </a:r>
            <a:r>
              <a:rPr lang="en-US" sz="3000" dirty="0">
                <a:cs typeface="Times New Roman"/>
              </a:rPr>
              <a:t> </a:t>
            </a:r>
            <a:r>
              <a:rPr lang="en-US" sz="3000" dirty="0" err="1">
                <a:cs typeface="Times New Roman"/>
              </a:rPr>
              <a:t>chung</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các</a:t>
            </a:r>
            <a:r>
              <a:rPr lang="en-US" sz="3000" dirty="0">
                <a:cs typeface="Times New Roman"/>
              </a:rPr>
              <a:t> </a:t>
            </a:r>
            <a:r>
              <a:rPr lang="en-US" sz="3000" dirty="0" err="1">
                <a:cs typeface="Times New Roman"/>
              </a:rPr>
              <a:t>điều</a:t>
            </a:r>
            <a:r>
              <a:rPr lang="en-US" sz="3000" dirty="0">
                <a:cs typeface="Times New Roman"/>
              </a:rPr>
              <a:t> </a:t>
            </a:r>
            <a:r>
              <a:rPr lang="en-US" sz="3000" dirty="0" err="1">
                <a:cs typeface="Times New Roman"/>
              </a:rPr>
              <a:t>khoản</a:t>
            </a:r>
            <a:r>
              <a:rPr lang="en-US" sz="3000" dirty="0">
                <a:cs typeface="Times New Roman"/>
              </a:rPr>
              <a:t> </a:t>
            </a:r>
            <a:r>
              <a:rPr lang="en-US" sz="3000" dirty="0" err="1">
                <a:cs typeface="Times New Roman"/>
              </a:rPr>
              <a:t>đầu</a:t>
            </a:r>
            <a:r>
              <a:rPr lang="en-US" sz="3000" dirty="0">
                <a:cs typeface="Times New Roman"/>
              </a:rPr>
              <a:t> </a:t>
            </a:r>
            <a:r>
              <a:rPr lang="en-US" sz="3000" dirty="0" err="1">
                <a:cs typeface="Times New Roman"/>
              </a:rPr>
              <a:t>tiên</a:t>
            </a:r>
            <a:endParaRPr lang="en-US" sz="3000" dirty="0">
              <a:cs typeface="Times New Roman"/>
            </a:endParaRPr>
          </a:p>
          <a:p>
            <a:pPr marL="977900" indent="-457200">
              <a:spcBef>
                <a:spcPts val="0"/>
              </a:spcBef>
              <a:spcAft>
                <a:spcPts val="200"/>
              </a:spcAft>
              <a:buFont typeface="+mj-lt"/>
              <a:buAutoNum type="arabicPeriod"/>
            </a:pPr>
            <a:r>
              <a:rPr lang="en-US" sz="3000" dirty="0" err="1">
                <a:cs typeface="Times New Roman"/>
              </a:rPr>
              <a:t>Đối</a:t>
            </a:r>
            <a:r>
              <a:rPr lang="en-US" sz="3000" dirty="0">
                <a:cs typeface="Times New Roman"/>
              </a:rPr>
              <a:t> </a:t>
            </a:r>
            <a:r>
              <a:rPr lang="en-US" sz="3000" dirty="0" err="1">
                <a:cs typeface="Times New Roman"/>
              </a:rPr>
              <a:t>xử</a:t>
            </a:r>
            <a:r>
              <a:rPr lang="en-US" sz="3000" dirty="0">
                <a:cs typeface="Times New Roman"/>
              </a:rPr>
              <a:t> </a:t>
            </a:r>
            <a:r>
              <a:rPr lang="en-US" sz="3000" dirty="0" err="1">
                <a:cs typeface="Times New Roman"/>
              </a:rPr>
              <a:t>quốc</a:t>
            </a:r>
            <a:r>
              <a:rPr lang="en-US" sz="3000" dirty="0">
                <a:cs typeface="Times New Roman"/>
              </a:rPr>
              <a:t> </a:t>
            </a:r>
            <a:r>
              <a:rPr lang="en-US" sz="3000" dirty="0" err="1">
                <a:cs typeface="Times New Roman"/>
              </a:rPr>
              <a:t>gia</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Mở</a:t>
            </a:r>
            <a:r>
              <a:rPr lang="en-US" sz="3000" dirty="0">
                <a:cs typeface="Times New Roman"/>
              </a:rPr>
              <a:t> </a:t>
            </a:r>
            <a:r>
              <a:rPr lang="en-US" sz="3000" dirty="0" err="1">
                <a:cs typeface="Times New Roman"/>
              </a:rPr>
              <a:t>cửa</a:t>
            </a:r>
            <a:r>
              <a:rPr lang="en-US" sz="3000" dirty="0">
                <a:cs typeface="Times New Roman"/>
              </a:rPr>
              <a:t> </a:t>
            </a:r>
            <a:r>
              <a:rPr lang="en-US" sz="3000" dirty="0" err="1">
                <a:cs typeface="Times New Roman"/>
              </a:rPr>
              <a:t>thị</a:t>
            </a:r>
            <a:r>
              <a:rPr lang="en-US" sz="3000" dirty="0">
                <a:cs typeface="Times New Roman"/>
              </a:rPr>
              <a:t> </a:t>
            </a:r>
            <a:r>
              <a:rPr lang="en-US" sz="3000" dirty="0" err="1">
                <a:cs typeface="Times New Roman"/>
              </a:rPr>
              <a:t>trường</a:t>
            </a:r>
            <a:endParaRPr lang="en-US" sz="3000" dirty="0">
              <a:cs typeface="Times New Roman"/>
            </a:endParaRPr>
          </a:p>
          <a:p>
            <a:pPr marL="977900" indent="-457200">
              <a:spcBef>
                <a:spcPts val="0"/>
              </a:spcBef>
              <a:spcAft>
                <a:spcPts val="200"/>
              </a:spcAft>
              <a:buFont typeface="+mj-lt"/>
              <a:buAutoNum type="arabicPeriod"/>
            </a:pPr>
            <a:r>
              <a:rPr lang="en-US" sz="3000" dirty="0">
                <a:cs typeface="Times New Roman"/>
              </a:rPr>
              <a:t>Quy </a:t>
            </a:r>
            <a:r>
              <a:rPr lang="en-US" sz="3000" dirty="0" err="1">
                <a:cs typeface="Times New Roman"/>
              </a:rPr>
              <a:t>tắc</a:t>
            </a:r>
            <a:r>
              <a:rPr lang="en-US" sz="3000" dirty="0">
                <a:cs typeface="Times New Roman"/>
              </a:rPr>
              <a:t> </a:t>
            </a:r>
            <a:r>
              <a:rPr lang="en-US" sz="3000" dirty="0" err="1">
                <a:cs typeface="Times New Roman"/>
              </a:rPr>
              <a:t>xuất</a:t>
            </a:r>
            <a:r>
              <a:rPr lang="en-US" sz="3000" dirty="0">
                <a:cs typeface="Times New Roman"/>
              </a:rPr>
              <a:t> </a:t>
            </a:r>
            <a:r>
              <a:rPr lang="en-US" sz="3000" dirty="0" err="1">
                <a:cs typeface="Times New Roman"/>
              </a:rPr>
              <a:t>xứ</a:t>
            </a:r>
            <a:endParaRPr lang="en-US" sz="3000" dirty="0">
              <a:cs typeface="Times New Roman"/>
            </a:endParaRPr>
          </a:p>
          <a:p>
            <a:pPr marL="977900" indent="-457200">
              <a:spcBef>
                <a:spcPts val="0"/>
              </a:spcBef>
              <a:spcAft>
                <a:spcPts val="200"/>
              </a:spcAft>
              <a:buFont typeface="+mj-lt"/>
              <a:buAutoNum type="arabicPeriod"/>
            </a:pPr>
            <a:r>
              <a:rPr lang="en-US" sz="3000" dirty="0" err="1">
                <a:cs typeface="Times New Roman"/>
              </a:rPr>
              <a:t>Thủ</a:t>
            </a:r>
            <a:r>
              <a:rPr lang="en-US" sz="3000" dirty="0">
                <a:cs typeface="Times New Roman"/>
              </a:rPr>
              <a:t> </a:t>
            </a:r>
            <a:r>
              <a:rPr lang="en-US" sz="3000" dirty="0" err="1">
                <a:cs typeface="Times New Roman"/>
              </a:rPr>
              <a:t>tục</a:t>
            </a:r>
            <a:r>
              <a:rPr lang="en-US" sz="3000" dirty="0">
                <a:cs typeface="Times New Roman"/>
              </a:rPr>
              <a:t> </a:t>
            </a:r>
            <a:r>
              <a:rPr lang="en-US" sz="3000" dirty="0" err="1">
                <a:cs typeface="Times New Roman"/>
              </a:rPr>
              <a:t>hải</a:t>
            </a:r>
            <a:r>
              <a:rPr lang="en-US" sz="3000" dirty="0">
                <a:cs typeface="Times New Roman"/>
              </a:rPr>
              <a:t> </a:t>
            </a:r>
            <a:r>
              <a:rPr lang="en-US" sz="3000" dirty="0" err="1">
                <a:cs typeface="Times New Roman"/>
              </a:rPr>
              <a:t>quan</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Tạo</a:t>
            </a:r>
            <a:r>
              <a:rPr lang="en-US" sz="3000" dirty="0">
                <a:cs typeface="Times New Roman"/>
              </a:rPr>
              <a:t> </a:t>
            </a:r>
            <a:r>
              <a:rPr lang="en-US" sz="3000" dirty="0" err="1">
                <a:cs typeface="Times New Roman"/>
              </a:rPr>
              <a:t>thuận</a:t>
            </a:r>
            <a:r>
              <a:rPr lang="en-US" sz="3000" dirty="0">
                <a:cs typeface="Times New Roman"/>
              </a:rPr>
              <a:t> </a:t>
            </a:r>
            <a:r>
              <a:rPr lang="en-US" sz="3000" dirty="0" err="1">
                <a:cs typeface="Times New Roman"/>
              </a:rPr>
              <a:t>lợi</a:t>
            </a:r>
            <a:r>
              <a:rPr lang="en-US" sz="3000" dirty="0">
                <a:cs typeface="Times New Roman"/>
              </a:rPr>
              <a:t> </a:t>
            </a:r>
            <a:r>
              <a:rPr lang="en-US" sz="3000" dirty="0" err="1">
                <a:cs typeface="Times New Roman"/>
              </a:rPr>
              <a:t>thương</a:t>
            </a:r>
            <a:r>
              <a:rPr lang="en-US" sz="3000" dirty="0">
                <a:cs typeface="Times New Roman"/>
              </a:rPr>
              <a:t> </a:t>
            </a:r>
            <a:r>
              <a:rPr lang="en-US" sz="3000" dirty="0" err="1">
                <a:cs typeface="Times New Roman"/>
              </a:rPr>
              <a:t>mại</a:t>
            </a:r>
            <a:endParaRPr lang="en-US" sz="3000" dirty="0">
              <a:cs typeface="Times New Roman"/>
            </a:endParaRPr>
          </a:p>
          <a:p>
            <a:pPr marL="977900" indent="-457200">
              <a:spcBef>
                <a:spcPts val="0"/>
              </a:spcBef>
              <a:spcAft>
                <a:spcPts val="200"/>
              </a:spcAft>
              <a:buFont typeface="+mj-lt"/>
              <a:buAutoNum type="arabicPeriod"/>
            </a:pPr>
            <a:r>
              <a:rPr lang="en-US" sz="3000" dirty="0">
                <a:cs typeface="Times New Roman"/>
              </a:rPr>
              <a:t>Các </a:t>
            </a:r>
            <a:r>
              <a:rPr lang="en-US" sz="3000" dirty="0" err="1">
                <a:cs typeface="Times New Roman"/>
              </a:rPr>
              <a:t>biện</a:t>
            </a:r>
            <a:r>
              <a:rPr lang="en-US" sz="3000" dirty="0">
                <a:cs typeface="Times New Roman"/>
              </a:rPr>
              <a:t> </a:t>
            </a:r>
            <a:r>
              <a:rPr lang="en-US" sz="3000" dirty="0" err="1">
                <a:cs typeface="Times New Roman"/>
              </a:rPr>
              <a:t>pháp</a:t>
            </a:r>
            <a:r>
              <a:rPr lang="en-US" sz="3000" dirty="0">
                <a:cs typeface="Times New Roman"/>
              </a:rPr>
              <a:t> </a:t>
            </a:r>
            <a:r>
              <a:rPr lang="en-US" sz="3000" dirty="0" err="1">
                <a:cs typeface="Times New Roman"/>
              </a:rPr>
              <a:t>vệ</a:t>
            </a:r>
            <a:r>
              <a:rPr lang="en-US" sz="3000" dirty="0">
                <a:cs typeface="Times New Roman"/>
              </a:rPr>
              <a:t> </a:t>
            </a:r>
            <a:r>
              <a:rPr lang="en-US" sz="3000" dirty="0" err="1">
                <a:cs typeface="Times New Roman"/>
              </a:rPr>
              <a:t>sinh</a:t>
            </a:r>
            <a:r>
              <a:rPr lang="en-US" sz="3000" dirty="0">
                <a:cs typeface="Times New Roman"/>
              </a:rPr>
              <a:t> an </a:t>
            </a:r>
            <a:r>
              <a:rPr lang="en-US" sz="3000" dirty="0" err="1">
                <a:cs typeface="Times New Roman"/>
              </a:rPr>
              <a:t>toàn</a:t>
            </a:r>
            <a:r>
              <a:rPr lang="en-US" sz="3000" dirty="0">
                <a:cs typeface="Times New Roman"/>
              </a:rPr>
              <a:t> </a:t>
            </a:r>
            <a:r>
              <a:rPr lang="en-US" sz="3000" dirty="0" err="1">
                <a:cs typeface="Times New Roman"/>
              </a:rPr>
              <a:t>thực</a:t>
            </a:r>
            <a:r>
              <a:rPr lang="en-US" sz="3000" dirty="0">
                <a:cs typeface="Times New Roman"/>
              </a:rPr>
              <a:t> </a:t>
            </a:r>
            <a:r>
              <a:rPr lang="en-US" sz="3000" dirty="0" err="1">
                <a:cs typeface="Times New Roman"/>
              </a:rPr>
              <a:t>phẩm</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kiểm</a:t>
            </a:r>
            <a:r>
              <a:rPr lang="en-US" sz="3000" dirty="0">
                <a:cs typeface="Times New Roman"/>
              </a:rPr>
              <a:t> </a:t>
            </a:r>
            <a:r>
              <a:rPr lang="en-US" sz="3000" dirty="0" err="1">
                <a:cs typeface="Times New Roman"/>
              </a:rPr>
              <a:t>dịch</a:t>
            </a:r>
            <a:r>
              <a:rPr lang="en-US" sz="3000" dirty="0">
                <a:cs typeface="Times New Roman"/>
              </a:rPr>
              <a:t> </a:t>
            </a:r>
            <a:r>
              <a:rPr lang="en-US" sz="3000" dirty="0" err="1">
                <a:cs typeface="Times New Roman"/>
              </a:rPr>
              <a:t>động</a:t>
            </a:r>
            <a:r>
              <a:rPr lang="en-US" sz="3000" dirty="0">
                <a:cs typeface="Times New Roman"/>
              </a:rPr>
              <a:t> </a:t>
            </a:r>
            <a:r>
              <a:rPr lang="en-US" sz="3000" dirty="0" err="1">
                <a:cs typeface="Times New Roman"/>
              </a:rPr>
              <a:t>thực</a:t>
            </a:r>
            <a:r>
              <a:rPr lang="en-US" sz="3000" dirty="0">
                <a:cs typeface="Times New Roman"/>
              </a:rPr>
              <a:t> </a:t>
            </a:r>
            <a:r>
              <a:rPr lang="en-US" sz="3000" dirty="0" err="1">
                <a:cs typeface="Times New Roman"/>
              </a:rPr>
              <a:t>vật</a:t>
            </a:r>
            <a:endParaRPr lang="en-US" sz="3000" dirty="0">
              <a:cs typeface="Times New Roman"/>
            </a:endParaRPr>
          </a:p>
          <a:p>
            <a:pPr marL="977900" indent="-457200">
              <a:spcBef>
                <a:spcPts val="0"/>
              </a:spcBef>
              <a:spcAft>
                <a:spcPts val="200"/>
              </a:spcAft>
              <a:buFont typeface="+mj-lt"/>
              <a:buAutoNum type="arabicPeriod"/>
            </a:pPr>
            <a:r>
              <a:rPr lang="en-US" sz="3000" dirty="0" err="1">
                <a:cs typeface="Times New Roman"/>
              </a:rPr>
              <a:t>Tiêu</a:t>
            </a:r>
            <a:r>
              <a:rPr lang="en-US" sz="3000" dirty="0">
                <a:cs typeface="Times New Roman"/>
              </a:rPr>
              <a:t> </a:t>
            </a:r>
            <a:r>
              <a:rPr lang="en-US" sz="3000" dirty="0" err="1">
                <a:cs typeface="Times New Roman"/>
              </a:rPr>
              <a:t>chuẩn</a:t>
            </a:r>
            <a:r>
              <a:rPr lang="en-US" sz="3000" dirty="0">
                <a:cs typeface="Times New Roman"/>
              </a:rPr>
              <a:t>, Quy </a:t>
            </a:r>
            <a:r>
              <a:rPr lang="en-US" sz="3000" dirty="0" err="1">
                <a:cs typeface="Times New Roman"/>
              </a:rPr>
              <a:t>chuẩn</a:t>
            </a:r>
            <a:r>
              <a:rPr lang="en-US" sz="3000" dirty="0">
                <a:cs typeface="Times New Roman"/>
              </a:rPr>
              <a:t> </a:t>
            </a:r>
            <a:r>
              <a:rPr lang="en-US" sz="3000" dirty="0" err="1">
                <a:cs typeface="Times New Roman"/>
              </a:rPr>
              <a:t>kỹ</a:t>
            </a:r>
            <a:r>
              <a:rPr lang="en-US" sz="3000" dirty="0">
                <a:cs typeface="Times New Roman"/>
              </a:rPr>
              <a:t> </a:t>
            </a:r>
            <a:r>
              <a:rPr lang="en-US" sz="3000" dirty="0" err="1">
                <a:cs typeface="Times New Roman"/>
              </a:rPr>
              <a:t>thuật</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Thủ</a:t>
            </a:r>
            <a:r>
              <a:rPr lang="en-US" sz="3000" dirty="0">
                <a:cs typeface="Times New Roman"/>
              </a:rPr>
              <a:t> </a:t>
            </a:r>
            <a:r>
              <a:rPr lang="en-US" sz="3000" dirty="0" err="1">
                <a:cs typeface="Times New Roman"/>
              </a:rPr>
              <a:t>tục</a:t>
            </a:r>
            <a:r>
              <a:rPr lang="en-US" sz="3000" dirty="0">
                <a:cs typeface="Times New Roman"/>
              </a:rPr>
              <a:t> </a:t>
            </a:r>
            <a:r>
              <a:rPr lang="en-US" sz="3000" dirty="0" err="1">
                <a:cs typeface="Times New Roman"/>
              </a:rPr>
              <a:t>đánh</a:t>
            </a:r>
            <a:r>
              <a:rPr lang="en-US" sz="3000" dirty="0">
                <a:cs typeface="Times New Roman"/>
              </a:rPr>
              <a:t> </a:t>
            </a:r>
            <a:r>
              <a:rPr lang="en-US" sz="3000" dirty="0" err="1">
                <a:cs typeface="Times New Roman"/>
              </a:rPr>
              <a:t>giá</a:t>
            </a:r>
            <a:r>
              <a:rPr lang="en-US" sz="3000" dirty="0">
                <a:cs typeface="Times New Roman"/>
              </a:rPr>
              <a:t> </a:t>
            </a:r>
            <a:r>
              <a:rPr lang="en-US" sz="3000" dirty="0" err="1">
                <a:cs typeface="Times New Roman"/>
              </a:rPr>
              <a:t>sự</a:t>
            </a:r>
            <a:r>
              <a:rPr lang="en-US" sz="3000" dirty="0">
                <a:cs typeface="Times New Roman"/>
              </a:rPr>
              <a:t> </a:t>
            </a:r>
            <a:r>
              <a:rPr lang="en-US" sz="3000" dirty="0" err="1">
                <a:cs typeface="Times New Roman"/>
              </a:rPr>
              <a:t>phù</a:t>
            </a:r>
            <a:r>
              <a:rPr lang="en-US" sz="3000" dirty="0">
                <a:cs typeface="Times New Roman"/>
              </a:rPr>
              <a:t> </a:t>
            </a:r>
            <a:r>
              <a:rPr lang="en-US" sz="3000" dirty="0" err="1">
                <a:cs typeface="Times New Roman"/>
              </a:rPr>
              <a:t>hợp</a:t>
            </a:r>
            <a:endParaRPr lang="en-US" sz="3000" dirty="0">
              <a:cs typeface="Times New Roman"/>
            </a:endParaRPr>
          </a:p>
          <a:p>
            <a:pPr marL="977900" indent="-457200">
              <a:spcBef>
                <a:spcPts val="0"/>
              </a:spcBef>
              <a:spcAft>
                <a:spcPts val="200"/>
              </a:spcAft>
              <a:buFont typeface="+mj-lt"/>
              <a:buAutoNum type="arabicPeriod"/>
            </a:pPr>
            <a:r>
              <a:rPr lang="en-US" sz="3000" dirty="0" err="1">
                <a:cs typeface="Times New Roman"/>
              </a:rPr>
              <a:t>Phòng</a:t>
            </a:r>
            <a:r>
              <a:rPr lang="en-US" sz="3000" dirty="0">
                <a:cs typeface="Times New Roman"/>
              </a:rPr>
              <a:t> </a:t>
            </a:r>
            <a:r>
              <a:rPr lang="en-US" sz="3000" dirty="0" err="1">
                <a:cs typeface="Times New Roman"/>
              </a:rPr>
              <a:t>vệ</a:t>
            </a:r>
            <a:r>
              <a:rPr lang="en-US" sz="3000" dirty="0">
                <a:cs typeface="Times New Roman"/>
              </a:rPr>
              <a:t> </a:t>
            </a:r>
            <a:r>
              <a:rPr lang="en-US" sz="3000" dirty="0" err="1">
                <a:cs typeface="Times New Roman"/>
              </a:rPr>
              <a:t>thương</a:t>
            </a:r>
            <a:r>
              <a:rPr lang="en-US" sz="3000" dirty="0">
                <a:cs typeface="Times New Roman"/>
              </a:rPr>
              <a:t> </a:t>
            </a:r>
            <a:r>
              <a:rPr lang="en-US" sz="3000" dirty="0" err="1">
                <a:cs typeface="Times New Roman"/>
              </a:rPr>
              <a:t>mại</a:t>
            </a:r>
            <a:endParaRPr lang="en-US" sz="3000" dirty="0">
              <a:cs typeface="Times New Roman"/>
            </a:endParaRPr>
          </a:p>
          <a:p>
            <a:pPr marL="977900" indent="-457200">
              <a:spcBef>
                <a:spcPts val="0"/>
              </a:spcBef>
              <a:spcAft>
                <a:spcPts val="200"/>
              </a:spcAft>
              <a:buFont typeface="+mj-lt"/>
              <a:buAutoNum type="arabicPeriod"/>
            </a:pPr>
            <a:r>
              <a:rPr lang="en-US" sz="3000" dirty="0">
                <a:cs typeface="Times New Roman"/>
              </a:rPr>
              <a:t>Doanh </a:t>
            </a:r>
            <a:r>
              <a:rPr lang="en-US" sz="3000" dirty="0" err="1">
                <a:cs typeface="Times New Roman"/>
              </a:rPr>
              <a:t>nghiệp</a:t>
            </a:r>
            <a:r>
              <a:rPr lang="en-US" sz="3000" dirty="0">
                <a:cs typeface="Times New Roman"/>
              </a:rPr>
              <a:t> </a:t>
            </a:r>
            <a:r>
              <a:rPr lang="en-US" sz="3000" dirty="0" err="1">
                <a:cs typeface="Times New Roman"/>
              </a:rPr>
              <a:t>siêu</a:t>
            </a:r>
            <a:r>
              <a:rPr lang="en-US" sz="3000" dirty="0">
                <a:cs typeface="Times New Roman"/>
              </a:rPr>
              <a:t> </a:t>
            </a:r>
            <a:r>
              <a:rPr lang="en-US" sz="3000" dirty="0" err="1">
                <a:cs typeface="Times New Roman"/>
              </a:rPr>
              <a:t>nhỏ</a:t>
            </a:r>
            <a:r>
              <a:rPr lang="en-US" sz="3000" dirty="0">
                <a:cs typeface="Times New Roman"/>
              </a:rPr>
              <a:t>, </a:t>
            </a:r>
            <a:r>
              <a:rPr lang="en-US" sz="3000" dirty="0" err="1">
                <a:cs typeface="Times New Roman"/>
              </a:rPr>
              <a:t>nhỏ</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vừa</a:t>
            </a:r>
            <a:r>
              <a:rPr lang="en-US" sz="3000" dirty="0">
                <a:cs typeface="Times New Roman"/>
              </a:rPr>
              <a:t> – </a:t>
            </a:r>
            <a:r>
              <a:rPr lang="en-US" sz="3000" b="1" i="1" dirty="0" err="1">
                <a:cs typeface="Times New Roman"/>
              </a:rPr>
              <a:t>Chương</a:t>
            </a:r>
            <a:r>
              <a:rPr lang="en-US" sz="3000" b="1" i="1" dirty="0">
                <a:cs typeface="Times New Roman"/>
              </a:rPr>
              <a:t> </a:t>
            </a:r>
            <a:r>
              <a:rPr lang="en-US" sz="3000" b="1" i="1" dirty="0" err="1">
                <a:cs typeface="Times New Roman"/>
              </a:rPr>
              <a:t>mới</a:t>
            </a:r>
            <a:endParaRPr lang="en-US" sz="3000" b="1" i="1" dirty="0">
              <a:cs typeface="Times New Roman"/>
            </a:endParaRPr>
          </a:p>
          <a:p>
            <a:pPr marL="520700" indent="0">
              <a:spcBef>
                <a:spcPts val="0"/>
              </a:spcBef>
              <a:spcAft>
                <a:spcPts val="200"/>
              </a:spcAft>
              <a:buNone/>
            </a:pPr>
            <a:endParaRPr lang="en-US" sz="2200" dirty="0">
              <a:cs typeface="Times New Roman"/>
            </a:endParaRPr>
          </a:p>
        </p:txBody>
      </p:sp>
      <p:sp>
        <p:nvSpPr>
          <p:cNvPr id="66" name="Content Placeholder 2">
            <a:extLst>
              <a:ext uri="{FF2B5EF4-FFF2-40B4-BE49-F238E27FC236}">
                <a16:creationId xmlns:a16="http://schemas.microsoft.com/office/drawing/2014/main" id="{AA0A6F11-AC20-9E94-E8D1-968FC3342E2E}"/>
              </a:ext>
            </a:extLst>
          </p:cNvPr>
          <p:cNvSpPr txBox="1">
            <a:spLocks/>
          </p:cNvSpPr>
          <p:nvPr/>
        </p:nvSpPr>
        <p:spPr>
          <a:xfrm>
            <a:off x="9198276" y="3496504"/>
            <a:ext cx="8001000" cy="56181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52525" indent="-631825">
              <a:spcBef>
                <a:spcPts val="0"/>
              </a:spcBef>
              <a:spcAft>
                <a:spcPts val="200"/>
              </a:spcAft>
              <a:buFont typeface="+mj-lt"/>
              <a:buAutoNum type="arabicPeriod" startAt="9"/>
            </a:pPr>
            <a:r>
              <a:rPr lang="en-US" sz="3000" dirty="0" err="1">
                <a:cs typeface="Times New Roman"/>
              </a:rPr>
              <a:t>Hợp</a:t>
            </a:r>
            <a:r>
              <a:rPr lang="en-US" sz="3000" dirty="0">
                <a:cs typeface="Times New Roman"/>
              </a:rPr>
              <a:t> </a:t>
            </a:r>
            <a:r>
              <a:rPr lang="en-US" sz="3000" dirty="0" err="1">
                <a:cs typeface="Times New Roman"/>
              </a:rPr>
              <a:t>tác</a:t>
            </a:r>
            <a:r>
              <a:rPr lang="en-US" sz="3000" dirty="0">
                <a:cs typeface="Times New Roman"/>
              </a:rPr>
              <a:t> </a:t>
            </a:r>
            <a:r>
              <a:rPr lang="en-US" sz="3000" dirty="0" err="1">
                <a:cs typeface="Times New Roman"/>
              </a:rPr>
              <a:t>kinh</a:t>
            </a:r>
            <a:r>
              <a:rPr lang="en-US" sz="3000" dirty="0">
                <a:cs typeface="Times New Roman"/>
              </a:rPr>
              <a:t> </a:t>
            </a:r>
            <a:r>
              <a:rPr lang="en-US" sz="3000" dirty="0" err="1">
                <a:cs typeface="Times New Roman"/>
              </a:rPr>
              <a:t>tế</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kỹ</a:t>
            </a:r>
            <a:r>
              <a:rPr lang="en-US" sz="3000" dirty="0">
                <a:cs typeface="Times New Roman"/>
              </a:rPr>
              <a:t> </a:t>
            </a:r>
            <a:r>
              <a:rPr lang="en-US" sz="3000" dirty="0" err="1">
                <a:cs typeface="Times New Roman"/>
              </a:rPr>
              <a:t>thuật</a:t>
            </a:r>
            <a:r>
              <a:rPr lang="en-US" sz="3000" dirty="0">
                <a:cs typeface="Times New Roman"/>
              </a:rPr>
              <a:t> – </a:t>
            </a:r>
            <a:r>
              <a:rPr lang="en-US" sz="3000" b="1" i="1" dirty="0" err="1">
                <a:cs typeface="Times New Roman"/>
              </a:rPr>
              <a:t>Chương</a:t>
            </a:r>
            <a:r>
              <a:rPr lang="en-US" sz="3000" b="1" i="1" dirty="0">
                <a:cs typeface="Times New Roman"/>
              </a:rPr>
              <a:t> </a:t>
            </a:r>
            <a:r>
              <a:rPr lang="en-US" sz="3000" b="1" i="1" dirty="0" err="1">
                <a:cs typeface="Times New Roman"/>
              </a:rPr>
              <a:t>mới</a:t>
            </a:r>
            <a:endParaRPr lang="en-US" sz="3000" dirty="0">
              <a:cs typeface="Times New Roman"/>
            </a:endParaRPr>
          </a:p>
          <a:p>
            <a:pPr marL="1152525" indent="-631825">
              <a:spcBef>
                <a:spcPts val="0"/>
              </a:spcBef>
              <a:spcAft>
                <a:spcPts val="200"/>
              </a:spcAft>
              <a:buFont typeface="+mj-lt"/>
              <a:buAutoNum type="arabicPeriod" startAt="9"/>
            </a:pPr>
            <a:r>
              <a:rPr lang="en-US" sz="3000" dirty="0">
                <a:cs typeface="Times New Roman"/>
              </a:rPr>
              <a:t>Trao </a:t>
            </a:r>
            <a:r>
              <a:rPr lang="en-US" sz="3000" dirty="0" err="1">
                <a:cs typeface="Times New Roman"/>
              </a:rPr>
              <a:t>đổi</a:t>
            </a:r>
            <a:r>
              <a:rPr lang="en-US" sz="3000" dirty="0">
                <a:cs typeface="Times New Roman"/>
              </a:rPr>
              <a:t> </a:t>
            </a:r>
            <a:r>
              <a:rPr lang="en-US" sz="3000" dirty="0" err="1">
                <a:cs typeface="Times New Roman"/>
              </a:rPr>
              <a:t>thương</a:t>
            </a:r>
            <a:r>
              <a:rPr lang="en-US" sz="3000" dirty="0">
                <a:cs typeface="Times New Roman"/>
              </a:rPr>
              <a:t> </a:t>
            </a:r>
            <a:r>
              <a:rPr lang="en-US" sz="3000" dirty="0" err="1">
                <a:cs typeface="Times New Roman"/>
              </a:rPr>
              <a:t>mại</a:t>
            </a:r>
            <a:r>
              <a:rPr lang="en-US" sz="3000" dirty="0">
                <a:cs typeface="Times New Roman"/>
              </a:rPr>
              <a:t> </a:t>
            </a:r>
            <a:r>
              <a:rPr lang="en-US" sz="3000" dirty="0" err="1">
                <a:cs typeface="Times New Roman"/>
              </a:rPr>
              <a:t>trong</a:t>
            </a:r>
            <a:r>
              <a:rPr lang="en-US" sz="3000" dirty="0">
                <a:cs typeface="Times New Roman"/>
              </a:rPr>
              <a:t> </a:t>
            </a:r>
            <a:r>
              <a:rPr lang="en-US" sz="3000" dirty="0" err="1">
                <a:cs typeface="Times New Roman"/>
              </a:rPr>
              <a:t>hoàn</a:t>
            </a:r>
            <a:r>
              <a:rPr lang="en-US" sz="3000" dirty="0">
                <a:cs typeface="Times New Roman"/>
              </a:rPr>
              <a:t> </a:t>
            </a:r>
            <a:r>
              <a:rPr lang="en-US" sz="3000" dirty="0" err="1">
                <a:cs typeface="Times New Roman"/>
              </a:rPr>
              <a:t>cảnh</a:t>
            </a:r>
            <a:r>
              <a:rPr lang="en-US" sz="3000" dirty="0">
                <a:cs typeface="Times New Roman"/>
              </a:rPr>
              <a:t> </a:t>
            </a:r>
            <a:r>
              <a:rPr lang="en-US" sz="3000" dirty="0" err="1">
                <a:cs typeface="Times New Roman"/>
              </a:rPr>
              <a:t>khủng</a:t>
            </a:r>
            <a:r>
              <a:rPr lang="en-US" sz="3000" dirty="0">
                <a:cs typeface="Times New Roman"/>
              </a:rPr>
              <a:t> </a:t>
            </a:r>
            <a:r>
              <a:rPr lang="en-US" sz="3000" dirty="0" err="1">
                <a:cs typeface="Times New Roman"/>
              </a:rPr>
              <a:t>hoảng</a:t>
            </a:r>
            <a:r>
              <a:rPr lang="en-US" sz="3000" dirty="0">
                <a:cs typeface="Times New Roman"/>
              </a:rPr>
              <a:t> </a:t>
            </a:r>
            <a:r>
              <a:rPr lang="en-US" sz="3000" dirty="0" err="1">
                <a:cs typeface="Times New Roman"/>
              </a:rPr>
              <a:t>nhân</a:t>
            </a:r>
            <a:r>
              <a:rPr lang="en-US" sz="3000" dirty="0">
                <a:cs typeface="Times New Roman"/>
              </a:rPr>
              <a:t> </a:t>
            </a:r>
            <a:r>
              <a:rPr lang="en-US" sz="3000" dirty="0" err="1">
                <a:cs typeface="Times New Roman"/>
              </a:rPr>
              <a:t>đạo</a:t>
            </a:r>
            <a:r>
              <a:rPr lang="en-US" sz="3000" dirty="0">
                <a:cs typeface="Times New Roman"/>
              </a:rPr>
              <a:t> – </a:t>
            </a:r>
            <a:r>
              <a:rPr lang="en-US" sz="3000" b="1" i="1" dirty="0" err="1">
                <a:cs typeface="Times New Roman"/>
              </a:rPr>
              <a:t>Chương</a:t>
            </a:r>
            <a:r>
              <a:rPr lang="en-US" sz="3000" b="1" i="1" dirty="0">
                <a:cs typeface="Times New Roman"/>
              </a:rPr>
              <a:t> </a:t>
            </a:r>
            <a:r>
              <a:rPr lang="en-US" sz="3000" b="1" i="1" dirty="0" err="1">
                <a:cs typeface="Times New Roman"/>
              </a:rPr>
              <a:t>mới</a:t>
            </a:r>
            <a:endParaRPr lang="en-US" sz="3000" dirty="0">
              <a:cs typeface="Times New Roman"/>
            </a:endParaRPr>
          </a:p>
          <a:p>
            <a:pPr marL="1152525" indent="-631825">
              <a:spcBef>
                <a:spcPts val="0"/>
              </a:spcBef>
              <a:spcAft>
                <a:spcPts val="200"/>
              </a:spcAft>
              <a:buFont typeface="+mj-lt"/>
              <a:buAutoNum type="arabicPeriod" startAt="9"/>
            </a:pPr>
            <a:r>
              <a:rPr lang="en-US" sz="3000" dirty="0">
                <a:cs typeface="Times New Roman"/>
              </a:rPr>
              <a:t>Thương </a:t>
            </a:r>
            <a:r>
              <a:rPr lang="en-US" sz="3000" dirty="0" err="1">
                <a:cs typeface="Times New Roman"/>
              </a:rPr>
              <a:t>mại</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Môi</a:t>
            </a:r>
            <a:r>
              <a:rPr lang="en-US" sz="3000" dirty="0">
                <a:cs typeface="Times New Roman"/>
              </a:rPr>
              <a:t> </a:t>
            </a:r>
            <a:r>
              <a:rPr lang="en-US" sz="3000" dirty="0" err="1">
                <a:cs typeface="Times New Roman"/>
              </a:rPr>
              <a:t>trường</a:t>
            </a:r>
            <a:r>
              <a:rPr lang="en-US" sz="3000" dirty="0">
                <a:cs typeface="Times New Roman"/>
              </a:rPr>
              <a:t>– </a:t>
            </a:r>
            <a:r>
              <a:rPr lang="en-US" sz="3000" b="1" i="1" dirty="0" err="1">
                <a:cs typeface="Times New Roman"/>
              </a:rPr>
              <a:t>Chương</a:t>
            </a:r>
            <a:r>
              <a:rPr lang="en-US" sz="3000" b="1" i="1" dirty="0">
                <a:cs typeface="Times New Roman"/>
              </a:rPr>
              <a:t> </a:t>
            </a:r>
            <a:r>
              <a:rPr lang="en-US" sz="3000" b="1" i="1" dirty="0" err="1">
                <a:cs typeface="Times New Roman"/>
              </a:rPr>
              <a:t>mới</a:t>
            </a:r>
            <a:endParaRPr lang="en-US" sz="3000" dirty="0">
              <a:cs typeface="Times New Roman"/>
            </a:endParaRPr>
          </a:p>
          <a:p>
            <a:pPr marL="1152525" indent="-631825">
              <a:spcBef>
                <a:spcPts val="0"/>
              </a:spcBef>
              <a:spcAft>
                <a:spcPts val="200"/>
              </a:spcAft>
              <a:buFont typeface="+mj-lt"/>
              <a:buAutoNum type="arabicPeriod" startAt="9"/>
            </a:pPr>
            <a:r>
              <a:rPr lang="en-US" sz="3000" dirty="0">
                <a:cs typeface="Times New Roman"/>
              </a:rPr>
              <a:t>Kết </a:t>
            </a:r>
            <a:r>
              <a:rPr lang="en-US" sz="3000" dirty="0" err="1">
                <a:cs typeface="Times New Roman"/>
              </a:rPr>
              <a:t>nối</a:t>
            </a:r>
            <a:r>
              <a:rPr lang="en-US" sz="3000" dirty="0">
                <a:cs typeface="Times New Roman"/>
              </a:rPr>
              <a:t> </a:t>
            </a:r>
            <a:r>
              <a:rPr lang="en-US" sz="3000" dirty="0" err="1">
                <a:cs typeface="Times New Roman"/>
              </a:rPr>
              <a:t>chuỗi</a:t>
            </a:r>
            <a:r>
              <a:rPr lang="en-US" sz="3000" dirty="0">
                <a:cs typeface="Times New Roman"/>
              </a:rPr>
              <a:t> </a:t>
            </a:r>
            <a:r>
              <a:rPr lang="en-US" sz="3000" dirty="0" err="1">
                <a:cs typeface="Times New Roman"/>
              </a:rPr>
              <a:t>cung</a:t>
            </a:r>
            <a:r>
              <a:rPr lang="en-US" sz="3000" dirty="0">
                <a:cs typeface="Times New Roman"/>
              </a:rPr>
              <a:t> </a:t>
            </a:r>
            <a:r>
              <a:rPr lang="en-US" sz="3000" dirty="0" err="1">
                <a:cs typeface="Times New Roman"/>
              </a:rPr>
              <a:t>ứng</a:t>
            </a:r>
            <a:r>
              <a:rPr lang="en-US" sz="3000" dirty="0">
                <a:cs typeface="Times New Roman"/>
              </a:rPr>
              <a:t> – </a:t>
            </a:r>
            <a:r>
              <a:rPr lang="en-US" sz="3000" b="1" i="1" dirty="0" err="1">
                <a:cs typeface="Times New Roman"/>
              </a:rPr>
              <a:t>Chương</a:t>
            </a:r>
            <a:r>
              <a:rPr lang="en-US" sz="3000" b="1" i="1" dirty="0">
                <a:cs typeface="Times New Roman"/>
              </a:rPr>
              <a:t> </a:t>
            </a:r>
            <a:r>
              <a:rPr lang="en-US" sz="3000" b="1" i="1" dirty="0" err="1">
                <a:cs typeface="Times New Roman"/>
              </a:rPr>
              <a:t>mới</a:t>
            </a:r>
            <a:endParaRPr lang="en-US" sz="3000" dirty="0">
              <a:cs typeface="Times New Roman"/>
            </a:endParaRPr>
          </a:p>
          <a:p>
            <a:pPr marL="1152525" indent="-631825">
              <a:spcBef>
                <a:spcPts val="0"/>
              </a:spcBef>
              <a:spcAft>
                <a:spcPts val="200"/>
              </a:spcAft>
              <a:buFont typeface="+mj-lt"/>
              <a:buAutoNum type="arabicPeriod" startAt="9"/>
            </a:pPr>
            <a:r>
              <a:rPr lang="en-US" sz="3000" dirty="0">
                <a:cs typeface="Times New Roman"/>
              </a:rPr>
              <a:t>Minh </a:t>
            </a:r>
            <a:r>
              <a:rPr lang="en-US" sz="3000" dirty="0" err="1">
                <a:cs typeface="Times New Roman"/>
              </a:rPr>
              <a:t>bạch</a:t>
            </a:r>
            <a:r>
              <a:rPr lang="en-US" sz="3000" dirty="0">
                <a:cs typeface="Times New Roman"/>
              </a:rPr>
              <a:t> – </a:t>
            </a:r>
            <a:r>
              <a:rPr lang="en-US" sz="3000" b="1" i="1" dirty="0" err="1">
                <a:cs typeface="Times New Roman"/>
              </a:rPr>
              <a:t>Chương</a:t>
            </a:r>
            <a:r>
              <a:rPr lang="en-US" sz="3000" b="1" i="1" dirty="0">
                <a:cs typeface="Times New Roman"/>
              </a:rPr>
              <a:t> </a:t>
            </a:r>
            <a:r>
              <a:rPr lang="en-US" sz="3000" b="1" i="1" dirty="0" err="1">
                <a:cs typeface="Times New Roman"/>
              </a:rPr>
              <a:t>mới</a:t>
            </a:r>
            <a:endParaRPr lang="en-US" sz="3000" dirty="0">
              <a:cs typeface="Times New Roman"/>
            </a:endParaRPr>
          </a:p>
          <a:p>
            <a:pPr marL="1152525" indent="-631825">
              <a:spcBef>
                <a:spcPts val="0"/>
              </a:spcBef>
              <a:spcAft>
                <a:spcPts val="200"/>
              </a:spcAft>
              <a:buFont typeface="+mj-lt"/>
              <a:buAutoNum type="arabicPeriod" startAt="9"/>
            </a:pPr>
            <a:r>
              <a:rPr lang="en-US" sz="3000" dirty="0" err="1">
                <a:cs typeface="Times New Roman"/>
              </a:rPr>
              <a:t>Ngoại</a:t>
            </a:r>
            <a:r>
              <a:rPr lang="en-US" sz="3000" dirty="0">
                <a:cs typeface="Times New Roman"/>
              </a:rPr>
              <a:t> </a:t>
            </a:r>
            <a:r>
              <a:rPr lang="en-US" sz="3000" dirty="0" err="1">
                <a:cs typeface="Times New Roman"/>
              </a:rPr>
              <a:t>lệ</a:t>
            </a:r>
            <a:r>
              <a:rPr lang="en-US" sz="3000" dirty="0">
                <a:cs typeface="Times New Roman"/>
              </a:rPr>
              <a:t> </a:t>
            </a:r>
            <a:r>
              <a:rPr lang="en-US" sz="3000" dirty="0" err="1">
                <a:cs typeface="Times New Roman"/>
              </a:rPr>
              <a:t>chung</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ngoại</a:t>
            </a:r>
            <a:r>
              <a:rPr lang="en-US" sz="3000" dirty="0">
                <a:cs typeface="Times New Roman"/>
              </a:rPr>
              <a:t> </a:t>
            </a:r>
            <a:r>
              <a:rPr lang="en-US" sz="3000" dirty="0" err="1">
                <a:cs typeface="Times New Roman"/>
              </a:rPr>
              <a:t>lệ</a:t>
            </a:r>
            <a:r>
              <a:rPr lang="en-US" sz="3000" dirty="0">
                <a:cs typeface="Times New Roman"/>
              </a:rPr>
              <a:t> an </a:t>
            </a:r>
            <a:r>
              <a:rPr lang="en-US" sz="3000" dirty="0" err="1">
                <a:cs typeface="Times New Roman"/>
              </a:rPr>
              <a:t>ninh</a:t>
            </a:r>
            <a:endParaRPr lang="en-US" sz="3000" dirty="0">
              <a:cs typeface="Times New Roman"/>
            </a:endParaRPr>
          </a:p>
          <a:p>
            <a:pPr marL="1152525" indent="-631825">
              <a:spcBef>
                <a:spcPts val="0"/>
              </a:spcBef>
              <a:spcAft>
                <a:spcPts val="200"/>
              </a:spcAft>
              <a:buFont typeface="+mj-lt"/>
              <a:buAutoNum type="arabicPeriod" startAt="9"/>
            </a:pPr>
            <a:r>
              <a:rPr lang="en-US" sz="3000" dirty="0">
                <a:cs typeface="Times New Roman"/>
              </a:rPr>
              <a:t>Các </a:t>
            </a:r>
            <a:r>
              <a:rPr lang="en-US" sz="3000" dirty="0" err="1">
                <a:cs typeface="Times New Roman"/>
              </a:rPr>
              <a:t>điều</a:t>
            </a:r>
            <a:r>
              <a:rPr lang="en-US" sz="3000" dirty="0">
                <a:cs typeface="Times New Roman"/>
              </a:rPr>
              <a:t> </a:t>
            </a:r>
            <a:r>
              <a:rPr lang="en-US" sz="3000" dirty="0" err="1">
                <a:cs typeface="Times New Roman"/>
              </a:rPr>
              <a:t>khoản</a:t>
            </a:r>
            <a:r>
              <a:rPr lang="en-US" sz="3000" dirty="0">
                <a:cs typeface="Times New Roman"/>
              </a:rPr>
              <a:t> </a:t>
            </a:r>
            <a:r>
              <a:rPr lang="en-US" sz="3000" dirty="0" err="1">
                <a:cs typeface="Times New Roman"/>
              </a:rPr>
              <a:t>về</a:t>
            </a:r>
            <a:r>
              <a:rPr lang="en-US" sz="3000" dirty="0">
                <a:cs typeface="Times New Roman"/>
              </a:rPr>
              <a:t> </a:t>
            </a:r>
            <a:r>
              <a:rPr lang="en-US" sz="3000" dirty="0" err="1">
                <a:cs typeface="Times New Roman"/>
              </a:rPr>
              <a:t>thể</a:t>
            </a:r>
            <a:r>
              <a:rPr lang="en-US" sz="3000" dirty="0">
                <a:cs typeface="Times New Roman"/>
              </a:rPr>
              <a:t> </a:t>
            </a:r>
            <a:r>
              <a:rPr lang="en-US" sz="3000" dirty="0" err="1">
                <a:cs typeface="Times New Roman"/>
              </a:rPr>
              <a:t>chế</a:t>
            </a:r>
            <a:endParaRPr lang="en-US" sz="3000" dirty="0">
              <a:cs typeface="Times New Roman"/>
            </a:endParaRPr>
          </a:p>
          <a:p>
            <a:pPr marL="1152525" indent="-631825" algn="just">
              <a:spcBef>
                <a:spcPts val="0"/>
              </a:spcBef>
              <a:spcAft>
                <a:spcPts val="200"/>
              </a:spcAft>
              <a:buFont typeface="+mj-lt"/>
              <a:buAutoNum type="arabicPeriod" startAt="9"/>
            </a:pPr>
            <a:r>
              <a:rPr lang="en-US" sz="3000" dirty="0" err="1">
                <a:cs typeface="Times New Roman"/>
              </a:rPr>
              <a:t>Giải</a:t>
            </a:r>
            <a:r>
              <a:rPr lang="en-US" sz="3000" dirty="0">
                <a:cs typeface="Times New Roman"/>
              </a:rPr>
              <a:t> </a:t>
            </a:r>
            <a:r>
              <a:rPr lang="en-US" sz="3000" dirty="0" err="1">
                <a:cs typeface="Times New Roman"/>
              </a:rPr>
              <a:t>quyết</a:t>
            </a:r>
            <a:r>
              <a:rPr lang="en-US" sz="3000" dirty="0">
                <a:cs typeface="Times New Roman"/>
              </a:rPr>
              <a:t> </a:t>
            </a:r>
            <a:r>
              <a:rPr lang="en-US" sz="3000" dirty="0" err="1">
                <a:cs typeface="Times New Roman"/>
              </a:rPr>
              <a:t>tranh</a:t>
            </a:r>
            <a:r>
              <a:rPr lang="en-US" sz="3000" dirty="0">
                <a:cs typeface="Times New Roman"/>
              </a:rPr>
              <a:t> </a:t>
            </a:r>
            <a:r>
              <a:rPr lang="en-US" sz="3000" dirty="0" err="1">
                <a:cs typeface="Times New Roman"/>
              </a:rPr>
              <a:t>chấp</a:t>
            </a:r>
            <a:endParaRPr lang="en-US" sz="3000" dirty="0">
              <a:cs typeface="Times New Roman"/>
            </a:endParaRPr>
          </a:p>
          <a:p>
            <a:pPr marL="1152525" indent="-631825">
              <a:spcBef>
                <a:spcPts val="0"/>
              </a:spcBef>
              <a:spcAft>
                <a:spcPts val="200"/>
              </a:spcAft>
              <a:buFont typeface="+mj-lt"/>
              <a:buAutoNum type="arabicPeriod" startAt="9"/>
            </a:pPr>
            <a:r>
              <a:rPr lang="en-US" sz="3000" dirty="0">
                <a:cs typeface="Times New Roman"/>
              </a:rPr>
              <a:t>Các </a:t>
            </a:r>
            <a:r>
              <a:rPr lang="en-US" sz="3000" dirty="0" err="1">
                <a:cs typeface="Times New Roman"/>
              </a:rPr>
              <a:t>điều</a:t>
            </a:r>
            <a:r>
              <a:rPr lang="en-US" sz="3000" dirty="0">
                <a:cs typeface="Times New Roman"/>
              </a:rPr>
              <a:t> </a:t>
            </a:r>
            <a:r>
              <a:rPr lang="en-US" sz="3000" dirty="0" err="1">
                <a:cs typeface="Times New Roman"/>
              </a:rPr>
              <a:t>khoản</a:t>
            </a:r>
            <a:r>
              <a:rPr lang="en-US" sz="3000" dirty="0">
                <a:cs typeface="Times New Roman"/>
              </a:rPr>
              <a:t> </a:t>
            </a:r>
            <a:r>
              <a:rPr lang="en-US" sz="3000" dirty="0" err="1">
                <a:cs typeface="Times New Roman"/>
              </a:rPr>
              <a:t>cuối</a:t>
            </a:r>
            <a:r>
              <a:rPr lang="en-US" sz="3000" dirty="0">
                <a:cs typeface="Times New Roman"/>
              </a:rPr>
              <a:t> </a:t>
            </a:r>
            <a:r>
              <a:rPr lang="en-US" sz="3000" dirty="0" err="1">
                <a:cs typeface="Times New Roman"/>
              </a:rPr>
              <a:t>cùng</a:t>
            </a:r>
            <a:endParaRPr lang="en-US" sz="3000" dirty="0">
              <a:cs typeface="Times New Roman"/>
            </a:endParaRPr>
          </a:p>
        </p:txBody>
      </p:sp>
    </p:spTree>
    <p:extLst>
      <p:ext uri="{BB962C8B-B14F-4D97-AF65-F5344CB8AC3E}">
        <p14:creationId xmlns:p14="http://schemas.microsoft.com/office/powerpoint/2010/main" val="4281963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5C60-4A4C-49B6-430D-9D6DF3EAAC09}"/>
            </a:ext>
          </a:extLst>
        </p:cNvPr>
        <p:cNvGrpSpPr/>
        <p:nvPr/>
      </p:nvGrpSpPr>
      <p:grpSpPr>
        <a:xfrm>
          <a:off x="0" y="0"/>
          <a:ext cx="0" cy="0"/>
          <a:chOff x="0" y="0"/>
          <a:chExt cx="0" cy="0"/>
        </a:xfrm>
      </p:grpSpPr>
      <p:sp>
        <p:nvSpPr>
          <p:cNvPr id="35" name="TextBox 35">
            <a:extLst>
              <a:ext uri="{FF2B5EF4-FFF2-40B4-BE49-F238E27FC236}">
                <a16:creationId xmlns:a16="http://schemas.microsoft.com/office/drawing/2014/main" id="{26B9313C-4A3E-446D-0F7F-AB759695E506}"/>
              </a:ext>
            </a:extLst>
          </p:cNvPr>
          <p:cNvSpPr txBox="1"/>
          <p:nvPr/>
        </p:nvSpPr>
        <p:spPr>
          <a:xfrm>
            <a:off x="10904809" y="3644064"/>
            <a:ext cx="664015" cy="1221679"/>
          </a:xfrm>
          <a:prstGeom prst="rect">
            <a:avLst/>
          </a:prstGeom>
        </p:spPr>
        <p:txBody>
          <a:bodyPr lIns="0" tIns="0" rIns="0" bIns="0" rtlCol="0" anchor="t">
            <a:spAutoFit/>
          </a:bodyPr>
          <a:lstStyle/>
          <a:p>
            <a:pPr algn="ctr">
              <a:lnSpc>
                <a:spcPts val="9417"/>
              </a:lnSpc>
              <a:spcBef>
                <a:spcPct val="0"/>
              </a:spcBef>
            </a:pPr>
            <a:r>
              <a:rPr lang="en-US" sz="6727" b="1">
                <a:solidFill>
                  <a:srgbClr val="FFFFFF"/>
                </a:solidFill>
                <a:latin typeface="Poppins Bold"/>
                <a:ea typeface="Poppins Bold"/>
                <a:cs typeface="Poppins Bold"/>
                <a:sym typeface="Poppins Bold"/>
              </a:rPr>
              <a:t>3</a:t>
            </a:r>
          </a:p>
        </p:txBody>
      </p:sp>
      <p:sp>
        <p:nvSpPr>
          <p:cNvPr id="44" name="Freeform 44">
            <a:extLst>
              <a:ext uri="{FF2B5EF4-FFF2-40B4-BE49-F238E27FC236}">
                <a16:creationId xmlns:a16="http://schemas.microsoft.com/office/drawing/2014/main" id="{CE17A868-4BA1-4519-68E7-CB5DA0E26D52}"/>
              </a:ext>
            </a:extLst>
          </p:cNvPr>
          <p:cNvSpPr/>
          <p:nvPr/>
        </p:nvSpPr>
        <p:spPr>
          <a:xfrm>
            <a:off x="-1254131"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5" name="Freeform 45">
            <a:extLst>
              <a:ext uri="{FF2B5EF4-FFF2-40B4-BE49-F238E27FC236}">
                <a16:creationId xmlns:a16="http://schemas.microsoft.com/office/drawing/2014/main" id="{ACDF85DD-820E-B29C-30A4-9F64BEEFE526}"/>
              </a:ext>
            </a:extLst>
          </p:cNvPr>
          <p:cNvSpPr/>
          <p:nvPr/>
        </p:nvSpPr>
        <p:spPr>
          <a:xfrm flipH="1">
            <a:off x="15701504"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2" name="object 8">
            <a:extLst>
              <a:ext uri="{FF2B5EF4-FFF2-40B4-BE49-F238E27FC236}">
                <a16:creationId xmlns:a16="http://schemas.microsoft.com/office/drawing/2014/main" id="{1D5488B6-8EE9-D13B-790E-DC969ACCCC52}"/>
              </a:ext>
            </a:extLst>
          </p:cNvPr>
          <p:cNvGraphicFramePr>
            <a:graphicFrameLocks noGrp="1"/>
          </p:cNvGraphicFramePr>
          <p:nvPr>
            <p:extLst>
              <p:ext uri="{D42A27DB-BD31-4B8C-83A1-F6EECF244321}">
                <p14:modId xmlns:p14="http://schemas.microsoft.com/office/powerpoint/2010/main" val="3659958516"/>
              </p:ext>
            </p:extLst>
          </p:nvPr>
        </p:nvGraphicFramePr>
        <p:xfrm>
          <a:off x="1336366" y="1943100"/>
          <a:ext cx="15620999" cy="6765029"/>
        </p:xfrm>
        <a:graphic>
          <a:graphicData uri="http://schemas.openxmlformats.org/drawingml/2006/table">
            <a:tbl>
              <a:tblPr firstRow="1" bandRow="1">
                <a:tableStyleId>{2D5ABB26-0587-4C30-8999-92F81FD0307C}</a:tableStyleId>
              </a:tblPr>
              <a:tblGrid>
                <a:gridCol w="3803143">
                  <a:extLst>
                    <a:ext uri="{9D8B030D-6E8A-4147-A177-3AD203B41FA5}">
                      <a16:colId xmlns:a16="http://schemas.microsoft.com/office/drawing/2014/main" val="20000"/>
                    </a:ext>
                  </a:extLst>
                </a:gridCol>
                <a:gridCol w="4074986">
                  <a:extLst>
                    <a:ext uri="{9D8B030D-6E8A-4147-A177-3AD203B41FA5}">
                      <a16:colId xmlns:a16="http://schemas.microsoft.com/office/drawing/2014/main" val="20001"/>
                    </a:ext>
                  </a:extLst>
                </a:gridCol>
                <a:gridCol w="3939728">
                  <a:extLst>
                    <a:ext uri="{9D8B030D-6E8A-4147-A177-3AD203B41FA5}">
                      <a16:colId xmlns:a16="http://schemas.microsoft.com/office/drawing/2014/main" val="20002"/>
                    </a:ext>
                  </a:extLst>
                </a:gridCol>
                <a:gridCol w="3803142">
                  <a:extLst>
                    <a:ext uri="{9D8B030D-6E8A-4147-A177-3AD203B41FA5}">
                      <a16:colId xmlns:a16="http://schemas.microsoft.com/office/drawing/2014/main" val="20003"/>
                    </a:ext>
                  </a:extLst>
                </a:gridCol>
              </a:tblGrid>
              <a:tr h="584024">
                <a:tc>
                  <a:txBody>
                    <a:bodyPr/>
                    <a:lstStyle/>
                    <a:p>
                      <a:pPr marL="3810" algn="ctr">
                        <a:lnSpc>
                          <a:spcPct val="100000"/>
                        </a:lnSpc>
                      </a:pPr>
                      <a:r>
                        <a:rPr lang="en-US" sz="2800" b="1" spc="5" dirty="0" err="1">
                          <a:solidFill>
                            <a:srgbClr val="FFFFFF"/>
                          </a:solidFill>
                          <a:latin typeface="+mn-lt"/>
                          <a:cs typeface="Times New Roman"/>
                        </a:rPr>
                        <a:t>Nước</a:t>
                      </a:r>
                      <a:endParaRPr sz="2800" dirty="0">
                        <a:latin typeface="+mn-lt"/>
                        <a:cs typeface="Times New Roman"/>
                      </a:endParaRPr>
                    </a:p>
                  </a:txBody>
                  <a:tcPr marL="0" marR="0" marT="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solidFill>
                      <a:srgbClr val="012D67"/>
                    </a:solidFill>
                  </a:tcPr>
                </a:tc>
                <a:tc>
                  <a:txBody>
                    <a:bodyPr/>
                    <a:lstStyle/>
                    <a:p>
                      <a:pPr marL="100965" marR="95250" lvl="0" indent="8255" algn="ctr" defTabSz="914400" rtl="0" eaLnBrk="1" fontAlgn="auto" latinLnBrk="0" hangingPunct="1">
                        <a:lnSpc>
                          <a:spcPct val="100000"/>
                        </a:lnSpc>
                        <a:spcBef>
                          <a:spcPts val="470"/>
                        </a:spcBef>
                        <a:spcAft>
                          <a:spcPts val="0"/>
                        </a:spcAft>
                        <a:buClrTx/>
                        <a:buSzTx/>
                        <a:buFontTx/>
                        <a:buNone/>
                        <a:tabLst/>
                        <a:defRPr/>
                      </a:pPr>
                      <a:r>
                        <a:rPr lang="en-US" sz="2800" b="1" dirty="0">
                          <a:solidFill>
                            <a:srgbClr val="FFFFFF"/>
                          </a:solidFill>
                          <a:latin typeface="+mn-lt"/>
                          <a:cs typeface="Times New Roman"/>
                        </a:rPr>
                        <a:t>TỶ LỆ TỰ DO HÓA </a:t>
                      </a:r>
                    </a:p>
                    <a:p>
                      <a:pPr marL="100965" marR="95250" lvl="0" indent="8255" algn="ctr" defTabSz="914400" rtl="0" eaLnBrk="1" fontAlgn="auto" latinLnBrk="0" hangingPunct="1">
                        <a:lnSpc>
                          <a:spcPct val="100000"/>
                        </a:lnSpc>
                        <a:spcBef>
                          <a:spcPts val="470"/>
                        </a:spcBef>
                        <a:spcAft>
                          <a:spcPts val="0"/>
                        </a:spcAft>
                        <a:buClrTx/>
                        <a:buSzTx/>
                        <a:buFontTx/>
                        <a:buNone/>
                        <a:tabLst/>
                        <a:defRPr/>
                      </a:pPr>
                      <a:r>
                        <a:rPr lang="en-US" sz="2800" b="1" dirty="0">
                          <a:solidFill>
                            <a:srgbClr val="FFFFFF"/>
                          </a:solidFill>
                          <a:latin typeface="+mn-lt"/>
                          <a:cs typeface="Times New Roman"/>
                        </a:rPr>
                        <a:t>HIỆN HÀNH</a:t>
                      </a:r>
                      <a:endParaRPr lang="en-US" sz="2800" dirty="0">
                        <a:latin typeface="+mn-lt"/>
                        <a:cs typeface="Times New Roman"/>
                      </a:endParaRPr>
                    </a:p>
                  </a:txBody>
                  <a:tcPr marL="0" marR="0" marT="5969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solidFill>
                      <a:srgbClr val="012D67"/>
                    </a:solidFill>
                  </a:tcPr>
                </a:tc>
                <a:tc>
                  <a:txBody>
                    <a:bodyPr/>
                    <a:lstStyle/>
                    <a:p>
                      <a:pPr marL="100965" marR="95250" lvl="0" indent="8255" algn="ctr" defTabSz="914400" rtl="0" eaLnBrk="1" fontAlgn="auto" latinLnBrk="0" hangingPunct="1">
                        <a:lnSpc>
                          <a:spcPct val="100000"/>
                        </a:lnSpc>
                        <a:spcBef>
                          <a:spcPts val="470"/>
                        </a:spcBef>
                        <a:spcAft>
                          <a:spcPts val="0"/>
                        </a:spcAft>
                        <a:buClrTx/>
                        <a:buSzTx/>
                        <a:buFontTx/>
                        <a:buNone/>
                        <a:tabLst/>
                        <a:defRPr/>
                      </a:pPr>
                      <a:r>
                        <a:rPr lang="en-US" sz="2800" b="1" dirty="0">
                          <a:solidFill>
                            <a:srgbClr val="FFFFFF"/>
                          </a:solidFill>
                          <a:latin typeface="+mn-lt"/>
                          <a:cs typeface="Times New Roman"/>
                        </a:rPr>
                        <a:t>SỐ LƯỢNG DÒNG THUẾ TỰ DO HÓA THÊM</a:t>
                      </a:r>
                      <a:endParaRPr lang="en-US" sz="2800" dirty="0">
                        <a:latin typeface="+mn-lt"/>
                        <a:cs typeface="Times New Roman"/>
                      </a:endParaRPr>
                    </a:p>
                  </a:txBody>
                  <a:tcPr marL="0" marR="0" marT="59690" marB="0" anchor="ctr">
                    <a:lnL w="12700">
                      <a:solidFill>
                        <a:srgbClr val="D79F39"/>
                      </a:solidFill>
                      <a:prstDash val="soli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solidFill>
                      <a:srgbClr val="012D67"/>
                    </a:solidFill>
                  </a:tcPr>
                </a:tc>
                <a:tc>
                  <a:txBody>
                    <a:bodyPr/>
                    <a:lstStyle/>
                    <a:p>
                      <a:pPr marL="1270" algn="ctr">
                        <a:lnSpc>
                          <a:spcPct val="100000"/>
                        </a:lnSpc>
                      </a:pPr>
                      <a:r>
                        <a:rPr lang="en-US" sz="2800" b="1" dirty="0">
                          <a:solidFill>
                            <a:srgbClr val="FFFFFF"/>
                          </a:solidFill>
                          <a:latin typeface="+mn-lt"/>
                          <a:cs typeface="Times New Roman"/>
                        </a:rPr>
                        <a:t>TỶ</a:t>
                      </a:r>
                      <a:r>
                        <a:rPr lang="en-US" sz="2800" b="1" spc="-30" dirty="0">
                          <a:solidFill>
                            <a:srgbClr val="FFFFFF"/>
                          </a:solidFill>
                          <a:latin typeface="+mn-lt"/>
                          <a:cs typeface="Times New Roman"/>
                        </a:rPr>
                        <a:t> </a:t>
                      </a:r>
                      <a:r>
                        <a:rPr lang="en-US" sz="2800" b="1" dirty="0">
                          <a:solidFill>
                            <a:srgbClr val="FFFFFF"/>
                          </a:solidFill>
                          <a:latin typeface="+mn-lt"/>
                          <a:cs typeface="Times New Roman"/>
                        </a:rPr>
                        <a:t>LỆ</a:t>
                      </a:r>
                      <a:r>
                        <a:rPr lang="en-US" sz="2800" b="1" spc="-5" dirty="0">
                          <a:solidFill>
                            <a:srgbClr val="FFFFFF"/>
                          </a:solidFill>
                          <a:latin typeface="+mn-lt"/>
                          <a:cs typeface="Times New Roman"/>
                        </a:rPr>
                        <a:t> </a:t>
                      </a:r>
                      <a:r>
                        <a:rPr lang="en-US" sz="2800" b="1" spc="15" dirty="0">
                          <a:solidFill>
                            <a:srgbClr val="FFFFFF"/>
                          </a:solidFill>
                          <a:latin typeface="+mn-lt"/>
                          <a:cs typeface="Times New Roman"/>
                        </a:rPr>
                        <a:t>XÓA</a:t>
                      </a:r>
                      <a:r>
                        <a:rPr lang="en-US" sz="2800" b="1" spc="-50" dirty="0">
                          <a:solidFill>
                            <a:srgbClr val="FFFFFF"/>
                          </a:solidFill>
                          <a:latin typeface="+mn-lt"/>
                          <a:cs typeface="Times New Roman"/>
                        </a:rPr>
                        <a:t> </a:t>
                      </a:r>
                      <a:r>
                        <a:rPr lang="en-US" sz="2800" b="1" spc="15" dirty="0">
                          <a:solidFill>
                            <a:srgbClr val="FFFFFF"/>
                          </a:solidFill>
                          <a:latin typeface="+mn-lt"/>
                          <a:cs typeface="Times New Roman"/>
                        </a:rPr>
                        <a:t>BỎ</a:t>
                      </a:r>
                      <a:r>
                        <a:rPr lang="en-US" sz="2800" b="1" spc="-55" dirty="0">
                          <a:solidFill>
                            <a:srgbClr val="FFFFFF"/>
                          </a:solidFill>
                          <a:latin typeface="+mn-lt"/>
                          <a:cs typeface="Times New Roman"/>
                        </a:rPr>
                        <a:t> </a:t>
                      </a:r>
                      <a:r>
                        <a:rPr lang="en-US" sz="2800" b="1" dirty="0">
                          <a:solidFill>
                            <a:srgbClr val="FFFFFF"/>
                          </a:solidFill>
                          <a:latin typeface="+mn-lt"/>
                          <a:cs typeface="Times New Roman"/>
                        </a:rPr>
                        <a:t>THUẾ</a:t>
                      </a:r>
                      <a:r>
                        <a:rPr lang="en-US" sz="2800" b="1" spc="-25" dirty="0">
                          <a:solidFill>
                            <a:srgbClr val="FFFFFF"/>
                          </a:solidFill>
                          <a:latin typeface="+mn-lt"/>
                          <a:cs typeface="Times New Roman"/>
                        </a:rPr>
                        <a:t> </a:t>
                      </a:r>
                      <a:r>
                        <a:rPr lang="en-US" sz="2800" b="1" dirty="0">
                          <a:solidFill>
                            <a:srgbClr val="FFFFFF"/>
                          </a:solidFill>
                          <a:latin typeface="+mn-lt"/>
                          <a:cs typeface="Times New Roman"/>
                        </a:rPr>
                        <a:t>QUAN</a:t>
                      </a:r>
                      <a:r>
                        <a:rPr lang="en-US" sz="2800" b="0" dirty="0">
                          <a:solidFill>
                            <a:schemeClr val="tx1"/>
                          </a:solidFill>
                          <a:latin typeface="+mn-lt"/>
                          <a:cs typeface="Times New Roman"/>
                        </a:rPr>
                        <a:t> </a:t>
                      </a:r>
                      <a:r>
                        <a:rPr lang="en-US" sz="2800" b="1" dirty="0">
                          <a:solidFill>
                            <a:srgbClr val="FFFFFF"/>
                          </a:solidFill>
                          <a:latin typeface="+mn-lt"/>
                          <a:cs typeface="Times New Roman"/>
                        </a:rPr>
                        <a:t>CUỐI LỘ</a:t>
                      </a:r>
                      <a:r>
                        <a:rPr lang="en-US" sz="2800" b="1" spc="-40" dirty="0">
                          <a:solidFill>
                            <a:srgbClr val="FFFFFF"/>
                          </a:solidFill>
                          <a:latin typeface="+mn-lt"/>
                          <a:cs typeface="Times New Roman"/>
                        </a:rPr>
                        <a:t> </a:t>
                      </a:r>
                      <a:r>
                        <a:rPr lang="en-US" sz="2800" b="1" spc="-5" dirty="0">
                          <a:solidFill>
                            <a:srgbClr val="FFFFFF"/>
                          </a:solidFill>
                          <a:latin typeface="+mn-lt"/>
                          <a:cs typeface="Times New Roman"/>
                        </a:rPr>
                        <a:t>TRÌNH</a:t>
                      </a:r>
                      <a:endParaRPr lang="en-US" sz="2800" dirty="0">
                        <a:latin typeface="+mn-lt"/>
                        <a:cs typeface="Times New Roman"/>
                      </a:endParaRPr>
                    </a:p>
                  </a:txBody>
                  <a:tcPr marL="0" marR="0" marT="4445" marB="0" anchor="ctr">
                    <a:lnL w="12700">
                      <a:solidFill>
                        <a:srgbClr val="D79F39"/>
                      </a:solidFill>
                      <a:prstDash val="soli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solidFill>
                      <a:srgbClr val="012D67"/>
                    </a:solidFill>
                  </a:tcPr>
                </a:tc>
                <a:extLst>
                  <a:ext uri="{0D108BD9-81ED-4DB2-BD59-A6C34878D82A}">
                    <a16:rowId xmlns:a16="http://schemas.microsoft.com/office/drawing/2014/main" val="10000"/>
                  </a:ext>
                </a:extLst>
              </a:tr>
              <a:tr h="349017">
                <a:tc>
                  <a:txBody>
                    <a:bodyPr/>
                    <a:lstStyle/>
                    <a:p>
                      <a:pPr algn="ctr">
                        <a:lnSpc>
                          <a:spcPct val="100000"/>
                        </a:lnSpc>
                        <a:spcBef>
                          <a:spcPts val="150"/>
                        </a:spcBef>
                      </a:pPr>
                      <a:r>
                        <a:rPr lang="en-US" sz="3200" b="1" dirty="0">
                          <a:latin typeface="+mn-lt"/>
                          <a:cs typeface="Times New Roman"/>
                        </a:rPr>
                        <a:t>Bru-</a:t>
                      </a:r>
                      <a:r>
                        <a:rPr lang="en-US" sz="3200" b="1" dirty="0" err="1">
                          <a:latin typeface="+mn-lt"/>
                          <a:cs typeface="Times New Roman"/>
                        </a:rPr>
                        <a:t>nây</a:t>
                      </a:r>
                      <a:endParaRPr sz="3200" b="1" dirty="0">
                        <a:latin typeface="+mn-lt"/>
                        <a:cs typeface="Times New Roman"/>
                      </a:endParaRPr>
                    </a:p>
                  </a:txBody>
                  <a:tcPr marL="0" marR="0" marT="1905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35"/>
                        </a:spcBef>
                      </a:pPr>
                      <a:r>
                        <a:rPr lang="en-US" sz="3200" dirty="0">
                          <a:latin typeface="+mn-lt"/>
                          <a:cs typeface="Times New Roman"/>
                        </a:rPr>
                        <a:t>99,21</a:t>
                      </a:r>
                      <a:endParaRPr sz="3200" dirty="0">
                        <a:latin typeface="+mn-lt"/>
                        <a:cs typeface="Times New Roman"/>
                      </a:endParaRPr>
                    </a:p>
                  </a:txBody>
                  <a:tcPr marL="0" marR="0" marT="1714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35"/>
                        </a:spcBef>
                      </a:pPr>
                      <a:r>
                        <a:rPr lang="en-US" sz="3200" dirty="0">
                          <a:latin typeface="+mn-lt"/>
                          <a:cs typeface="Times New Roman"/>
                        </a:rPr>
                        <a:t>1</a:t>
                      </a:r>
                      <a:endParaRPr sz="3200" dirty="0">
                        <a:latin typeface="+mn-lt"/>
                        <a:cs typeface="Times New Roman"/>
                      </a:endParaRPr>
                    </a:p>
                  </a:txBody>
                  <a:tcPr marL="0" marR="0" marT="17145" marB="0" anchor="ctr">
                    <a:lnL w="12700">
                      <a:solidFill>
                        <a:srgbClr val="D79F39"/>
                      </a:solidFill>
                      <a:prstDash val="soli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99,22</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cap="flat" cmpd="sng" algn="ctr">
                      <a:solidFill>
                        <a:srgbClr val="D79F39"/>
                      </a:solidFill>
                      <a:prstDash val="solid"/>
                      <a:round/>
                      <a:headEnd type="none" w="med" len="med"/>
                      <a:tailEnd type="none" w="med" len="med"/>
                    </a:lnT>
                    <a:lnB w="12700">
                      <a:solidFill>
                        <a:srgbClr val="D79F39"/>
                      </a:solidFill>
                      <a:prstDash val="solid"/>
                    </a:lnB>
                  </a:tcPr>
                </a:tc>
                <a:extLst>
                  <a:ext uri="{0D108BD9-81ED-4DB2-BD59-A6C34878D82A}">
                    <a16:rowId xmlns:a16="http://schemas.microsoft.com/office/drawing/2014/main" val="10001"/>
                  </a:ext>
                </a:extLst>
              </a:tr>
              <a:tr h="349019">
                <a:tc>
                  <a:txBody>
                    <a:bodyPr/>
                    <a:lstStyle/>
                    <a:p>
                      <a:pPr algn="ctr">
                        <a:lnSpc>
                          <a:spcPct val="100000"/>
                        </a:lnSpc>
                        <a:spcBef>
                          <a:spcPts val="155"/>
                        </a:spcBef>
                      </a:pPr>
                      <a:r>
                        <a:rPr lang="en-US" sz="3200" b="1" dirty="0">
                          <a:latin typeface="+mn-lt"/>
                          <a:cs typeface="Times New Roman"/>
                        </a:rPr>
                        <a:t>Cam-</a:t>
                      </a:r>
                      <a:r>
                        <a:rPr lang="en-US" sz="3200" b="1" dirty="0" err="1">
                          <a:latin typeface="+mn-lt"/>
                          <a:cs typeface="Times New Roman"/>
                        </a:rPr>
                        <a:t>pu</a:t>
                      </a:r>
                      <a:r>
                        <a:rPr lang="en-US" sz="3200" b="1" dirty="0">
                          <a:latin typeface="+mn-lt"/>
                          <a:cs typeface="Times New Roman"/>
                        </a:rPr>
                        <a:t>-chia</a:t>
                      </a:r>
                      <a:endParaRPr sz="3200" b="1" dirty="0">
                        <a:latin typeface="+mn-lt"/>
                        <a:cs typeface="Times New Roman"/>
                      </a:endParaRPr>
                    </a:p>
                  </a:txBody>
                  <a:tcPr marL="0" marR="0" marT="1968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98,76</a:t>
                      </a:r>
                    </a:p>
                  </a:txBody>
                  <a:tcPr marL="68580" marR="68580" marT="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2</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98,77</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2"/>
                  </a:ext>
                </a:extLst>
              </a:tr>
              <a:tr h="349017">
                <a:tc>
                  <a:txBody>
                    <a:bodyPr/>
                    <a:lstStyle/>
                    <a:p>
                      <a:pPr marL="3175" algn="ctr">
                        <a:lnSpc>
                          <a:spcPct val="100000"/>
                        </a:lnSpc>
                        <a:spcBef>
                          <a:spcPts val="155"/>
                        </a:spcBef>
                      </a:pPr>
                      <a:r>
                        <a:rPr lang="en-US" sz="3200" b="1" dirty="0">
                          <a:latin typeface="+mn-lt"/>
                          <a:cs typeface="Times New Roman"/>
                        </a:rPr>
                        <a:t>In-</a:t>
                      </a:r>
                      <a:r>
                        <a:rPr lang="en-US" sz="3200" b="1" dirty="0" err="1">
                          <a:latin typeface="+mn-lt"/>
                          <a:cs typeface="Times New Roman"/>
                        </a:rPr>
                        <a:t>đô</a:t>
                      </a:r>
                      <a:r>
                        <a:rPr lang="en-US" sz="3200" b="1" dirty="0">
                          <a:latin typeface="+mn-lt"/>
                          <a:cs typeface="Times New Roman"/>
                        </a:rPr>
                        <a:t>-</a:t>
                      </a:r>
                      <a:r>
                        <a:rPr lang="en-US" sz="3200" b="1" dirty="0" err="1">
                          <a:latin typeface="+mn-lt"/>
                          <a:cs typeface="Times New Roman"/>
                        </a:rPr>
                        <a:t>nê</a:t>
                      </a:r>
                      <a:r>
                        <a:rPr lang="en-US" sz="3200" b="1" dirty="0">
                          <a:latin typeface="+mn-lt"/>
                          <a:cs typeface="Times New Roman"/>
                        </a:rPr>
                        <a:t>-xi-a</a:t>
                      </a:r>
                      <a:endParaRPr sz="3200" b="1" dirty="0">
                        <a:latin typeface="+mn-lt"/>
                        <a:cs typeface="Times New Roman"/>
                      </a:endParaRPr>
                    </a:p>
                  </a:txBody>
                  <a:tcPr marL="0" marR="0" marT="1968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98,82</a:t>
                      </a:r>
                    </a:p>
                  </a:txBody>
                  <a:tcPr marL="68580" marR="68580" marT="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7</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98,88</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3"/>
                  </a:ext>
                </a:extLst>
              </a:tr>
              <a:tr h="349017">
                <a:tc>
                  <a:txBody>
                    <a:bodyPr/>
                    <a:lstStyle/>
                    <a:p>
                      <a:pPr marL="3175" algn="ctr">
                        <a:lnSpc>
                          <a:spcPct val="100000"/>
                        </a:lnSpc>
                        <a:spcBef>
                          <a:spcPts val="155"/>
                        </a:spcBef>
                      </a:pPr>
                      <a:r>
                        <a:rPr lang="en-US" sz="3200" b="1" dirty="0" err="1">
                          <a:latin typeface="+mn-lt"/>
                          <a:cs typeface="Times New Roman"/>
                        </a:rPr>
                        <a:t>Lào</a:t>
                      </a:r>
                      <a:endParaRPr sz="3200" b="1" dirty="0">
                        <a:latin typeface="+mn-lt"/>
                        <a:cs typeface="Times New Roman"/>
                      </a:endParaRPr>
                    </a:p>
                  </a:txBody>
                  <a:tcPr marL="0" marR="0" marT="1968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96,49</a:t>
                      </a:r>
                    </a:p>
                  </a:txBody>
                  <a:tcPr marL="68580" marR="68580" marT="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2</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96,49</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4"/>
                  </a:ext>
                </a:extLst>
              </a:tr>
              <a:tr h="349019">
                <a:tc>
                  <a:txBody>
                    <a:bodyPr/>
                    <a:lstStyle/>
                    <a:p>
                      <a:pPr algn="ctr">
                        <a:lnSpc>
                          <a:spcPct val="100000"/>
                        </a:lnSpc>
                        <a:spcBef>
                          <a:spcPts val="160"/>
                        </a:spcBef>
                      </a:pPr>
                      <a:r>
                        <a:rPr lang="en-US" sz="3200" b="1" dirty="0">
                          <a:latin typeface="+mn-lt"/>
                          <a:cs typeface="Times New Roman"/>
                        </a:rPr>
                        <a:t>Ma-lai-xi-a</a:t>
                      </a:r>
                      <a:endParaRPr sz="3200" b="1" dirty="0">
                        <a:latin typeface="+mn-lt"/>
                        <a:cs typeface="Times New Roman"/>
                      </a:endParaRPr>
                    </a:p>
                  </a:txBody>
                  <a:tcPr marL="0" marR="0" marT="2032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98,59</a:t>
                      </a:r>
                    </a:p>
                  </a:txBody>
                  <a:tcPr marL="68580" marR="68580" marT="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18</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98,75</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5"/>
                  </a:ext>
                </a:extLst>
              </a:tr>
              <a:tr h="349017">
                <a:tc>
                  <a:txBody>
                    <a:bodyPr/>
                    <a:lstStyle/>
                    <a:p>
                      <a:pPr marL="6985" algn="ctr">
                        <a:lnSpc>
                          <a:spcPct val="100000"/>
                        </a:lnSpc>
                        <a:spcBef>
                          <a:spcPts val="155"/>
                        </a:spcBef>
                      </a:pPr>
                      <a:r>
                        <a:rPr lang="en-US" sz="3200" b="1" dirty="0">
                          <a:latin typeface="+mn-lt"/>
                          <a:cs typeface="Times New Roman"/>
                        </a:rPr>
                        <a:t>My-an-ma</a:t>
                      </a:r>
                      <a:endParaRPr sz="3200" b="1" dirty="0">
                        <a:latin typeface="+mn-lt"/>
                        <a:cs typeface="Times New Roman"/>
                      </a:endParaRPr>
                    </a:p>
                  </a:txBody>
                  <a:tcPr marL="0" marR="0" marT="19685"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99,26</a:t>
                      </a:r>
                    </a:p>
                  </a:txBody>
                  <a:tcPr marL="68580" marR="68580" marT="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1</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99,26</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6"/>
                  </a:ext>
                </a:extLst>
              </a:tr>
              <a:tr h="349017">
                <a:tc>
                  <a:txBody>
                    <a:bodyPr/>
                    <a:lstStyle/>
                    <a:p>
                      <a:pPr marL="3175" algn="ctr">
                        <a:lnSpc>
                          <a:spcPct val="100000"/>
                        </a:lnSpc>
                        <a:spcBef>
                          <a:spcPts val="160"/>
                        </a:spcBef>
                      </a:pPr>
                      <a:r>
                        <a:rPr lang="en-US" sz="3200" b="1" dirty="0">
                          <a:latin typeface="+mn-lt"/>
                          <a:cs typeface="Times New Roman"/>
                        </a:rPr>
                        <a:t>Phi-</a:t>
                      </a:r>
                      <a:r>
                        <a:rPr lang="en-US" sz="3200" b="1" dirty="0" err="1">
                          <a:latin typeface="+mn-lt"/>
                          <a:cs typeface="Times New Roman"/>
                        </a:rPr>
                        <a:t>líp</a:t>
                      </a:r>
                      <a:r>
                        <a:rPr lang="en-US" sz="3200" b="1" dirty="0">
                          <a:latin typeface="+mn-lt"/>
                          <a:cs typeface="Times New Roman"/>
                        </a:rPr>
                        <a:t>-pin</a:t>
                      </a:r>
                      <a:endParaRPr sz="3200" b="1" dirty="0">
                        <a:latin typeface="+mn-lt"/>
                        <a:cs typeface="Times New Roman"/>
                      </a:endParaRPr>
                    </a:p>
                  </a:txBody>
                  <a:tcPr marL="0" marR="0" marT="2032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a:solidFill>
                            <a:schemeClr val="tx1"/>
                          </a:solidFill>
                          <a:latin typeface="+mn-lt"/>
                          <a:ea typeface="+mn-ea"/>
                          <a:cs typeface="Times New Roman"/>
                        </a:rPr>
                        <a:t>99,24</a:t>
                      </a:r>
                    </a:p>
                  </a:txBody>
                  <a:tcPr marL="68580" marR="68580" marT="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1</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99,25</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7"/>
                  </a:ext>
                </a:extLst>
              </a:tr>
              <a:tr h="745403">
                <a:tc>
                  <a:txBody>
                    <a:bodyPr/>
                    <a:lstStyle/>
                    <a:p>
                      <a:pPr marL="3175" algn="ctr">
                        <a:lnSpc>
                          <a:spcPct val="100000"/>
                        </a:lnSpc>
                        <a:spcBef>
                          <a:spcPts val="160"/>
                        </a:spcBef>
                      </a:pPr>
                      <a:r>
                        <a:rPr lang="en-US" sz="3200" b="1" dirty="0">
                          <a:latin typeface="+mn-lt"/>
                          <a:cs typeface="Times New Roman"/>
                        </a:rPr>
                        <a:t>Thái Lan</a:t>
                      </a:r>
                      <a:endParaRPr sz="3200" b="1" dirty="0">
                        <a:latin typeface="+mn-lt"/>
                        <a:cs typeface="Times New Roman"/>
                      </a:endParaRPr>
                    </a:p>
                  </a:txBody>
                  <a:tcPr marL="0" marR="0" marT="20320" marB="0" anchor="ctr">
                    <a:lnL w="12700">
                      <a:solidFill>
                        <a:srgbClr val="D79F39"/>
                      </a:solidFill>
                      <a:prstDash val="soli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99,86</a:t>
                      </a:r>
                    </a:p>
                  </a:txBody>
                  <a:tcPr marL="68580" marR="68580" marT="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45"/>
                        </a:spcBef>
                      </a:pPr>
                      <a:r>
                        <a:rPr lang="en-US" sz="3200" dirty="0">
                          <a:latin typeface="+mn-lt"/>
                          <a:cs typeface="Times New Roman"/>
                        </a:rPr>
                        <a:t>1</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99,86</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0008"/>
                  </a:ext>
                </a:extLst>
              </a:tr>
              <a:tr h="745403">
                <a:tc>
                  <a:txBody>
                    <a:bodyPr/>
                    <a:lstStyle/>
                    <a:p>
                      <a:pPr marL="3175" algn="ctr">
                        <a:lnSpc>
                          <a:spcPct val="100000"/>
                        </a:lnSpc>
                        <a:spcBef>
                          <a:spcPts val="160"/>
                        </a:spcBef>
                      </a:pPr>
                      <a:r>
                        <a:rPr lang="en-US" sz="3200" b="1" dirty="0">
                          <a:latin typeface="+mn-lt"/>
                          <a:cs typeface="Times New Roman"/>
                        </a:rPr>
                        <a:t>Việt Nam</a:t>
                      </a:r>
                      <a:endParaRPr sz="3200" b="1" dirty="0">
                        <a:latin typeface="+mn-lt"/>
                        <a:cs typeface="Times New Roman"/>
                      </a:endParaRPr>
                    </a:p>
                  </a:txBody>
                  <a:tcPr marL="0" marR="0" marT="20320" marB="0" anchor="ctr">
                    <a:lnL w="12700">
                      <a:solidFill>
                        <a:srgbClr val="D79F39"/>
                      </a:solidFill>
                      <a:prstDash val="soli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cap="flat" cmpd="sng" algn="ctr">
                      <a:solidFill>
                        <a:srgbClr val="D79F39"/>
                      </a:solidFill>
                      <a:prstDash val="solid"/>
                      <a:round/>
                      <a:headEnd type="none" w="med" len="med"/>
                      <a:tailEnd type="none" w="med" len="me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98,35</a:t>
                      </a:r>
                    </a:p>
                  </a:txBody>
                  <a:tcPr marL="68580" marR="68580" marT="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45"/>
                        </a:spcBef>
                      </a:pPr>
                      <a:r>
                        <a:rPr lang="en-US" sz="3200" dirty="0">
                          <a:latin typeface="+mn-lt"/>
                          <a:cs typeface="Times New Roman"/>
                        </a:rPr>
                        <a:t>4</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defTabSz="914400" rtl="0" eaLnBrk="1" latinLnBrk="0" hangingPunct="1">
                        <a:lnSpc>
                          <a:spcPct val="100000"/>
                        </a:lnSpc>
                        <a:spcBef>
                          <a:spcPts val="135"/>
                        </a:spcBef>
                        <a:buNone/>
                      </a:pPr>
                      <a:r>
                        <a:rPr lang="en-US" sz="3200" kern="1200" dirty="0">
                          <a:solidFill>
                            <a:schemeClr val="tx1"/>
                          </a:solidFill>
                          <a:latin typeface="+mn-lt"/>
                          <a:ea typeface="+mn-ea"/>
                          <a:cs typeface="Times New Roman"/>
                        </a:rPr>
                        <a:t>98,39</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tcPr>
                </a:tc>
                <a:extLst>
                  <a:ext uri="{0D108BD9-81ED-4DB2-BD59-A6C34878D82A}">
                    <a16:rowId xmlns:a16="http://schemas.microsoft.com/office/drawing/2014/main" val="1103261640"/>
                  </a:ext>
                </a:extLst>
              </a:tr>
              <a:tr h="745403">
                <a:tc>
                  <a:txBody>
                    <a:bodyPr/>
                    <a:lstStyle/>
                    <a:p>
                      <a:pPr marL="3175" algn="ctr">
                        <a:lnSpc>
                          <a:spcPct val="100000"/>
                        </a:lnSpc>
                        <a:spcBef>
                          <a:spcPts val="160"/>
                        </a:spcBef>
                      </a:pPr>
                      <a:r>
                        <a:rPr lang="en-US" sz="3200" b="1" dirty="0">
                          <a:latin typeface="+mn-lt"/>
                          <a:cs typeface="Times New Roman"/>
                        </a:rPr>
                        <a:t>ASEAN</a:t>
                      </a:r>
                      <a:endParaRPr sz="3200" b="1" dirty="0">
                        <a:latin typeface="+mn-lt"/>
                        <a:cs typeface="Times New Roman"/>
                      </a:endParaRPr>
                    </a:p>
                  </a:txBody>
                  <a:tcPr marL="0" marR="0" marT="20320" marB="0" anchor="ctr">
                    <a:lnL w="12700">
                      <a:solidFill>
                        <a:srgbClr val="D79F39"/>
                      </a:solidFill>
                      <a:prstDash val="soli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b="1" kern="1200" dirty="0">
                          <a:solidFill>
                            <a:schemeClr val="tx1"/>
                          </a:solidFill>
                          <a:latin typeface="+mn-lt"/>
                          <a:ea typeface="+mn-ea"/>
                          <a:cs typeface="Times New Roman"/>
                        </a:rPr>
                        <a:t>98,67</a:t>
                      </a:r>
                    </a:p>
                  </a:txBody>
                  <a:tcPr marL="68580" marR="68580" marT="0"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b="1" dirty="0">
                          <a:latin typeface="+mn-lt"/>
                          <a:cs typeface="Times New Roman"/>
                        </a:rPr>
                        <a:t>37</a:t>
                      </a:r>
                      <a:endParaRPr sz="3200" b="1"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cap="flat" cmpd="sng" algn="ctr">
                      <a:solidFill>
                        <a:srgbClr val="D79F39"/>
                      </a:solidFill>
                      <a:prstDash val="solid"/>
                      <a:round/>
                      <a:headEnd type="none" w="med" len="med"/>
                      <a:tailEnd type="none" w="med" len="med"/>
                    </a:lnR>
                    <a:lnT w="12700" cap="flat" cmpd="sng" algn="ctr">
                      <a:solidFill>
                        <a:srgbClr val="D79F39"/>
                      </a:solidFill>
                      <a:prstDash val="solid"/>
                      <a:round/>
                      <a:headEnd type="none" w="med" len="med"/>
                      <a:tailEnd type="none" w="med" len="med"/>
                    </a:lnT>
                    <a:lnB w="12700">
                      <a:solidFill>
                        <a:srgbClr val="D79F39"/>
                      </a:solidFill>
                      <a:prstDash val="solid"/>
                    </a:lnB>
                  </a:tcPr>
                </a:tc>
                <a:tc>
                  <a:txBody>
                    <a:bodyPr/>
                    <a:lstStyle/>
                    <a:p>
                      <a:pPr marL="2540" algn="ctr" defTabSz="914400" rtl="0" eaLnBrk="1" latinLnBrk="0" hangingPunct="1">
                        <a:lnSpc>
                          <a:spcPct val="100000"/>
                        </a:lnSpc>
                        <a:spcBef>
                          <a:spcPts val="135"/>
                        </a:spcBef>
                        <a:buNone/>
                      </a:pPr>
                      <a:r>
                        <a:rPr lang="en-US" sz="3200" b="1" kern="1200" dirty="0">
                          <a:solidFill>
                            <a:schemeClr val="tx1"/>
                          </a:solidFill>
                          <a:latin typeface="+mn-lt"/>
                          <a:ea typeface="+mn-ea"/>
                          <a:cs typeface="Times New Roman"/>
                        </a:rPr>
                        <a:t>98,76</a:t>
                      </a:r>
                    </a:p>
                  </a:txBody>
                  <a:tcPr marL="68580" marR="68580" marT="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915112366"/>
                  </a:ext>
                </a:extLst>
              </a:tr>
            </a:tbl>
          </a:graphicData>
        </a:graphic>
      </p:graphicFrame>
      <p:grpSp>
        <p:nvGrpSpPr>
          <p:cNvPr id="5" name="Group 8">
            <a:extLst>
              <a:ext uri="{FF2B5EF4-FFF2-40B4-BE49-F238E27FC236}">
                <a16:creationId xmlns:a16="http://schemas.microsoft.com/office/drawing/2014/main" id="{4E7AA8C3-11DD-2040-F619-464C94E58902}"/>
              </a:ext>
            </a:extLst>
          </p:cNvPr>
          <p:cNvGrpSpPr/>
          <p:nvPr/>
        </p:nvGrpSpPr>
        <p:grpSpPr>
          <a:xfrm>
            <a:off x="4666304" y="339575"/>
            <a:ext cx="8853532" cy="1276174"/>
            <a:chOff x="-8028" y="-38100"/>
            <a:chExt cx="2331795" cy="336112"/>
          </a:xfrm>
        </p:grpSpPr>
        <p:sp>
          <p:nvSpPr>
            <p:cNvPr id="6" name="Freeform 9">
              <a:extLst>
                <a:ext uri="{FF2B5EF4-FFF2-40B4-BE49-F238E27FC236}">
                  <a16:creationId xmlns:a16="http://schemas.microsoft.com/office/drawing/2014/main" id="{A7CF73A9-493A-7500-07AF-D699087C9D90}"/>
                </a:ext>
              </a:extLst>
            </p:cNvPr>
            <p:cNvSpPr/>
            <p:nvPr/>
          </p:nvSpPr>
          <p:spPr>
            <a:xfrm>
              <a:off x="-8028" y="-5939"/>
              <a:ext cx="2323767" cy="303951"/>
            </a:xfrm>
            <a:custGeom>
              <a:avLst/>
              <a:gdLst/>
              <a:ahLst/>
              <a:cxnLst/>
              <a:rect l="l" t="t" r="r" b="b"/>
              <a:pathLst>
                <a:path w="2323767" h="191728">
                  <a:moveTo>
                    <a:pt x="87747" y="0"/>
                  </a:moveTo>
                  <a:lnTo>
                    <a:pt x="2236020" y="0"/>
                  </a:lnTo>
                  <a:cubicBezTo>
                    <a:pt x="2259292" y="0"/>
                    <a:pt x="2281611" y="9245"/>
                    <a:pt x="2298066" y="25700"/>
                  </a:cubicBezTo>
                  <a:cubicBezTo>
                    <a:pt x="2314522" y="42156"/>
                    <a:pt x="2323767" y="64475"/>
                    <a:pt x="2323767" y="87747"/>
                  </a:cubicBezTo>
                  <a:lnTo>
                    <a:pt x="2323767" y="103981"/>
                  </a:lnTo>
                  <a:cubicBezTo>
                    <a:pt x="2323767" y="127253"/>
                    <a:pt x="2314522" y="149572"/>
                    <a:pt x="2298066" y="166027"/>
                  </a:cubicBezTo>
                  <a:cubicBezTo>
                    <a:pt x="2281611" y="182483"/>
                    <a:pt x="2259292" y="191728"/>
                    <a:pt x="2236020" y="191728"/>
                  </a:cubicBezTo>
                  <a:lnTo>
                    <a:pt x="87747" y="191728"/>
                  </a:lnTo>
                  <a:cubicBezTo>
                    <a:pt x="64475" y="191728"/>
                    <a:pt x="42156" y="182483"/>
                    <a:pt x="25700" y="166027"/>
                  </a:cubicBezTo>
                  <a:cubicBezTo>
                    <a:pt x="9245" y="149572"/>
                    <a:pt x="0" y="127253"/>
                    <a:pt x="0" y="103981"/>
                  </a:cubicBezTo>
                  <a:lnTo>
                    <a:pt x="0" y="87747"/>
                  </a:lnTo>
                  <a:cubicBezTo>
                    <a:pt x="0" y="64475"/>
                    <a:pt x="9245" y="42156"/>
                    <a:pt x="25700" y="25700"/>
                  </a:cubicBezTo>
                  <a:cubicBezTo>
                    <a:pt x="42156" y="9245"/>
                    <a:pt x="64475" y="0"/>
                    <a:pt x="87747" y="0"/>
                  </a:cubicBezTo>
                  <a:close/>
                </a:path>
              </a:pathLst>
            </a:custGeom>
            <a:gradFill rotWithShape="1">
              <a:gsLst>
                <a:gs pos="0">
                  <a:srgbClr val="FF8A01">
                    <a:alpha val="100000"/>
                  </a:srgbClr>
                </a:gs>
                <a:gs pos="100000">
                  <a:srgbClr val="FFCF01">
                    <a:alpha val="100000"/>
                  </a:srgbClr>
                </a:gs>
              </a:gsLst>
              <a:lin ang="2700000"/>
            </a:gradFill>
          </p:spPr>
          <p:txBody>
            <a:bodyPr/>
            <a:lstStyle/>
            <a:p>
              <a:pPr algn="ctr"/>
              <a:endParaRPr lang="en-US" sz="2800" b="1" dirty="0"/>
            </a:p>
          </p:txBody>
        </p:sp>
        <p:sp>
          <p:nvSpPr>
            <p:cNvPr id="7" name="TextBox 10">
              <a:extLst>
                <a:ext uri="{FF2B5EF4-FFF2-40B4-BE49-F238E27FC236}">
                  <a16:creationId xmlns:a16="http://schemas.microsoft.com/office/drawing/2014/main" id="{521780A0-7A2E-2652-F511-BB842C8079FA}"/>
                </a:ext>
              </a:extLst>
            </p:cNvPr>
            <p:cNvSpPr txBox="1"/>
            <p:nvPr/>
          </p:nvSpPr>
          <p:spPr>
            <a:xfrm>
              <a:off x="0" y="-38100"/>
              <a:ext cx="2323767" cy="229828"/>
            </a:xfrm>
            <a:prstGeom prst="rect">
              <a:avLst/>
            </a:prstGeom>
          </p:spPr>
          <p:txBody>
            <a:bodyPr lIns="50800" tIns="50800" rIns="50800" bIns="50800" rtlCol="0" anchor="ctr"/>
            <a:lstStyle/>
            <a:p>
              <a:pPr algn="ctr">
                <a:lnSpc>
                  <a:spcPts val="2659"/>
                </a:lnSpc>
              </a:pPr>
              <a:endParaRPr/>
            </a:p>
          </p:txBody>
        </p:sp>
      </p:grpSp>
      <p:sp>
        <p:nvSpPr>
          <p:cNvPr id="9" name="TextBox 8">
            <a:extLst>
              <a:ext uri="{FF2B5EF4-FFF2-40B4-BE49-F238E27FC236}">
                <a16:creationId xmlns:a16="http://schemas.microsoft.com/office/drawing/2014/main" id="{D4FD8483-BF54-7804-FB73-BB1CC361CA4E}"/>
              </a:ext>
            </a:extLst>
          </p:cNvPr>
          <p:cNvSpPr txBox="1"/>
          <p:nvPr/>
        </p:nvSpPr>
        <p:spPr>
          <a:xfrm>
            <a:off x="3880989" y="561663"/>
            <a:ext cx="10393680" cy="954107"/>
          </a:xfrm>
          <a:prstGeom prst="rect">
            <a:avLst/>
          </a:prstGeom>
          <a:noFill/>
        </p:spPr>
        <p:txBody>
          <a:bodyPr wrap="square">
            <a:spAutoFit/>
          </a:bodyPr>
          <a:lstStyle/>
          <a:p>
            <a:pPr algn="ctr"/>
            <a:r>
              <a:rPr lang="en-US" sz="2800" b="1" dirty="0"/>
              <a:t>MỞ CỬA THỊ TRƯỜNG HƠN NỮA </a:t>
            </a:r>
          </a:p>
          <a:p>
            <a:pPr algn="ctr"/>
            <a:r>
              <a:rPr lang="en-US" sz="2800" b="1" dirty="0"/>
              <a:t>TRONG HIỆP ĐỊNH ATIGA NÂNG CẤP</a:t>
            </a:r>
          </a:p>
        </p:txBody>
      </p:sp>
    </p:spTree>
    <p:extLst>
      <p:ext uri="{BB962C8B-B14F-4D97-AF65-F5344CB8AC3E}">
        <p14:creationId xmlns:p14="http://schemas.microsoft.com/office/powerpoint/2010/main" val="4077964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808312" y="5420214"/>
            <a:ext cx="8671375" cy="0"/>
          </a:xfrm>
          <a:prstGeom prst="line">
            <a:avLst/>
          </a:prstGeom>
          <a:ln w="57150" cap="flat">
            <a:solidFill>
              <a:srgbClr val="F2AA15"/>
            </a:solidFill>
            <a:prstDash val="solid"/>
            <a:headEnd type="oval" w="lg" len="lg"/>
            <a:tailEnd type="oval" w="lg" len="lg"/>
          </a:ln>
        </p:spPr>
      </p:sp>
      <p:grpSp>
        <p:nvGrpSpPr>
          <p:cNvPr id="4" name="Group 4"/>
          <p:cNvGrpSpPr/>
          <p:nvPr/>
        </p:nvGrpSpPr>
        <p:grpSpPr>
          <a:xfrm rot="-5400000">
            <a:off x="1028700" y="3610418"/>
            <a:ext cx="3429092" cy="342909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D67"/>
            </a:solidFill>
            <a:ln w="76200" cap="sq">
              <a:solidFill>
                <a:srgbClr val="F3C601"/>
              </a:solidFill>
              <a:prstDash val="solid"/>
              <a:miter/>
            </a:ln>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7" name="Group 7"/>
          <p:cNvGrpSpPr/>
          <p:nvPr/>
        </p:nvGrpSpPr>
        <p:grpSpPr>
          <a:xfrm>
            <a:off x="2528112" y="7028388"/>
            <a:ext cx="430268" cy="527477"/>
            <a:chOff x="0" y="0"/>
            <a:chExt cx="812800" cy="996434"/>
          </a:xfrm>
        </p:grpSpPr>
        <p:sp>
          <p:nvSpPr>
            <p:cNvPr id="8" name="Freeform 8"/>
            <p:cNvSpPr/>
            <p:nvPr/>
          </p:nvSpPr>
          <p:spPr>
            <a:xfrm>
              <a:off x="0" y="0"/>
              <a:ext cx="812800" cy="996434"/>
            </a:xfrm>
            <a:custGeom>
              <a:avLst/>
              <a:gdLst/>
              <a:ahLst/>
              <a:cxnLst/>
              <a:rect l="l" t="t" r="r" b="b"/>
              <a:pathLst>
                <a:path w="812800" h="996434">
                  <a:moveTo>
                    <a:pt x="406400" y="996434"/>
                  </a:moveTo>
                  <a:lnTo>
                    <a:pt x="812800" y="0"/>
                  </a:lnTo>
                  <a:lnTo>
                    <a:pt x="0" y="0"/>
                  </a:lnTo>
                  <a:lnTo>
                    <a:pt x="406400" y="996434"/>
                  </a:lnTo>
                  <a:close/>
                </a:path>
              </a:pathLst>
            </a:custGeom>
            <a:solidFill>
              <a:srgbClr val="F3C601"/>
            </a:solidFill>
          </p:spPr>
        </p:sp>
        <p:sp>
          <p:nvSpPr>
            <p:cNvPr id="9" name="TextBox 9"/>
            <p:cNvSpPr txBox="1"/>
            <p:nvPr/>
          </p:nvSpPr>
          <p:spPr>
            <a:xfrm>
              <a:off x="127000" y="23549"/>
              <a:ext cx="558800" cy="51025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46529" y="4222611"/>
            <a:ext cx="1096718" cy="1102353"/>
          </a:xfrm>
          <a:prstGeom prst="rect">
            <a:avLst/>
          </a:prstGeom>
        </p:spPr>
        <p:txBody>
          <a:bodyPr lIns="0" tIns="0" rIns="0" bIns="0" rtlCol="0" anchor="t">
            <a:spAutoFit/>
          </a:bodyPr>
          <a:lstStyle/>
          <a:p>
            <a:pPr algn="ctr">
              <a:lnSpc>
                <a:spcPts val="8803"/>
              </a:lnSpc>
            </a:pPr>
            <a:r>
              <a:rPr lang="en-US" sz="6772" b="1" dirty="0">
                <a:solidFill>
                  <a:srgbClr val="F3C601"/>
                </a:solidFill>
                <a:latin typeface="Archivo Narrow Bold"/>
                <a:ea typeface="Archivo Narrow Bold"/>
                <a:cs typeface="Archivo Narrow Bold"/>
                <a:sym typeface="Archivo Narrow Bold"/>
              </a:rPr>
              <a:t>01</a:t>
            </a:r>
          </a:p>
        </p:txBody>
      </p:sp>
      <p:sp>
        <p:nvSpPr>
          <p:cNvPr id="11" name="AutoShape 11"/>
          <p:cNvSpPr/>
          <p:nvPr/>
        </p:nvSpPr>
        <p:spPr>
          <a:xfrm>
            <a:off x="1280471" y="5420214"/>
            <a:ext cx="2925551" cy="0"/>
          </a:xfrm>
          <a:prstGeom prst="line">
            <a:avLst/>
          </a:prstGeom>
          <a:ln w="19050" cap="flat">
            <a:solidFill>
              <a:srgbClr val="FFFFFF"/>
            </a:solidFill>
            <a:prstDash val="solid"/>
            <a:headEnd type="none" w="sm" len="sm"/>
            <a:tailEnd type="none" w="sm" len="sm"/>
          </a:ln>
        </p:spPr>
      </p:sp>
      <p:grpSp>
        <p:nvGrpSpPr>
          <p:cNvPr id="12" name="Group 12"/>
          <p:cNvGrpSpPr/>
          <p:nvPr/>
        </p:nvGrpSpPr>
        <p:grpSpPr>
          <a:xfrm rot="-5400000">
            <a:off x="5295869" y="3610418"/>
            <a:ext cx="3429092" cy="342909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D67"/>
            </a:solidFill>
            <a:ln w="76200" cap="sq">
              <a:solidFill>
                <a:srgbClr val="F3C601"/>
              </a:solidFill>
              <a:prstDash val="solid"/>
              <a:miter/>
            </a:ln>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5" name="Group 15"/>
          <p:cNvGrpSpPr/>
          <p:nvPr/>
        </p:nvGrpSpPr>
        <p:grpSpPr>
          <a:xfrm>
            <a:off x="6795281" y="7028388"/>
            <a:ext cx="430268" cy="527477"/>
            <a:chOff x="0" y="0"/>
            <a:chExt cx="812800" cy="996434"/>
          </a:xfrm>
        </p:grpSpPr>
        <p:sp>
          <p:nvSpPr>
            <p:cNvPr id="16" name="Freeform 16"/>
            <p:cNvSpPr/>
            <p:nvPr/>
          </p:nvSpPr>
          <p:spPr>
            <a:xfrm>
              <a:off x="0" y="0"/>
              <a:ext cx="812800" cy="996434"/>
            </a:xfrm>
            <a:custGeom>
              <a:avLst/>
              <a:gdLst/>
              <a:ahLst/>
              <a:cxnLst/>
              <a:rect l="l" t="t" r="r" b="b"/>
              <a:pathLst>
                <a:path w="812800" h="996434">
                  <a:moveTo>
                    <a:pt x="406400" y="996434"/>
                  </a:moveTo>
                  <a:lnTo>
                    <a:pt x="812800" y="0"/>
                  </a:lnTo>
                  <a:lnTo>
                    <a:pt x="0" y="0"/>
                  </a:lnTo>
                  <a:lnTo>
                    <a:pt x="406400" y="996434"/>
                  </a:lnTo>
                  <a:close/>
                </a:path>
              </a:pathLst>
            </a:custGeom>
            <a:solidFill>
              <a:srgbClr val="F3C601"/>
            </a:solidFill>
          </p:spPr>
        </p:sp>
        <p:sp>
          <p:nvSpPr>
            <p:cNvPr id="17" name="TextBox 17"/>
            <p:cNvSpPr txBox="1"/>
            <p:nvPr/>
          </p:nvSpPr>
          <p:spPr>
            <a:xfrm>
              <a:off x="127000" y="23549"/>
              <a:ext cx="558800" cy="510255"/>
            </a:xfrm>
            <a:prstGeom prst="rect">
              <a:avLst/>
            </a:prstGeom>
          </p:spPr>
          <p:txBody>
            <a:bodyPr lIns="50800" tIns="50800" rIns="50800" bIns="50800" rtlCol="0" anchor="ctr"/>
            <a:lstStyle/>
            <a:p>
              <a:pPr algn="ctr">
                <a:lnSpc>
                  <a:spcPts val="2100"/>
                </a:lnSpc>
              </a:pPr>
              <a:endParaRPr/>
            </a:p>
          </p:txBody>
        </p:sp>
      </p:grpSp>
      <p:sp>
        <p:nvSpPr>
          <p:cNvPr id="18" name="AutoShape 18"/>
          <p:cNvSpPr/>
          <p:nvPr/>
        </p:nvSpPr>
        <p:spPr>
          <a:xfrm>
            <a:off x="5547640" y="5420214"/>
            <a:ext cx="2925551" cy="0"/>
          </a:xfrm>
          <a:prstGeom prst="line">
            <a:avLst/>
          </a:prstGeom>
          <a:ln w="19050" cap="flat">
            <a:solidFill>
              <a:srgbClr val="FFFFFF"/>
            </a:solidFill>
            <a:prstDash val="solid"/>
            <a:headEnd type="none" w="sm" len="sm"/>
            <a:tailEnd type="none" w="sm" len="sm"/>
          </a:ln>
        </p:spPr>
      </p:sp>
      <p:grpSp>
        <p:nvGrpSpPr>
          <p:cNvPr id="19" name="Group 19"/>
          <p:cNvGrpSpPr/>
          <p:nvPr/>
        </p:nvGrpSpPr>
        <p:grpSpPr>
          <a:xfrm rot="-5400000">
            <a:off x="9563038" y="3610418"/>
            <a:ext cx="3429092" cy="342909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D67"/>
            </a:solidFill>
            <a:ln w="76200" cap="sq">
              <a:solidFill>
                <a:srgbClr val="F3C601"/>
              </a:solid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2" name="Group 22"/>
          <p:cNvGrpSpPr/>
          <p:nvPr/>
        </p:nvGrpSpPr>
        <p:grpSpPr>
          <a:xfrm>
            <a:off x="11062451" y="7028388"/>
            <a:ext cx="430268" cy="527477"/>
            <a:chOff x="0" y="0"/>
            <a:chExt cx="812800" cy="996434"/>
          </a:xfrm>
        </p:grpSpPr>
        <p:sp>
          <p:nvSpPr>
            <p:cNvPr id="23" name="Freeform 23"/>
            <p:cNvSpPr/>
            <p:nvPr/>
          </p:nvSpPr>
          <p:spPr>
            <a:xfrm>
              <a:off x="0" y="0"/>
              <a:ext cx="812800" cy="996434"/>
            </a:xfrm>
            <a:custGeom>
              <a:avLst/>
              <a:gdLst/>
              <a:ahLst/>
              <a:cxnLst/>
              <a:rect l="l" t="t" r="r" b="b"/>
              <a:pathLst>
                <a:path w="812800" h="996434">
                  <a:moveTo>
                    <a:pt x="406400" y="996434"/>
                  </a:moveTo>
                  <a:lnTo>
                    <a:pt x="812800" y="0"/>
                  </a:lnTo>
                  <a:lnTo>
                    <a:pt x="0" y="0"/>
                  </a:lnTo>
                  <a:lnTo>
                    <a:pt x="406400" y="996434"/>
                  </a:lnTo>
                  <a:close/>
                </a:path>
              </a:pathLst>
            </a:custGeom>
            <a:solidFill>
              <a:srgbClr val="F3C601"/>
            </a:solidFill>
          </p:spPr>
        </p:sp>
        <p:sp>
          <p:nvSpPr>
            <p:cNvPr id="24" name="TextBox 24"/>
            <p:cNvSpPr txBox="1"/>
            <p:nvPr/>
          </p:nvSpPr>
          <p:spPr>
            <a:xfrm>
              <a:off x="127000" y="23549"/>
              <a:ext cx="558800" cy="510255"/>
            </a:xfrm>
            <a:prstGeom prst="rect">
              <a:avLst/>
            </a:prstGeom>
          </p:spPr>
          <p:txBody>
            <a:bodyPr lIns="50800" tIns="50800" rIns="50800" bIns="50800" rtlCol="0" anchor="ctr"/>
            <a:lstStyle/>
            <a:p>
              <a:pPr algn="ctr">
                <a:lnSpc>
                  <a:spcPts val="2100"/>
                </a:lnSpc>
              </a:pPr>
              <a:endParaRPr/>
            </a:p>
          </p:txBody>
        </p:sp>
      </p:grpSp>
      <p:sp>
        <p:nvSpPr>
          <p:cNvPr id="25" name="AutoShape 25"/>
          <p:cNvSpPr/>
          <p:nvPr/>
        </p:nvSpPr>
        <p:spPr>
          <a:xfrm>
            <a:off x="9814809" y="5420214"/>
            <a:ext cx="2925551" cy="0"/>
          </a:xfrm>
          <a:prstGeom prst="line">
            <a:avLst/>
          </a:prstGeom>
          <a:ln w="19050" cap="flat">
            <a:solidFill>
              <a:srgbClr val="FFFFFF"/>
            </a:solidFill>
            <a:prstDash val="solid"/>
            <a:headEnd type="none" w="sm" len="sm"/>
            <a:tailEnd type="none" w="sm" len="sm"/>
          </a:ln>
        </p:spPr>
      </p:sp>
      <p:grpSp>
        <p:nvGrpSpPr>
          <p:cNvPr id="26" name="Group 26"/>
          <p:cNvGrpSpPr/>
          <p:nvPr/>
        </p:nvGrpSpPr>
        <p:grpSpPr>
          <a:xfrm rot="-5400000">
            <a:off x="13830208" y="3610418"/>
            <a:ext cx="3429092" cy="342909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D67"/>
            </a:solidFill>
            <a:ln w="76200" cap="sq">
              <a:solidFill>
                <a:srgbClr val="F3C601"/>
              </a:solidFill>
              <a:prstDash val="solid"/>
              <a:miter/>
            </a:ln>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9" name="Group 29"/>
          <p:cNvGrpSpPr/>
          <p:nvPr/>
        </p:nvGrpSpPr>
        <p:grpSpPr>
          <a:xfrm>
            <a:off x="15329620" y="7028388"/>
            <a:ext cx="430268" cy="527477"/>
            <a:chOff x="0" y="0"/>
            <a:chExt cx="812800" cy="996434"/>
          </a:xfrm>
        </p:grpSpPr>
        <p:sp>
          <p:nvSpPr>
            <p:cNvPr id="30" name="Freeform 30"/>
            <p:cNvSpPr/>
            <p:nvPr/>
          </p:nvSpPr>
          <p:spPr>
            <a:xfrm>
              <a:off x="0" y="0"/>
              <a:ext cx="812800" cy="996434"/>
            </a:xfrm>
            <a:custGeom>
              <a:avLst/>
              <a:gdLst/>
              <a:ahLst/>
              <a:cxnLst/>
              <a:rect l="l" t="t" r="r" b="b"/>
              <a:pathLst>
                <a:path w="812800" h="996434">
                  <a:moveTo>
                    <a:pt x="406400" y="996434"/>
                  </a:moveTo>
                  <a:lnTo>
                    <a:pt x="812800" y="0"/>
                  </a:lnTo>
                  <a:lnTo>
                    <a:pt x="0" y="0"/>
                  </a:lnTo>
                  <a:lnTo>
                    <a:pt x="406400" y="996434"/>
                  </a:lnTo>
                  <a:close/>
                </a:path>
              </a:pathLst>
            </a:custGeom>
            <a:solidFill>
              <a:srgbClr val="F3C601"/>
            </a:solidFill>
          </p:spPr>
        </p:sp>
        <p:sp>
          <p:nvSpPr>
            <p:cNvPr id="31" name="TextBox 31"/>
            <p:cNvSpPr txBox="1"/>
            <p:nvPr/>
          </p:nvSpPr>
          <p:spPr>
            <a:xfrm>
              <a:off x="127000" y="23549"/>
              <a:ext cx="558800" cy="510255"/>
            </a:xfrm>
            <a:prstGeom prst="rect">
              <a:avLst/>
            </a:prstGeom>
          </p:spPr>
          <p:txBody>
            <a:bodyPr lIns="50800" tIns="50800" rIns="50800" bIns="50800" rtlCol="0" anchor="ctr"/>
            <a:lstStyle/>
            <a:p>
              <a:pPr algn="ctr">
                <a:lnSpc>
                  <a:spcPts val="2100"/>
                </a:lnSpc>
              </a:pPr>
              <a:endParaRPr/>
            </a:p>
          </p:txBody>
        </p:sp>
      </p:grpSp>
      <p:sp>
        <p:nvSpPr>
          <p:cNvPr id="32" name="AutoShape 32"/>
          <p:cNvSpPr/>
          <p:nvPr/>
        </p:nvSpPr>
        <p:spPr>
          <a:xfrm>
            <a:off x="14081978" y="5420214"/>
            <a:ext cx="2925551" cy="0"/>
          </a:xfrm>
          <a:prstGeom prst="line">
            <a:avLst/>
          </a:prstGeom>
          <a:ln w="19050" cap="flat">
            <a:solidFill>
              <a:srgbClr val="FFFFFF"/>
            </a:solidFill>
            <a:prstDash val="solid"/>
            <a:headEnd type="none" w="sm" len="sm"/>
            <a:tailEnd type="none" w="sm" len="sm"/>
          </a:ln>
        </p:spPr>
      </p:sp>
      <p:grpSp>
        <p:nvGrpSpPr>
          <p:cNvPr id="33" name="Group 33"/>
          <p:cNvGrpSpPr/>
          <p:nvPr/>
        </p:nvGrpSpPr>
        <p:grpSpPr>
          <a:xfrm rot="-5400000">
            <a:off x="2743246" y="3218236"/>
            <a:ext cx="1593651" cy="159365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txBody>
            <a:bodyPr/>
            <a:lstStyle/>
            <a:p>
              <a:r>
                <a:rPr lang="en-US" dirty="0"/>
                <a:t>A</a:t>
              </a:r>
            </a:p>
          </p:txBody>
        </p:sp>
        <p:sp>
          <p:nvSpPr>
            <p:cNvPr id="35" name="TextBox 35"/>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36" name="Group 36"/>
          <p:cNvGrpSpPr/>
          <p:nvPr/>
        </p:nvGrpSpPr>
        <p:grpSpPr>
          <a:xfrm rot="-5400000">
            <a:off x="7010415" y="3218236"/>
            <a:ext cx="1593651" cy="159365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38" name="TextBox 38"/>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39" name="Group 39"/>
          <p:cNvGrpSpPr/>
          <p:nvPr/>
        </p:nvGrpSpPr>
        <p:grpSpPr>
          <a:xfrm rot="-5400000">
            <a:off x="11277585" y="3218236"/>
            <a:ext cx="1593651" cy="1593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41" name="TextBox 41"/>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44" name="TextBox 44"/>
          <p:cNvSpPr txBox="1"/>
          <p:nvPr/>
        </p:nvSpPr>
        <p:spPr>
          <a:xfrm rot="16200000">
            <a:off x="15647470" y="3320952"/>
            <a:ext cx="1294841" cy="1388219"/>
          </a:xfrm>
          <a:prstGeom prst="rect">
            <a:avLst/>
          </a:prstGeom>
        </p:spPr>
        <p:txBody>
          <a:bodyPr lIns="50800" tIns="50800" rIns="50800" bIns="50800" rtlCol="0" anchor="ctr"/>
          <a:lstStyle/>
          <a:p>
            <a:pPr algn="ctr">
              <a:lnSpc>
                <a:spcPts val="2100"/>
              </a:lnSpc>
            </a:pPr>
            <a:endParaRPr/>
          </a:p>
        </p:txBody>
      </p:sp>
      <p:grpSp>
        <p:nvGrpSpPr>
          <p:cNvPr id="45" name="Group 45"/>
          <p:cNvGrpSpPr/>
          <p:nvPr/>
        </p:nvGrpSpPr>
        <p:grpSpPr>
          <a:xfrm rot="-10800000">
            <a:off x="15130581" y="-165718"/>
            <a:ext cx="3685761" cy="1194418"/>
            <a:chOff x="0" y="0"/>
            <a:chExt cx="970735" cy="314579"/>
          </a:xfrm>
          <a:solidFill>
            <a:srgbClr val="012D67"/>
          </a:solidFill>
        </p:grpSpPr>
        <p:sp>
          <p:nvSpPr>
            <p:cNvPr id="46" name="Freeform 46"/>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pFill/>
            <a:ln>
              <a:solidFill>
                <a:srgbClr val="012D67"/>
              </a:solidFill>
            </a:ln>
          </p:spPr>
        </p:sp>
        <p:sp>
          <p:nvSpPr>
            <p:cNvPr id="47" name="TextBox 47"/>
            <p:cNvSpPr txBox="1"/>
            <p:nvPr/>
          </p:nvSpPr>
          <p:spPr>
            <a:xfrm>
              <a:off x="0" y="-47625"/>
              <a:ext cx="970735" cy="362204"/>
            </a:xfrm>
            <a:prstGeom prst="rect">
              <a:avLst/>
            </a:prstGeom>
            <a:grpFill/>
            <a:ln>
              <a:solidFill>
                <a:srgbClr val="012D67"/>
              </a:solidFill>
            </a:ln>
          </p:spPr>
          <p:txBody>
            <a:bodyPr lIns="50800" tIns="50800" rIns="50800" bIns="50800" rtlCol="0" anchor="ctr"/>
            <a:lstStyle/>
            <a:p>
              <a:pPr algn="ctr">
                <a:lnSpc>
                  <a:spcPts val="2100"/>
                </a:lnSpc>
              </a:pPr>
              <a:endParaRPr/>
            </a:p>
          </p:txBody>
        </p:sp>
      </p:grpSp>
      <p:grpSp>
        <p:nvGrpSpPr>
          <p:cNvPr id="48" name="Group 48"/>
          <p:cNvGrpSpPr/>
          <p:nvPr/>
        </p:nvGrpSpPr>
        <p:grpSpPr>
          <a:xfrm>
            <a:off x="-528342" y="-165718"/>
            <a:ext cx="3685761" cy="1194418"/>
            <a:chOff x="0" y="0"/>
            <a:chExt cx="970735" cy="314579"/>
          </a:xfrm>
          <a:solidFill>
            <a:srgbClr val="012D67"/>
          </a:solidFill>
        </p:grpSpPr>
        <p:sp>
          <p:nvSpPr>
            <p:cNvPr id="49" name="Freeform 49"/>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pFill/>
          </p:spPr>
        </p:sp>
        <p:sp>
          <p:nvSpPr>
            <p:cNvPr id="50" name="TextBox 50"/>
            <p:cNvSpPr txBox="1"/>
            <p:nvPr/>
          </p:nvSpPr>
          <p:spPr>
            <a:xfrm>
              <a:off x="0" y="-47625"/>
              <a:ext cx="970735" cy="362204"/>
            </a:xfrm>
            <a:prstGeom prst="rect">
              <a:avLst/>
            </a:prstGeom>
            <a:grpFill/>
          </p:spPr>
          <p:txBody>
            <a:bodyPr lIns="50800" tIns="50800" rIns="50800" bIns="50800" rtlCol="0" anchor="ctr"/>
            <a:lstStyle/>
            <a:p>
              <a:pPr algn="ctr">
                <a:lnSpc>
                  <a:spcPts val="2100"/>
                </a:lnSpc>
              </a:pPr>
              <a:endParaRPr/>
            </a:p>
          </p:txBody>
        </p:sp>
      </p:grpSp>
      <p:grpSp>
        <p:nvGrpSpPr>
          <p:cNvPr id="51" name="Group 51"/>
          <p:cNvGrpSpPr/>
          <p:nvPr/>
        </p:nvGrpSpPr>
        <p:grpSpPr>
          <a:xfrm rot="5400000">
            <a:off x="16144463" y="614201"/>
            <a:ext cx="828999" cy="828999"/>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53" name="TextBox 53"/>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54" name="Group 54"/>
          <p:cNvGrpSpPr/>
          <p:nvPr/>
        </p:nvGrpSpPr>
        <p:grpSpPr>
          <a:xfrm rot="-5400000">
            <a:off x="1314538" y="614201"/>
            <a:ext cx="828999" cy="828999"/>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56" name="TextBox 5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57" name="Group 57"/>
          <p:cNvGrpSpPr/>
          <p:nvPr/>
        </p:nvGrpSpPr>
        <p:grpSpPr>
          <a:xfrm rot="-5400000">
            <a:off x="2684344" y="7496963"/>
            <a:ext cx="117804" cy="117804"/>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601"/>
            </a:solidFill>
            <a:ln cap="sq">
              <a:noFill/>
              <a:prstDash val="solid"/>
              <a:miter/>
            </a:ln>
          </p:spPr>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60" name="Freeform 60"/>
          <p:cNvSpPr/>
          <p:nvPr/>
        </p:nvSpPr>
        <p:spPr>
          <a:xfrm rot="5400000">
            <a:off x="4505419" y="2674191"/>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1" name="Freeform 61"/>
          <p:cNvSpPr/>
          <p:nvPr/>
        </p:nvSpPr>
        <p:spPr>
          <a:xfrm rot="5400000">
            <a:off x="12942213" y="2674191"/>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2" name="Freeform 62"/>
          <p:cNvSpPr/>
          <p:nvPr/>
        </p:nvSpPr>
        <p:spPr>
          <a:xfrm rot="5400000">
            <a:off x="4753186" y="2674191"/>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3" name="Freeform 63"/>
          <p:cNvSpPr/>
          <p:nvPr/>
        </p:nvSpPr>
        <p:spPr>
          <a:xfrm rot="5400000">
            <a:off x="13189980" y="2674191"/>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4" name="Freeform 64"/>
          <p:cNvSpPr/>
          <p:nvPr/>
        </p:nvSpPr>
        <p:spPr>
          <a:xfrm rot="5400000">
            <a:off x="5000953" y="2674191"/>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5" name="Freeform 65"/>
          <p:cNvSpPr/>
          <p:nvPr/>
        </p:nvSpPr>
        <p:spPr>
          <a:xfrm rot="5400000">
            <a:off x="13437747" y="2674191"/>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0" name="TextBox 70"/>
          <p:cNvSpPr txBox="1"/>
          <p:nvPr/>
        </p:nvSpPr>
        <p:spPr>
          <a:xfrm>
            <a:off x="1353355" y="5953640"/>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AANZFTA</a:t>
            </a:r>
          </a:p>
        </p:txBody>
      </p:sp>
      <p:sp>
        <p:nvSpPr>
          <p:cNvPr id="72" name="TextBox 72"/>
          <p:cNvSpPr txBox="1"/>
          <p:nvPr/>
        </p:nvSpPr>
        <p:spPr>
          <a:xfrm>
            <a:off x="5913698" y="4222611"/>
            <a:ext cx="1096718" cy="1102353"/>
          </a:xfrm>
          <a:prstGeom prst="rect">
            <a:avLst/>
          </a:prstGeom>
        </p:spPr>
        <p:txBody>
          <a:bodyPr lIns="0" tIns="0" rIns="0" bIns="0" rtlCol="0" anchor="t">
            <a:spAutoFit/>
          </a:bodyPr>
          <a:lstStyle/>
          <a:p>
            <a:pPr algn="ctr">
              <a:lnSpc>
                <a:spcPts val="8803"/>
              </a:lnSpc>
            </a:pPr>
            <a:r>
              <a:rPr lang="en-US" sz="6772" b="1">
                <a:solidFill>
                  <a:srgbClr val="F3C601"/>
                </a:solidFill>
                <a:latin typeface="Archivo Narrow Bold"/>
                <a:ea typeface="Archivo Narrow Bold"/>
                <a:cs typeface="Archivo Narrow Bold"/>
                <a:sym typeface="Archivo Narrow Bold"/>
              </a:rPr>
              <a:t>02</a:t>
            </a:r>
          </a:p>
        </p:txBody>
      </p:sp>
      <p:sp>
        <p:nvSpPr>
          <p:cNvPr id="73" name="TextBox 73"/>
          <p:cNvSpPr txBox="1"/>
          <p:nvPr/>
        </p:nvSpPr>
        <p:spPr>
          <a:xfrm>
            <a:off x="10180867" y="4222611"/>
            <a:ext cx="1096718" cy="1102353"/>
          </a:xfrm>
          <a:prstGeom prst="rect">
            <a:avLst/>
          </a:prstGeom>
        </p:spPr>
        <p:txBody>
          <a:bodyPr lIns="0" tIns="0" rIns="0" bIns="0" rtlCol="0" anchor="t">
            <a:spAutoFit/>
          </a:bodyPr>
          <a:lstStyle/>
          <a:p>
            <a:pPr algn="ctr">
              <a:lnSpc>
                <a:spcPts val="8803"/>
              </a:lnSpc>
            </a:pPr>
            <a:r>
              <a:rPr lang="en-US" sz="6772" b="1">
                <a:solidFill>
                  <a:srgbClr val="F3C601"/>
                </a:solidFill>
                <a:latin typeface="Archivo Narrow Bold"/>
                <a:ea typeface="Archivo Narrow Bold"/>
                <a:cs typeface="Archivo Narrow Bold"/>
                <a:sym typeface="Archivo Narrow Bold"/>
              </a:rPr>
              <a:t>03</a:t>
            </a:r>
          </a:p>
        </p:txBody>
      </p:sp>
      <p:sp>
        <p:nvSpPr>
          <p:cNvPr id="74" name="TextBox 74"/>
          <p:cNvSpPr txBox="1"/>
          <p:nvPr/>
        </p:nvSpPr>
        <p:spPr>
          <a:xfrm>
            <a:off x="14448036" y="4222611"/>
            <a:ext cx="1096718" cy="1102353"/>
          </a:xfrm>
          <a:prstGeom prst="rect">
            <a:avLst/>
          </a:prstGeom>
        </p:spPr>
        <p:txBody>
          <a:bodyPr lIns="0" tIns="0" rIns="0" bIns="0" rtlCol="0" anchor="t">
            <a:spAutoFit/>
          </a:bodyPr>
          <a:lstStyle/>
          <a:p>
            <a:pPr algn="ctr">
              <a:lnSpc>
                <a:spcPts val="8803"/>
              </a:lnSpc>
            </a:pPr>
            <a:r>
              <a:rPr lang="en-US" sz="6772" b="1">
                <a:solidFill>
                  <a:srgbClr val="F3C601"/>
                </a:solidFill>
                <a:latin typeface="Archivo Narrow Bold"/>
                <a:ea typeface="Archivo Narrow Bold"/>
                <a:cs typeface="Archivo Narrow Bold"/>
                <a:sym typeface="Archivo Narrow Bold"/>
              </a:rPr>
              <a:t>04</a:t>
            </a:r>
          </a:p>
        </p:txBody>
      </p:sp>
      <p:grpSp>
        <p:nvGrpSpPr>
          <p:cNvPr id="81" name="Group 81"/>
          <p:cNvGrpSpPr/>
          <p:nvPr/>
        </p:nvGrpSpPr>
        <p:grpSpPr>
          <a:xfrm rot="-5400000">
            <a:off x="6951513" y="7496963"/>
            <a:ext cx="117804" cy="117804"/>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601"/>
            </a:solidFill>
            <a:ln cap="sq">
              <a:noFill/>
              <a:prstDash val="solid"/>
              <a:miter/>
            </a:ln>
          </p:spPr>
        </p:sp>
        <p:sp>
          <p:nvSpPr>
            <p:cNvPr id="83" name="TextBox 83"/>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84" name="Group 84"/>
          <p:cNvGrpSpPr/>
          <p:nvPr/>
        </p:nvGrpSpPr>
        <p:grpSpPr>
          <a:xfrm rot="-5400000">
            <a:off x="11218682" y="7496963"/>
            <a:ext cx="117804" cy="117804"/>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601"/>
            </a:solidFill>
            <a:ln cap="sq">
              <a:noFill/>
              <a:prstDash val="solid"/>
              <a:miter/>
            </a:ln>
          </p:spPr>
        </p:sp>
        <p:sp>
          <p:nvSpPr>
            <p:cNvPr id="86" name="TextBox 8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87" name="Group 87"/>
          <p:cNvGrpSpPr/>
          <p:nvPr/>
        </p:nvGrpSpPr>
        <p:grpSpPr>
          <a:xfrm rot="-5400000">
            <a:off x="15485852" y="7496963"/>
            <a:ext cx="117804" cy="117804"/>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601"/>
            </a:solidFill>
            <a:ln cap="sq">
              <a:noFill/>
              <a:prstDash val="solid"/>
              <a:miter/>
            </a:ln>
          </p:spPr>
        </p:sp>
        <p:sp>
          <p:nvSpPr>
            <p:cNvPr id="89" name="TextBox 89"/>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92" name="TextBox 91">
            <a:extLst>
              <a:ext uri="{FF2B5EF4-FFF2-40B4-BE49-F238E27FC236}">
                <a16:creationId xmlns:a16="http://schemas.microsoft.com/office/drawing/2014/main" id="{BAF0DBC4-A800-4E22-D560-9A4919FCAF2E}"/>
              </a:ext>
            </a:extLst>
          </p:cNvPr>
          <p:cNvSpPr txBox="1"/>
          <p:nvPr/>
        </p:nvSpPr>
        <p:spPr>
          <a:xfrm>
            <a:off x="3880989" y="561663"/>
            <a:ext cx="10393680" cy="1323439"/>
          </a:xfrm>
          <a:prstGeom prst="rect">
            <a:avLst/>
          </a:prstGeom>
          <a:noFill/>
        </p:spPr>
        <p:txBody>
          <a:bodyPr wrap="square">
            <a:spAutoFit/>
          </a:bodyPr>
          <a:lstStyle/>
          <a:p>
            <a:pPr algn="ctr"/>
            <a:r>
              <a:rPr lang="en-US" sz="4000" b="1" dirty="0"/>
              <a:t>TÌNH HÌNH ĐÀM PHÁN RÀ SOÁT, NÂNG CẤP VÀ ĐÀM PHÁN MỚI CÁC FTA ASEAN+</a:t>
            </a:r>
          </a:p>
        </p:txBody>
      </p:sp>
      <p:sp>
        <p:nvSpPr>
          <p:cNvPr id="101" name="TextBox 70">
            <a:extLst>
              <a:ext uri="{FF2B5EF4-FFF2-40B4-BE49-F238E27FC236}">
                <a16:creationId xmlns:a16="http://schemas.microsoft.com/office/drawing/2014/main" id="{F1ECC25E-36C6-2F4F-3833-73C15F483320}"/>
              </a:ext>
            </a:extLst>
          </p:cNvPr>
          <p:cNvSpPr txBox="1"/>
          <p:nvPr/>
        </p:nvSpPr>
        <p:spPr>
          <a:xfrm>
            <a:off x="5674477" y="5926430"/>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ACFTA</a:t>
            </a:r>
          </a:p>
        </p:txBody>
      </p:sp>
      <p:sp>
        <p:nvSpPr>
          <p:cNvPr id="102" name="TextBox 70">
            <a:extLst>
              <a:ext uri="{FF2B5EF4-FFF2-40B4-BE49-F238E27FC236}">
                <a16:creationId xmlns:a16="http://schemas.microsoft.com/office/drawing/2014/main" id="{93010F7E-26FD-6136-D273-8A68ED280498}"/>
              </a:ext>
            </a:extLst>
          </p:cNvPr>
          <p:cNvSpPr txBox="1"/>
          <p:nvPr/>
        </p:nvSpPr>
        <p:spPr>
          <a:xfrm>
            <a:off x="9895382" y="5868356"/>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AITIGA</a:t>
            </a:r>
          </a:p>
        </p:txBody>
      </p:sp>
      <p:sp>
        <p:nvSpPr>
          <p:cNvPr id="103" name="TextBox 70">
            <a:extLst>
              <a:ext uri="{FF2B5EF4-FFF2-40B4-BE49-F238E27FC236}">
                <a16:creationId xmlns:a16="http://schemas.microsoft.com/office/drawing/2014/main" id="{1979C551-7AD3-A1AB-F905-E1C722EB1BCD}"/>
              </a:ext>
            </a:extLst>
          </p:cNvPr>
          <p:cNvSpPr txBox="1"/>
          <p:nvPr/>
        </p:nvSpPr>
        <p:spPr>
          <a:xfrm>
            <a:off x="14208816" y="5852163"/>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ACAFTA</a:t>
            </a:r>
          </a:p>
        </p:txBody>
      </p:sp>
      <p:sp>
        <p:nvSpPr>
          <p:cNvPr id="104" name="TextBox 70">
            <a:extLst>
              <a:ext uri="{FF2B5EF4-FFF2-40B4-BE49-F238E27FC236}">
                <a16:creationId xmlns:a16="http://schemas.microsoft.com/office/drawing/2014/main" id="{786E9E77-CCD9-EDA5-40DD-A3FD288F782F}"/>
              </a:ext>
            </a:extLst>
          </p:cNvPr>
          <p:cNvSpPr txBox="1"/>
          <p:nvPr/>
        </p:nvSpPr>
        <p:spPr>
          <a:xfrm>
            <a:off x="2168727" y="3958888"/>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2020</a:t>
            </a:r>
          </a:p>
        </p:txBody>
      </p:sp>
      <p:sp>
        <p:nvSpPr>
          <p:cNvPr id="105" name="TextBox 70">
            <a:extLst>
              <a:ext uri="{FF2B5EF4-FFF2-40B4-BE49-F238E27FC236}">
                <a16:creationId xmlns:a16="http://schemas.microsoft.com/office/drawing/2014/main" id="{4D722331-BF89-3A24-6A2E-ECA58CC0ACAE}"/>
              </a:ext>
            </a:extLst>
          </p:cNvPr>
          <p:cNvSpPr txBox="1"/>
          <p:nvPr/>
        </p:nvSpPr>
        <p:spPr>
          <a:xfrm>
            <a:off x="6450866" y="3924300"/>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2022</a:t>
            </a:r>
          </a:p>
        </p:txBody>
      </p:sp>
      <p:sp>
        <p:nvSpPr>
          <p:cNvPr id="106" name="TextBox 70">
            <a:extLst>
              <a:ext uri="{FF2B5EF4-FFF2-40B4-BE49-F238E27FC236}">
                <a16:creationId xmlns:a16="http://schemas.microsoft.com/office/drawing/2014/main" id="{7FD297D3-8055-6210-DCDD-5C17919F1BBF}"/>
              </a:ext>
            </a:extLst>
          </p:cNvPr>
          <p:cNvSpPr txBox="1"/>
          <p:nvPr/>
        </p:nvSpPr>
        <p:spPr>
          <a:xfrm>
            <a:off x="10783176" y="3920588"/>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2022</a:t>
            </a:r>
          </a:p>
        </p:txBody>
      </p:sp>
      <p:grpSp>
        <p:nvGrpSpPr>
          <p:cNvPr id="107" name="Group 39">
            <a:extLst>
              <a:ext uri="{FF2B5EF4-FFF2-40B4-BE49-F238E27FC236}">
                <a16:creationId xmlns:a16="http://schemas.microsoft.com/office/drawing/2014/main" id="{D8803D39-2BC8-1648-9B49-B2DEFC811855}"/>
              </a:ext>
            </a:extLst>
          </p:cNvPr>
          <p:cNvGrpSpPr/>
          <p:nvPr/>
        </p:nvGrpSpPr>
        <p:grpSpPr>
          <a:xfrm rot="-5400000">
            <a:off x="15818749" y="3217899"/>
            <a:ext cx="1593651" cy="1593651"/>
            <a:chOff x="0" y="0"/>
            <a:chExt cx="812800" cy="812800"/>
          </a:xfrm>
        </p:grpSpPr>
        <p:sp>
          <p:nvSpPr>
            <p:cNvPr id="108" name="Freeform 40">
              <a:extLst>
                <a:ext uri="{FF2B5EF4-FFF2-40B4-BE49-F238E27FC236}">
                  <a16:creationId xmlns:a16="http://schemas.microsoft.com/office/drawing/2014/main" id="{D1ED2BB2-F250-FCAC-968F-7C2F1A0D78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109" name="TextBox 41">
              <a:extLst>
                <a:ext uri="{FF2B5EF4-FFF2-40B4-BE49-F238E27FC236}">
                  <a16:creationId xmlns:a16="http://schemas.microsoft.com/office/drawing/2014/main" id="{30BE0486-DD4E-03F0-665E-DA27FC4C9719}"/>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10" name="TextBox 70">
            <a:extLst>
              <a:ext uri="{FF2B5EF4-FFF2-40B4-BE49-F238E27FC236}">
                <a16:creationId xmlns:a16="http://schemas.microsoft.com/office/drawing/2014/main" id="{E4DB7464-7D37-0E98-B845-CF4AFD7D0889}"/>
              </a:ext>
            </a:extLst>
          </p:cNvPr>
          <p:cNvSpPr txBox="1"/>
          <p:nvPr/>
        </p:nvSpPr>
        <p:spPr>
          <a:xfrm>
            <a:off x="15283087" y="4000500"/>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2021</a:t>
            </a:r>
          </a:p>
        </p:txBody>
      </p:sp>
      <p:sp>
        <p:nvSpPr>
          <p:cNvPr id="111" name="Rectangle 110">
            <a:extLst>
              <a:ext uri="{FF2B5EF4-FFF2-40B4-BE49-F238E27FC236}">
                <a16:creationId xmlns:a16="http://schemas.microsoft.com/office/drawing/2014/main" id="{1F577C11-47C0-FEB1-B67E-8BFEF33800F8}"/>
              </a:ext>
            </a:extLst>
          </p:cNvPr>
          <p:cNvSpPr/>
          <p:nvPr/>
        </p:nvSpPr>
        <p:spPr>
          <a:xfrm>
            <a:off x="1009687" y="7614767"/>
            <a:ext cx="3429093" cy="18625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ĐÃ HOÀN THÀNH VÀ CÓ HIỆU LỰC</a:t>
            </a:r>
          </a:p>
        </p:txBody>
      </p:sp>
      <p:sp>
        <p:nvSpPr>
          <p:cNvPr id="112" name="Rectangle 111">
            <a:extLst>
              <a:ext uri="{FF2B5EF4-FFF2-40B4-BE49-F238E27FC236}">
                <a16:creationId xmlns:a16="http://schemas.microsoft.com/office/drawing/2014/main" id="{EC9B7681-100D-FB00-8130-E067145F77A6}"/>
              </a:ext>
            </a:extLst>
          </p:cNvPr>
          <p:cNvSpPr/>
          <p:nvPr/>
        </p:nvSpPr>
        <p:spPr>
          <a:xfrm>
            <a:off x="5195406" y="7614767"/>
            <a:ext cx="3429093" cy="18625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ĐÃ HOÀN THÀNH</a:t>
            </a:r>
          </a:p>
        </p:txBody>
      </p:sp>
      <p:sp>
        <p:nvSpPr>
          <p:cNvPr id="113" name="Rectangle 112">
            <a:extLst>
              <a:ext uri="{FF2B5EF4-FFF2-40B4-BE49-F238E27FC236}">
                <a16:creationId xmlns:a16="http://schemas.microsoft.com/office/drawing/2014/main" id="{166FCCCE-6459-F689-D665-4C17D08DCF22}"/>
              </a:ext>
            </a:extLst>
          </p:cNvPr>
          <p:cNvSpPr/>
          <p:nvPr/>
        </p:nvSpPr>
        <p:spPr>
          <a:xfrm>
            <a:off x="9895382" y="7614767"/>
            <a:ext cx="6978407" cy="18625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ĐANG DIỄN RA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66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dirty="0"/>
          </a:p>
        </p:txBody>
      </p:sp>
      <p:sp>
        <p:nvSpPr>
          <p:cNvPr id="8" name="TextBox 8"/>
          <p:cNvSpPr txBox="1"/>
          <p:nvPr/>
        </p:nvSpPr>
        <p:spPr>
          <a:xfrm>
            <a:off x="9988941" y="4033614"/>
            <a:ext cx="791923" cy="837611"/>
          </a:xfrm>
          <a:prstGeom prst="rect">
            <a:avLst/>
          </a:prstGeom>
        </p:spPr>
        <p:txBody>
          <a:bodyPr lIns="50800" tIns="50800" rIns="50800" bIns="50800" rtlCol="0" anchor="ctr"/>
          <a:lstStyle/>
          <a:p>
            <a:pPr algn="ctr">
              <a:lnSpc>
                <a:spcPts val="2659"/>
              </a:lnSpc>
            </a:pPr>
            <a:endParaRPr/>
          </a:p>
        </p:txBody>
      </p:sp>
      <p:grpSp>
        <p:nvGrpSpPr>
          <p:cNvPr id="31" name="Group 31"/>
          <p:cNvGrpSpPr/>
          <p:nvPr/>
        </p:nvGrpSpPr>
        <p:grpSpPr>
          <a:xfrm>
            <a:off x="1289754" y="536394"/>
            <a:ext cx="15489615" cy="1456507"/>
            <a:chOff x="0" y="0"/>
            <a:chExt cx="3387525" cy="383607"/>
          </a:xfrm>
        </p:grpSpPr>
        <p:sp>
          <p:nvSpPr>
            <p:cNvPr id="32" name="Freeform 32"/>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33" name="TextBox 33"/>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1495702" y="503812"/>
            <a:ext cx="15077721" cy="1218988"/>
          </a:xfrm>
          <a:prstGeom prst="rect">
            <a:avLst/>
          </a:prstGeom>
        </p:spPr>
        <p:txBody>
          <a:bodyPr wrap="square" lIns="0" tIns="0" rIns="0" bIns="0" rtlCol="0" anchor="t">
            <a:spAutoFit/>
          </a:bodyPr>
          <a:lstStyle/>
          <a:p>
            <a:pPr algn="ctr">
              <a:lnSpc>
                <a:spcPts val="10463"/>
              </a:lnSpc>
            </a:pPr>
            <a:r>
              <a:rPr lang="en-US" sz="6600" b="1" dirty="0" err="1">
                <a:solidFill>
                  <a:srgbClr val="FFCF01"/>
                </a:solidFill>
                <a:latin typeface="Montserrat Bold"/>
                <a:ea typeface="Montserrat Bold"/>
                <a:cs typeface="Montserrat Bold"/>
                <a:sym typeface="Montserrat Bold"/>
              </a:rPr>
              <a:t>Nội</a:t>
            </a:r>
            <a:r>
              <a:rPr lang="en-US" sz="6600" b="1" dirty="0">
                <a:solidFill>
                  <a:srgbClr val="FFCF01"/>
                </a:solidFill>
                <a:latin typeface="Montserrat Bold"/>
                <a:ea typeface="Montserrat Bold"/>
                <a:cs typeface="Montserrat Bold"/>
                <a:sym typeface="Montserrat Bold"/>
              </a:rPr>
              <a:t> dung </a:t>
            </a:r>
            <a:r>
              <a:rPr lang="en-US" sz="6600" b="1" dirty="0" err="1">
                <a:solidFill>
                  <a:srgbClr val="FFCF01"/>
                </a:solidFill>
                <a:latin typeface="Montserrat Bold"/>
                <a:ea typeface="Montserrat Bold"/>
                <a:cs typeface="Montserrat Bold"/>
                <a:sym typeface="Montserrat Bold"/>
              </a:rPr>
              <a:t>của</a:t>
            </a:r>
            <a:r>
              <a:rPr lang="en-US" sz="6600" b="1" dirty="0">
                <a:solidFill>
                  <a:srgbClr val="FFCF01"/>
                </a:solidFill>
                <a:latin typeface="Montserrat Bold"/>
                <a:ea typeface="Montserrat Bold"/>
                <a:cs typeface="Montserrat Bold"/>
                <a:sym typeface="Montserrat Bold"/>
              </a:rPr>
              <a:t> AANZFTA </a:t>
            </a:r>
            <a:r>
              <a:rPr lang="en-US" sz="6600" b="1" dirty="0" err="1">
                <a:solidFill>
                  <a:srgbClr val="FFCF01"/>
                </a:solidFill>
                <a:latin typeface="Montserrat Bold"/>
                <a:ea typeface="Montserrat Bold"/>
                <a:cs typeface="Montserrat Bold"/>
                <a:sym typeface="Montserrat Bold"/>
              </a:rPr>
              <a:t>nâng</a:t>
            </a:r>
            <a:r>
              <a:rPr lang="en-US" sz="6600" b="1" dirty="0">
                <a:solidFill>
                  <a:srgbClr val="FFCF01"/>
                </a:solidFill>
                <a:latin typeface="Montserrat Bold"/>
                <a:ea typeface="Montserrat Bold"/>
                <a:cs typeface="Montserrat Bold"/>
                <a:sym typeface="Montserrat Bold"/>
              </a:rPr>
              <a:t> </a:t>
            </a:r>
            <a:r>
              <a:rPr lang="en-US" sz="6600" b="1" dirty="0" err="1">
                <a:solidFill>
                  <a:srgbClr val="FFCF01"/>
                </a:solidFill>
                <a:latin typeface="Montserrat Bold"/>
                <a:ea typeface="Montserrat Bold"/>
                <a:cs typeface="Montserrat Bold"/>
                <a:sym typeface="Montserrat Bold"/>
              </a:rPr>
              <a:t>cấp</a:t>
            </a:r>
            <a:endParaRPr lang="en-US" sz="6600" b="1" dirty="0">
              <a:solidFill>
                <a:srgbClr val="FFCF01"/>
              </a:solidFill>
              <a:latin typeface="Montserrat Bold"/>
              <a:ea typeface="Montserrat Bold"/>
              <a:cs typeface="Montserrat Bold"/>
              <a:sym typeface="Montserrat Bold"/>
            </a:endParaRPr>
          </a:p>
        </p:txBody>
      </p:sp>
      <p:grpSp>
        <p:nvGrpSpPr>
          <p:cNvPr id="117" name="Group 3">
            <a:extLst>
              <a:ext uri="{FF2B5EF4-FFF2-40B4-BE49-F238E27FC236}">
                <a16:creationId xmlns:a16="http://schemas.microsoft.com/office/drawing/2014/main" id="{1E4DC358-57FB-120B-6230-84BAA67CBFA0}"/>
              </a:ext>
            </a:extLst>
          </p:cNvPr>
          <p:cNvGrpSpPr/>
          <p:nvPr/>
        </p:nvGrpSpPr>
        <p:grpSpPr>
          <a:xfrm>
            <a:off x="1495702" y="3262162"/>
            <a:ext cx="849850" cy="849850"/>
            <a:chOff x="0" y="0"/>
            <a:chExt cx="812800" cy="812800"/>
          </a:xfrm>
        </p:grpSpPr>
        <p:sp>
          <p:nvSpPr>
            <p:cNvPr id="118" name="Freeform 4">
              <a:extLst>
                <a:ext uri="{FF2B5EF4-FFF2-40B4-BE49-F238E27FC236}">
                  <a16:creationId xmlns:a16="http://schemas.microsoft.com/office/drawing/2014/main" id="{E901E34C-4AAA-A7D8-E177-6EA607EDF8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19" name="TextBox 5">
              <a:extLst>
                <a:ext uri="{FF2B5EF4-FFF2-40B4-BE49-F238E27FC236}">
                  <a16:creationId xmlns:a16="http://schemas.microsoft.com/office/drawing/2014/main" id="{45F9C8F9-6F5B-8828-305F-81AC15B4142F}"/>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grpSp>
        <p:nvGrpSpPr>
          <p:cNvPr id="120" name="Group 6">
            <a:extLst>
              <a:ext uri="{FF2B5EF4-FFF2-40B4-BE49-F238E27FC236}">
                <a16:creationId xmlns:a16="http://schemas.microsoft.com/office/drawing/2014/main" id="{60D069F4-46C1-BF05-1819-8FE001EC3A25}"/>
              </a:ext>
            </a:extLst>
          </p:cNvPr>
          <p:cNvGrpSpPr/>
          <p:nvPr/>
        </p:nvGrpSpPr>
        <p:grpSpPr>
          <a:xfrm>
            <a:off x="10651735" y="3344925"/>
            <a:ext cx="849850" cy="849850"/>
            <a:chOff x="0" y="0"/>
            <a:chExt cx="812800" cy="812800"/>
          </a:xfrm>
        </p:grpSpPr>
        <p:sp>
          <p:nvSpPr>
            <p:cNvPr id="121" name="Freeform 7">
              <a:extLst>
                <a:ext uri="{FF2B5EF4-FFF2-40B4-BE49-F238E27FC236}">
                  <a16:creationId xmlns:a16="http://schemas.microsoft.com/office/drawing/2014/main" id="{EB4B6FC6-66D8-6A6B-77F2-983EFD76EC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22" name="TextBox 8">
              <a:extLst>
                <a:ext uri="{FF2B5EF4-FFF2-40B4-BE49-F238E27FC236}">
                  <a16:creationId xmlns:a16="http://schemas.microsoft.com/office/drawing/2014/main" id="{AC6EDF22-87A5-8703-0ADD-9F65B69DBC9B}"/>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grpSp>
        <p:nvGrpSpPr>
          <p:cNvPr id="123" name="Group 9">
            <a:extLst>
              <a:ext uri="{FF2B5EF4-FFF2-40B4-BE49-F238E27FC236}">
                <a16:creationId xmlns:a16="http://schemas.microsoft.com/office/drawing/2014/main" id="{3EFEFB79-6A9F-FE7C-40F7-CAD266D18480}"/>
              </a:ext>
            </a:extLst>
          </p:cNvPr>
          <p:cNvGrpSpPr/>
          <p:nvPr/>
        </p:nvGrpSpPr>
        <p:grpSpPr>
          <a:xfrm>
            <a:off x="1495702" y="4369188"/>
            <a:ext cx="849850" cy="849850"/>
            <a:chOff x="0" y="0"/>
            <a:chExt cx="812800" cy="812800"/>
          </a:xfrm>
        </p:grpSpPr>
        <p:sp>
          <p:nvSpPr>
            <p:cNvPr id="124" name="Freeform 10">
              <a:extLst>
                <a:ext uri="{FF2B5EF4-FFF2-40B4-BE49-F238E27FC236}">
                  <a16:creationId xmlns:a16="http://schemas.microsoft.com/office/drawing/2014/main" id="{E4A14096-EC55-A719-F05C-C8F48FB090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25" name="TextBox 11">
              <a:extLst>
                <a:ext uri="{FF2B5EF4-FFF2-40B4-BE49-F238E27FC236}">
                  <a16:creationId xmlns:a16="http://schemas.microsoft.com/office/drawing/2014/main" id="{CF923E3E-941B-D2F8-EA29-CA5AA73926FF}"/>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grpSp>
        <p:nvGrpSpPr>
          <p:cNvPr id="126" name="Group 12">
            <a:extLst>
              <a:ext uri="{FF2B5EF4-FFF2-40B4-BE49-F238E27FC236}">
                <a16:creationId xmlns:a16="http://schemas.microsoft.com/office/drawing/2014/main" id="{B728F87D-96F9-0D28-E083-1291B6600184}"/>
              </a:ext>
            </a:extLst>
          </p:cNvPr>
          <p:cNvGrpSpPr/>
          <p:nvPr/>
        </p:nvGrpSpPr>
        <p:grpSpPr>
          <a:xfrm>
            <a:off x="10651735" y="4435289"/>
            <a:ext cx="849850" cy="849850"/>
            <a:chOff x="0" y="0"/>
            <a:chExt cx="812800" cy="812800"/>
          </a:xfrm>
        </p:grpSpPr>
        <p:sp>
          <p:nvSpPr>
            <p:cNvPr id="127" name="Freeform 13">
              <a:extLst>
                <a:ext uri="{FF2B5EF4-FFF2-40B4-BE49-F238E27FC236}">
                  <a16:creationId xmlns:a16="http://schemas.microsoft.com/office/drawing/2014/main" id="{F29D4C31-9BDD-AE24-9BC4-0D56CC8FCA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28" name="TextBox 14">
              <a:extLst>
                <a:ext uri="{FF2B5EF4-FFF2-40B4-BE49-F238E27FC236}">
                  <a16:creationId xmlns:a16="http://schemas.microsoft.com/office/drawing/2014/main" id="{B2D7D753-88C1-A8F0-D598-B9EE240BF34B}"/>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grpSp>
        <p:nvGrpSpPr>
          <p:cNvPr id="129" name="Group 15">
            <a:extLst>
              <a:ext uri="{FF2B5EF4-FFF2-40B4-BE49-F238E27FC236}">
                <a16:creationId xmlns:a16="http://schemas.microsoft.com/office/drawing/2014/main" id="{D3461031-9D8D-DC24-752E-15A142E4370F}"/>
              </a:ext>
            </a:extLst>
          </p:cNvPr>
          <p:cNvGrpSpPr/>
          <p:nvPr/>
        </p:nvGrpSpPr>
        <p:grpSpPr>
          <a:xfrm>
            <a:off x="1495702" y="5532789"/>
            <a:ext cx="849850" cy="849850"/>
            <a:chOff x="0" y="0"/>
            <a:chExt cx="812800" cy="812800"/>
          </a:xfrm>
        </p:grpSpPr>
        <p:sp>
          <p:nvSpPr>
            <p:cNvPr id="130" name="Freeform 16">
              <a:extLst>
                <a:ext uri="{FF2B5EF4-FFF2-40B4-BE49-F238E27FC236}">
                  <a16:creationId xmlns:a16="http://schemas.microsoft.com/office/drawing/2014/main" id="{6C224052-D698-1FF6-8B23-6FB71BA6A5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31" name="TextBox 17">
              <a:extLst>
                <a:ext uri="{FF2B5EF4-FFF2-40B4-BE49-F238E27FC236}">
                  <a16:creationId xmlns:a16="http://schemas.microsoft.com/office/drawing/2014/main" id="{4654CDC5-3A77-5DA0-8CDD-B4F16041DD7C}"/>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grpSp>
        <p:nvGrpSpPr>
          <p:cNvPr id="132" name="Group 18">
            <a:extLst>
              <a:ext uri="{FF2B5EF4-FFF2-40B4-BE49-F238E27FC236}">
                <a16:creationId xmlns:a16="http://schemas.microsoft.com/office/drawing/2014/main" id="{25DE6562-D7BC-E95B-DC85-EF2CE6A122C9}"/>
              </a:ext>
            </a:extLst>
          </p:cNvPr>
          <p:cNvGrpSpPr/>
          <p:nvPr/>
        </p:nvGrpSpPr>
        <p:grpSpPr>
          <a:xfrm>
            <a:off x="10651735" y="5532789"/>
            <a:ext cx="849850" cy="849850"/>
            <a:chOff x="0" y="0"/>
            <a:chExt cx="812800" cy="812800"/>
          </a:xfrm>
        </p:grpSpPr>
        <p:sp>
          <p:nvSpPr>
            <p:cNvPr id="133" name="Freeform 19">
              <a:extLst>
                <a:ext uri="{FF2B5EF4-FFF2-40B4-BE49-F238E27FC236}">
                  <a16:creationId xmlns:a16="http://schemas.microsoft.com/office/drawing/2014/main" id="{45AD99C3-ED41-00F5-703F-85B99A1520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34" name="TextBox 20">
              <a:extLst>
                <a:ext uri="{FF2B5EF4-FFF2-40B4-BE49-F238E27FC236}">
                  <a16:creationId xmlns:a16="http://schemas.microsoft.com/office/drawing/2014/main" id="{5DFD1F27-5FD6-8032-8A64-31FD2398E013}"/>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grpSp>
        <p:nvGrpSpPr>
          <p:cNvPr id="135" name="Group 21">
            <a:extLst>
              <a:ext uri="{FF2B5EF4-FFF2-40B4-BE49-F238E27FC236}">
                <a16:creationId xmlns:a16="http://schemas.microsoft.com/office/drawing/2014/main" id="{DFB4DAE3-F28D-CAEF-1D88-2ABFEF6CC19E}"/>
              </a:ext>
            </a:extLst>
          </p:cNvPr>
          <p:cNvGrpSpPr/>
          <p:nvPr/>
        </p:nvGrpSpPr>
        <p:grpSpPr>
          <a:xfrm>
            <a:off x="1495702" y="6706151"/>
            <a:ext cx="849850" cy="849850"/>
            <a:chOff x="0" y="0"/>
            <a:chExt cx="812800" cy="812800"/>
          </a:xfrm>
        </p:grpSpPr>
        <p:sp>
          <p:nvSpPr>
            <p:cNvPr id="136" name="Freeform 22">
              <a:extLst>
                <a:ext uri="{FF2B5EF4-FFF2-40B4-BE49-F238E27FC236}">
                  <a16:creationId xmlns:a16="http://schemas.microsoft.com/office/drawing/2014/main" id="{37958BBD-5D4D-8775-74D7-5C1E3B883B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sz="1200">
                <a:latin typeface="Arial" panose="020B0604020202020204" pitchFamily="34" charset="0"/>
                <a:cs typeface="Arial" panose="020B0604020202020204" pitchFamily="34" charset="0"/>
              </a:endParaRPr>
            </a:p>
          </p:txBody>
        </p:sp>
        <p:sp>
          <p:nvSpPr>
            <p:cNvPr id="137" name="TextBox 23">
              <a:extLst>
                <a:ext uri="{FF2B5EF4-FFF2-40B4-BE49-F238E27FC236}">
                  <a16:creationId xmlns:a16="http://schemas.microsoft.com/office/drawing/2014/main" id="{C1253BCA-F4B2-57DF-6146-0F4FE65D054B}"/>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sz="1200">
                <a:latin typeface="Arial" panose="020B0604020202020204" pitchFamily="34" charset="0"/>
                <a:cs typeface="Arial" panose="020B0604020202020204" pitchFamily="34" charset="0"/>
              </a:endParaRPr>
            </a:p>
          </p:txBody>
        </p:sp>
      </p:grpSp>
      <p:grpSp>
        <p:nvGrpSpPr>
          <p:cNvPr id="138" name="Group 24">
            <a:extLst>
              <a:ext uri="{FF2B5EF4-FFF2-40B4-BE49-F238E27FC236}">
                <a16:creationId xmlns:a16="http://schemas.microsoft.com/office/drawing/2014/main" id="{594C2276-7D76-EF04-3412-654939EFFB9B}"/>
              </a:ext>
            </a:extLst>
          </p:cNvPr>
          <p:cNvGrpSpPr/>
          <p:nvPr/>
        </p:nvGrpSpPr>
        <p:grpSpPr>
          <a:xfrm>
            <a:off x="10630438" y="6706151"/>
            <a:ext cx="849850" cy="849850"/>
            <a:chOff x="0" y="0"/>
            <a:chExt cx="812800" cy="812800"/>
          </a:xfrm>
        </p:grpSpPr>
        <p:sp>
          <p:nvSpPr>
            <p:cNvPr id="139" name="Freeform 25">
              <a:extLst>
                <a:ext uri="{FF2B5EF4-FFF2-40B4-BE49-F238E27FC236}">
                  <a16:creationId xmlns:a16="http://schemas.microsoft.com/office/drawing/2014/main" id="{43778B5C-4555-B21D-82A0-9C55F65928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40" name="TextBox 26">
              <a:extLst>
                <a:ext uri="{FF2B5EF4-FFF2-40B4-BE49-F238E27FC236}">
                  <a16:creationId xmlns:a16="http://schemas.microsoft.com/office/drawing/2014/main" id="{41A86D6A-5ADA-1945-859D-645620127D4E}"/>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grpSp>
        <p:nvGrpSpPr>
          <p:cNvPr id="141" name="Group 27">
            <a:extLst>
              <a:ext uri="{FF2B5EF4-FFF2-40B4-BE49-F238E27FC236}">
                <a16:creationId xmlns:a16="http://schemas.microsoft.com/office/drawing/2014/main" id="{F05FFEC3-FED3-1A85-0305-8AA3E84BC1E5}"/>
              </a:ext>
            </a:extLst>
          </p:cNvPr>
          <p:cNvGrpSpPr/>
          <p:nvPr/>
        </p:nvGrpSpPr>
        <p:grpSpPr>
          <a:xfrm>
            <a:off x="1495702" y="7919494"/>
            <a:ext cx="849850" cy="849850"/>
            <a:chOff x="0" y="0"/>
            <a:chExt cx="812800" cy="812800"/>
          </a:xfrm>
        </p:grpSpPr>
        <p:sp>
          <p:nvSpPr>
            <p:cNvPr id="142" name="Freeform 28">
              <a:extLst>
                <a:ext uri="{FF2B5EF4-FFF2-40B4-BE49-F238E27FC236}">
                  <a16:creationId xmlns:a16="http://schemas.microsoft.com/office/drawing/2014/main" id="{F2748434-C250-1CCE-03B9-812E86E8C3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sz="2400">
                <a:latin typeface="Arial" panose="020B0604020202020204" pitchFamily="34" charset="0"/>
                <a:cs typeface="Arial" panose="020B0604020202020204" pitchFamily="34" charset="0"/>
              </a:endParaRPr>
            </a:p>
          </p:txBody>
        </p:sp>
        <p:sp>
          <p:nvSpPr>
            <p:cNvPr id="143" name="TextBox 29">
              <a:extLst>
                <a:ext uri="{FF2B5EF4-FFF2-40B4-BE49-F238E27FC236}">
                  <a16:creationId xmlns:a16="http://schemas.microsoft.com/office/drawing/2014/main" id="{AEDF3FBC-C85D-8F27-CE94-5CD2E8A457F7}"/>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sz="2400">
                <a:latin typeface="Arial" panose="020B0604020202020204" pitchFamily="34" charset="0"/>
                <a:cs typeface="Arial" panose="020B0604020202020204" pitchFamily="34" charset="0"/>
              </a:endParaRPr>
            </a:p>
          </p:txBody>
        </p:sp>
      </p:grpSp>
      <p:grpSp>
        <p:nvGrpSpPr>
          <p:cNvPr id="144" name="Group 30">
            <a:extLst>
              <a:ext uri="{FF2B5EF4-FFF2-40B4-BE49-F238E27FC236}">
                <a16:creationId xmlns:a16="http://schemas.microsoft.com/office/drawing/2014/main" id="{D525E7F9-DD3B-D38A-CB70-1BB0C36EA9BF}"/>
              </a:ext>
            </a:extLst>
          </p:cNvPr>
          <p:cNvGrpSpPr/>
          <p:nvPr/>
        </p:nvGrpSpPr>
        <p:grpSpPr>
          <a:xfrm>
            <a:off x="10601169" y="7864073"/>
            <a:ext cx="857964" cy="849850"/>
            <a:chOff x="0" y="0"/>
            <a:chExt cx="820559" cy="812800"/>
          </a:xfrm>
        </p:grpSpPr>
        <p:sp>
          <p:nvSpPr>
            <p:cNvPr id="145" name="Freeform 31">
              <a:extLst>
                <a:ext uri="{FF2B5EF4-FFF2-40B4-BE49-F238E27FC236}">
                  <a16:creationId xmlns:a16="http://schemas.microsoft.com/office/drawing/2014/main" id="{9659240B-ADA2-A679-B48F-0B1D444AA59F}"/>
                </a:ext>
              </a:extLst>
            </p:cNvPr>
            <p:cNvSpPr/>
            <p:nvPr/>
          </p:nvSpPr>
          <p:spPr>
            <a:xfrm>
              <a:off x="0" y="0"/>
              <a:ext cx="820560" cy="812800"/>
            </a:xfrm>
            <a:custGeom>
              <a:avLst/>
              <a:gdLst/>
              <a:ahLst/>
              <a:cxnLst/>
              <a:rect l="l" t="t" r="r" b="b"/>
              <a:pathLst>
                <a:path w="820560" h="812800">
                  <a:moveTo>
                    <a:pt x="410280" y="0"/>
                  </a:moveTo>
                  <a:cubicBezTo>
                    <a:pt x="183688" y="0"/>
                    <a:pt x="0" y="181951"/>
                    <a:pt x="0" y="406400"/>
                  </a:cubicBezTo>
                  <a:cubicBezTo>
                    <a:pt x="0" y="630849"/>
                    <a:pt x="183688" y="812800"/>
                    <a:pt x="410280" y="812800"/>
                  </a:cubicBezTo>
                  <a:cubicBezTo>
                    <a:pt x="636871" y="812800"/>
                    <a:pt x="820560" y="630849"/>
                    <a:pt x="820560" y="406400"/>
                  </a:cubicBezTo>
                  <a:cubicBezTo>
                    <a:pt x="820560" y="181951"/>
                    <a:pt x="636871" y="0"/>
                    <a:pt x="410280" y="0"/>
                  </a:cubicBezTo>
                  <a:close/>
                </a:path>
              </a:pathLst>
            </a:custGeom>
            <a:solidFill>
              <a:srgbClr val="144064"/>
            </a:solidFill>
          </p:spPr>
          <p:txBody>
            <a:bodyPr/>
            <a:lstStyle/>
            <a:p>
              <a:endParaRPr lang="en-US" sz="1200">
                <a:latin typeface="Arial" panose="020B0604020202020204" pitchFamily="34" charset="0"/>
                <a:cs typeface="Arial" panose="020B0604020202020204" pitchFamily="34" charset="0"/>
              </a:endParaRPr>
            </a:p>
          </p:txBody>
        </p:sp>
        <p:sp>
          <p:nvSpPr>
            <p:cNvPr id="146" name="TextBox 32">
              <a:extLst>
                <a:ext uri="{FF2B5EF4-FFF2-40B4-BE49-F238E27FC236}">
                  <a16:creationId xmlns:a16="http://schemas.microsoft.com/office/drawing/2014/main" id="{F43BB162-8A2F-4A7F-9641-8D501BB124E9}"/>
                </a:ext>
              </a:extLst>
            </p:cNvPr>
            <p:cNvSpPr txBox="1"/>
            <p:nvPr/>
          </p:nvSpPr>
          <p:spPr>
            <a:xfrm>
              <a:off x="76927" y="47625"/>
              <a:ext cx="666705" cy="688975"/>
            </a:xfrm>
            <a:prstGeom prst="rect">
              <a:avLst/>
            </a:prstGeom>
          </p:spPr>
          <p:txBody>
            <a:bodyPr lIns="50800" tIns="50800" rIns="50800" bIns="50800" rtlCol="0" anchor="ctr"/>
            <a:lstStyle/>
            <a:p>
              <a:pPr algn="ctr">
                <a:lnSpc>
                  <a:spcPts val="3215"/>
                </a:lnSpc>
              </a:pPr>
              <a:endParaRPr sz="1200">
                <a:latin typeface="Arial" panose="020B0604020202020204" pitchFamily="34" charset="0"/>
                <a:cs typeface="Arial" panose="020B0604020202020204" pitchFamily="34" charset="0"/>
              </a:endParaRPr>
            </a:p>
          </p:txBody>
        </p:sp>
      </p:grpSp>
      <p:grpSp>
        <p:nvGrpSpPr>
          <p:cNvPr id="147" name="Group 39">
            <a:extLst>
              <a:ext uri="{FF2B5EF4-FFF2-40B4-BE49-F238E27FC236}">
                <a16:creationId xmlns:a16="http://schemas.microsoft.com/office/drawing/2014/main" id="{0146F1B4-3B98-D009-BEA7-BAECA37EE0A9}"/>
              </a:ext>
            </a:extLst>
          </p:cNvPr>
          <p:cNvGrpSpPr/>
          <p:nvPr/>
        </p:nvGrpSpPr>
        <p:grpSpPr>
          <a:xfrm>
            <a:off x="1495702" y="9128168"/>
            <a:ext cx="849850" cy="849850"/>
            <a:chOff x="0" y="0"/>
            <a:chExt cx="812800" cy="812800"/>
          </a:xfrm>
        </p:grpSpPr>
        <p:sp>
          <p:nvSpPr>
            <p:cNvPr id="148" name="Freeform 40">
              <a:extLst>
                <a:ext uri="{FF2B5EF4-FFF2-40B4-BE49-F238E27FC236}">
                  <a16:creationId xmlns:a16="http://schemas.microsoft.com/office/drawing/2014/main" id="{060A10AF-6260-6C13-66F7-C318C5E970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49" name="TextBox 41">
              <a:extLst>
                <a:ext uri="{FF2B5EF4-FFF2-40B4-BE49-F238E27FC236}">
                  <a16:creationId xmlns:a16="http://schemas.microsoft.com/office/drawing/2014/main" id="{D9F4B6CC-E483-A68B-1E9A-5E913C3C1D16}"/>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grpSp>
        <p:nvGrpSpPr>
          <p:cNvPr id="150" name="Group 42">
            <a:extLst>
              <a:ext uri="{FF2B5EF4-FFF2-40B4-BE49-F238E27FC236}">
                <a16:creationId xmlns:a16="http://schemas.microsoft.com/office/drawing/2014/main" id="{6F36F866-23A2-078D-F698-EA01C78639CB}"/>
              </a:ext>
            </a:extLst>
          </p:cNvPr>
          <p:cNvGrpSpPr/>
          <p:nvPr/>
        </p:nvGrpSpPr>
        <p:grpSpPr>
          <a:xfrm>
            <a:off x="10599386" y="9060913"/>
            <a:ext cx="849850" cy="849850"/>
            <a:chOff x="0" y="0"/>
            <a:chExt cx="812800" cy="812800"/>
          </a:xfrm>
        </p:grpSpPr>
        <p:sp>
          <p:nvSpPr>
            <p:cNvPr id="151" name="Freeform 43">
              <a:extLst>
                <a:ext uri="{FF2B5EF4-FFF2-40B4-BE49-F238E27FC236}">
                  <a16:creationId xmlns:a16="http://schemas.microsoft.com/office/drawing/2014/main" id="{4E3E47F1-5CE9-BEBD-5769-8BD71712B5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4064"/>
            </a:solidFill>
          </p:spPr>
          <p:txBody>
            <a:bodyPr/>
            <a:lstStyle/>
            <a:p>
              <a:endParaRPr lang="en-US"/>
            </a:p>
          </p:txBody>
        </p:sp>
        <p:sp>
          <p:nvSpPr>
            <p:cNvPr id="152" name="TextBox 44">
              <a:extLst>
                <a:ext uri="{FF2B5EF4-FFF2-40B4-BE49-F238E27FC236}">
                  <a16:creationId xmlns:a16="http://schemas.microsoft.com/office/drawing/2014/main" id="{ED7654AD-4628-3309-1949-5F966B274F75}"/>
                </a:ext>
              </a:extLst>
            </p:cNvPr>
            <p:cNvSpPr txBox="1"/>
            <p:nvPr/>
          </p:nvSpPr>
          <p:spPr>
            <a:xfrm>
              <a:off x="76200" y="47625"/>
              <a:ext cx="660400" cy="688975"/>
            </a:xfrm>
            <a:prstGeom prst="rect">
              <a:avLst/>
            </a:prstGeom>
          </p:spPr>
          <p:txBody>
            <a:bodyPr lIns="50800" tIns="50800" rIns="50800" bIns="50800" rtlCol="0" anchor="ctr"/>
            <a:lstStyle/>
            <a:p>
              <a:pPr algn="ctr">
                <a:lnSpc>
                  <a:spcPts val="3215"/>
                </a:lnSpc>
              </a:pPr>
              <a:endParaRPr/>
            </a:p>
          </p:txBody>
        </p:sp>
      </p:grpSp>
      <p:sp>
        <p:nvSpPr>
          <p:cNvPr id="153" name="TextBox 45">
            <a:extLst>
              <a:ext uri="{FF2B5EF4-FFF2-40B4-BE49-F238E27FC236}">
                <a16:creationId xmlns:a16="http://schemas.microsoft.com/office/drawing/2014/main" id="{E450D50B-D6BB-6674-4655-39ADB6AB7D51}"/>
              </a:ext>
            </a:extLst>
          </p:cNvPr>
          <p:cNvSpPr txBox="1"/>
          <p:nvPr/>
        </p:nvSpPr>
        <p:spPr>
          <a:xfrm>
            <a:off x="1610079" y="3343798"/>
            <a:ext cx="621097" cy="522066"/>
          </a:xfrm>
          <a:prstGeom prst="rect">
            <a:avLst/>
          </a:prstGeom>
        </p:spPr>
        <p:txBody>
          <a:bodyPr lIns="0" tIns="0" rIns="0" bIns="0" rtlCol="0" anchor="t">
            <a:spAutoFit/>
          </a:bodyPr>
          <a:lstStyle/>
          <a:p>
            <a:pPr algn="ctr">
              <a:lnSpc>
                <a:spcPts val="4735"/>
              </a:lnSpc>
            </a:pPr>
            <a:r>
              <a:rPr lang="en-US" sz="2400" dirty="0">
                <a:solidFill>
                  <a:schemeClr val="bg1"/>
                </a:solidFill>
                <a:latin typeface="Arial" panose="020B0604020202020204" pitchFamily="34" charset="0"/>
                <a:cs typeface="Arial" panose="020B0604020202020204" pitchFamily="34" charset="0"/>
              </a:rPr>
              <a:t>(</a:t>
            </a:r>
            <a:r>
              <a:rPr lang="en-US" sz="2400" dirty="0" err="1">
                <a:solidFill>
                  <a:schemeClr val="bg1"/>
                </a:solidFill>
                <a:latin typeface="Arial" panose="020B0604020202020204" pitchFamily="34" charset="0"/>
                <a:cs typeface="Arial" panose="020B0604020202020204" pitchFamily="34" charset="0"/>
              </a:rPr>
              <a:t>i</a:t>
            </a:r>
            <a:r>
              <a:rPr lang="en-US" sz="2400" dirty="0">
                <a:solidFill>
                  <a:schemeClr val="bg1"/>
                </a:solidFill>
                <a:latin typeface="Arial" panose="020B0604020202020204" pitchFamily="34" charset="0"/>
                <a:cs typeface="Arial" panose="020B0604020202020204" pitchFamily="34" charset="0"/>
              </a:rPr>
              <a:t>)</a:t>
            </a:r>
          </a:p>
        </p:txBody>
      </p:sp>
      <p:sp>
        <p:nvSpPr>
          <p:cNvPr id="154" name="TextBox 46">
            <a:extLst>
              <a:ext uri="{FF2B5EF4-FFF2-40B4-BE49-F238E27FC236}">
                <a16:creationId xmlns:a16="http://schemas.microsoft.com/office/drawing/2014/main" id="{D9ADD38C-BE59-7F2D-2C13-B3CEC8C6C9C2}"/>
              </a:ext>
            </a:extLst>
          </p:cNvPr>
          <p:cNvSpPr txBox="1"/>
          <p:nvPr/>
        </p:nvSpPr>
        <p:spPr>
          <a:xfrm>
            <a:off x="10599386" y="3427049"/>
            <a:ext cx="954549" cy="522066"/>
          </a:xfrm>
          <a:prstGeom prst="rect">
            <a:avLst/>
          </a:prstGeom>
        </p:spPr>
        <p:txBody>
          <a:bodyPr lIns="0" tIns="0" rIns="0" bIns="0" rtlCol="0" anchor="t">
            <a:spAutoFit/>
          </a:bodyPr>
          <a:lstStyle/>
          <a:p>
            <a:pPr algn="ctr">
              <a:lnSpc>
                <a:spcPts val="4735"/>
              </a:lnSpc>
            </a:pPr>
            <a:r>
              <a:rPr lang="en-US" sz="2400">
                <a:solidFill>
                  <a:schemeClr val="bg1"/>
                </a:solidFill>
                <a:latin typeface="Arial" panose="020B0604020202020204" pitchFamily="34" charset="0"/>
                <a:cs typeface="Arial" panose="020B0604020202020204" pitchFamily="34" charset="0"/>
              </a:rPr>
              <a:t>(vii)</a:t>
            </a:r>
          </a:p>
        </p:txBody>
      </p:sp>
      <p:sp>
        <p:nvSpPr>
          <p:cNvPr id="155" name="TextBox 47">
            <a:extLst>
              <a:ext uri="{FF2B5EF4-FFF2-40B4-BE49-F238E27FC236}">
                <a16:creationId xmlns:a16="http://schemas.microsoft.com/office/drawing/2014/main" id="{DECC2711-106C-368E-953E-8482F6005EBF}"/>
              </a:ext>
            </a:extLst>
          </p:cNvPr>
          <p:cNvSpPr txBox="1"/>
          <p:nvPr/>
        </p:nvSpPr>
        <p:spPr>
          <a:xfrm>
            <a:off x="1610079" y="4450823"/>
            <a:ext cx="621097" cy="522066"/>
          </a:xfrm>
          <a:prstGeom prst="rect">
            <a:avLst/>
          </a:prstGeom>
        </p:spPr>
        <p:txBody>
          <a:bodyPr lIns="0" tIns="0" rIns="0" bIns="0" rtlCol="0" anchor="t">
            <a:spAutoFit/>
          </a:bodyPr>
          <a:lstStyle/>
          <a:p>
            <a:pPr algn="ctr">
              <a:lnSpc>
                <a:spcPts val="4735"/>
              </a:lnSpc>
            </a:pPr>
            <a:r>
              <a:rPr lang="en-US" sz="2400">
                <a:solidFill>
                  <a:schemeClr val="bg1"/>
                </a:solidFill>
                <a:latin typeface="Arial" panose="020B0604020202020204" pitchFamily="34" charset="0"/>
                <a:cs typeface="Arial" panose="020B0604020202020204" pitchFamily="34" charset="0"/>
              </a:rPr>
              <a:t>(ii)</a:t>
            </a:r>
          </a:p>
        </p:txBody>
      </p:sp>
      <p:sp>
        <p:nvSpPr>
          <p:cNvPr id="156" name="TextBox 48">
            <a:extLst>
              <a:ext uri="{FF2B5EF4-FFF2-40B4-BE49-F238E27FC236}">
                <a16:creationId xmlns:a16="http://schemas.microsoft.com/office/drawing/2014/main" id="{F9E8D3F9-3CA3-D31C-6F77-852F527AD55A}"/>
              </a:ext>
            </a:extLst>
          </p:cNvPr>
          <p:cNvSpPr txBox="1"/>
          <p:nvPr/>
        </p:nvSpPr>
        <p:spPr>
          <a:xfrm>
            <a:off x="10599386" y="4500664"/>
            <a:ext cx="954549" cy="512448"/>
          </a:xfrm>
          <a:prstGeom prst="rect">
            <a:avLst/>
          </a:prstGeom>
        </p:spPr>
        <p:txBody>
          <a:bodyPr lIns="0" tIns="0" rIns="0" bIns="0" rtlCol="0" anchor="t">
            <a:spAutoFit/>
          </a:bodyPr>
          <a:lstStyle/>
          <a:p>
            <a:pPr algn="ctr">
              <a:lnSpc>
                <a:spcPts val="4620"/>
              </a:lnSpc>
            </a:pPr>
            <a:r>
              <a:rPr lang="en-US" sz="2400">
                <a:solidFill>
                  <a:schemeClr val="bg1"/>
                </a:solidFill>
                <a:latin typeface="Arial" panose="020B0604020202020204" pitchFamily="34" charset="0"/>
                <a:cs typeface="Arial" panose="020B0604020202020204" pitchFamily="34" charset="0"/>
              </a:rPr>
              <a:t>(viii)</a:t>
            </a:r>
          </a:p>
        </p:txBody>
      </p:sp>
      <p:sp>
        <p:nvSpPr>
          <p:cNvPr id="157" name="TextBox 49">
            <a:extLst>
              <a:ext uri="{FF2B5EF4-FFF2-40B4-BE49-F238E27FC236}">
                <a16:creationId xmlns:a16="http://schemas.microsoft.com/office/drawing/2014/main" id="{E5303EBC-0DE0-40B2-2E60-58B1581E7654}"/>
              </a:ext>
            </a:extLst>
          </p:cNvPr>
          <p:cNvSpPr txBox="1"/>
          <p:nvPr/>
        </p:nvSpPr>
        <p:spPr>
          <a:xfrm>
            <a:off x="1552891" y="5602693"/>
            <a:ext cx="735474" cy="522066"/>
          </a:xfrm>
          <a:prstGeom prst="rect">
            <a:avLst/>
          </a:prstGeom>
        </p:spPr>
        <p:txBody>
          <a:bodyPr lIns="0" tIns="0" rIns="0" bIns="0" rtlCol="0" anchor="t">
            <a:spAutoFit/>
          </a:bodyPr>
          <a:lstStyle/>
          <a:p>
            <a:pPr algn="ctr">
              <a:lnSpc>
                <a:spcPts val="4735"/>
              </a:lnSpc>
            </a:pPr>
            <a:r>
              <a:rPr lang="en-US" sz="2400" dirty="0">
                <a:solidFill>
                  <a:schemeClr val="bg1"/>
                </a:solidFill>
                <a:latin typeface="Arial" panose="020B0604020202020204" pitchFamily="34" charset="0"/>
                <a:cs typeface="Arial" panose="020B0604020202020204" pitchFamily="34" charset="0"/>
              </a:rPr>
              <a:t>(iii)</a:t>
            </a:r>
          </a:p>
        </p:txBody>
      </p:sp>
      <p:sp>
        <p:nvSpPr>
          <p:cNvPr id="158" name="TextBox 50">
            <a:extLst>
              <a:ext uri="{FF2B5EF4-FFF2-40B4-BE49-F238E27FC236}">
                <a16:creationId xmlns:a16="http://schemas.microsoft.com/office/drawing/2014/main" id="{EFA98A01-FF34-16AC-BAC0-96DD79C130E8}"/>
              </a:ext>
            </a:extLst>
          </p:cNvPr>
          <p:cNvSpPr txBox="1"/>
          <p:nvPr/>
        </p:nvSpPr>
        <p:spPr>
          <a:xfrm>
            <a:off x="10651812" y="5614424"/>
            <a:ext cx="849774" cy="522066"/>
          </a:xfrm>
          <a:prstGeom prst="rect">
            <a:avLst/>
          </a:prstGeom>
        </p:spPr>
        <p:txBody>
          <a:bodyPr lIns="0" tIns="0" rIns="0" bIns="0" rtlCol="0" anchor="t">
            <a:spAutoFit/>
          </a:bodyPr>
          <a:lstStyle/>
          <a:p>
            <a:pPr algn="ctr">
              <a:lnSpc>
                <a:spcPts val="4735"/>
              </a:lnSpc>
            </a:pPr>
            <a:r>
              <a:rPr lang="en-US" sz="2400">
                <a:solidFill>
                  <a:schemeClr val="bg1"/>
                </a:solidFill>
                <a:latin typeface="Arial" panose="020B0604020202020204" pitchFamily="34" charset="0"/>
                <a:cs typeface="Arial" panose="020B0604020202020204" pitchFamily="34" charset="0"/>
              </a:rPr>
              <a:t>(ix)</a:t>
            </a:r>
          </a:p>
        </p:txBody>
      </p:sp>
      <p:sp>
        <p:nvSpPr>
          <p:cNvPr id="159" name="TextBox 51">
            <a:extLst>
              <a:ext uri="{FF2B5EF4-FFF2-40B4-BE49-F238E27FC236}">
                <a16:creationId xmlns:a16="http://schemas.microsoft.com/office/drawing/2014/main" id="{259AB38A-D0D9-7086-E3C6-D21A0B0BAD49}"/>
              </a:ext>
            </a:extLst>
          </p:cNvPr>
          <p:cNvSpPr txBox="1"/>
          <p:nvPr/>
        </p:nvSpPr>
        <p:spPr>
          <a:xfrm>
            <a:off x="1610079" y="6787786"/>
            <a:ext cx="621097" cy="522066"/>
          </a:xfrm>
          <a:prstGeom prst="rect">
            <a:avLst/>
          </a:prstGeom>
        </p:spPr>
        <p:txBody>
          <a:bodyPr lIns="0" tIns="0" rIns="0" bIns="0" rtlCol="0" anchor="t">
            <a:spAutoFit/>
          </a:bodyPr>
          <a:lstStyle/>
          <a:p>
            <a:pPr algn="ctr">
              <a:lnSpc>
                <a:spcPts val="4735"/>
              </a:lnSpc>
            </a:pPr>
            <a:r>
              <a:rPr lang="en-US" sz="2400" dirty="0">
                <a:solidFill>
                  <a:schemeClr val="bg1"/>
                </a:solidFill>
                <a:latin typeface="Arial" panose="020B0604020202020204" pitchFamily="34" charset="0"/>
                <a:cs typeface="Arial" panose="020B0604020202020204" pitchFamily="34" charset="0"/>
              </a:rPr>
              <a:t>(iv)</a:t>
            </a:r>
          </a:p>
        </p:txBody>
      </p:sp>
      <p:sp>
        <p:nvSpPr>
          <p:cNvPr id="160" name="TextBox 52">
            <a:extLst>
              <a:ext uri="{FF2B5EF4-FFF2-40B4-BE49-F238E27FC236}">
                <a16:creationId xmlns:a16="http://schemas.microsoft.com/office/drawing/2014/main" id="{9D206AF9-7B1F-EFB1-4FF8-FBDA638610DA}"/>
              </a:ext>
            </a:extLst>
          </p:cNvPr>
          <p:cNvSpPr txBox="1"/>
          <p:nvPr/>
        </p:nvSpPr>
        <p:spPr>
          <a:xfrm>
            <a:off x="10744814" y="6787786"/>
            <a:ext cx="621097" cy="522066"/>
          </a:xfrm>
          <a:prstGeom prst="rect">
            <a:avLst/>
          </a:prstGeom>
        </p:spPr>
        <p:txBody>
          <a:bodyPr lIns="0" tIns="0" rIns="0" bIns="0" rtlCol="0" anchor="t">
            <a:spAutoFit/>
          </a:bodyPr>
          <a:lstStyle/>
          <a:p>
            <a:pPr algn="ctr">
              <a:lnSpc>
                <a:spcPts val="4735"/>
              </a:lnSpc>
            </a:pPr>
            <a:r>
              <a:rPr lang="en-US" sz="2400">
                <a:solidFill>
                  <a:schemeClr val="bg1"/>
                </a:solidFill>
                <a:latin typeface="Arial" panose="020B0604020202020204" pitchFamily="34" charset="0"/>
                <a:cs typeface="Arial" panose="020B0604020202020204" pitchFamily="34" charset="0"/>
              </a:rPr>
              <a:t>(x)</a:t>
            </a:r>
          </a:p>
        </p:txBody>
      </p:sp>
      <p:sp>
        <p:nvSpPr>
          <p:cNvPr id="161" name="TextBox 53">
            <a:extLst>
              <a:ext uri="{FF2B5EF4-FFF2-40B4-BE49-F238E27FC236}">
                <a16:creationId xmlns:a16="http://schemas.microsoft.com/office/drawing/2014/main" id="{C90BDF28-1049-5805-81D3-6110B12EEE17}"/>
              </a:ext>
            </a:extLst>
          </p:cNvPr>
          <p:cNvSpPr txBox="1"/>
          <p:nvPr/>
        </p:nvSpPr>
        <p:spPr>
          <a:xfrm>
            <a:off x="1610079" y="8001129"/>
            <a:ext cx="621097" cy="522066"/>
          </a:xfrm>
          <a:prstGeom prst="rect">
            <a:avLst/>
          </a:prstGeom>
        </p:spPr>
        <p:txBody>
          <a:bodyPr lIns="0" tIns="0" rIns="0" bIns="0" rtlCol="0" anchor="t">
            <a:spAutoFit/>
          </a:bodyPr>
          <a:lstStyle/>
          <a:p>
            <a:pPr algn="ctr">
              <a:lnSpc>
                <a:spcPts val="4735"/>
              </a:lnSpc>
            </a:pPr>
            <a:r>
              <a:rPr lang="en-US" sz="2400">
                <a:solidFill>
                  <a:schemeClr val="bg1"/>
                </a:solidFill>
                <a:latin typeface="Arial" panose="020B0604020202020204" pitchFamily="34" charset="0"/>
                <a:cs typeface="Arial" panose="020B0604020202020204" pitchFamily="34" charset="0"/>
              </a:rPr>
              <a:t>(v)</a:t>
            </a:r>
          </a:p>
        </p:txBody>
      </p:sp>
      <p:sp>
        <p:nvSpPr>
          <p:cNvPr id="162" name="TextBox 54">
            <a:extLst>
              <a:ext uri="{FF2B5EF4-FFF2-40B4-BE49-F238E27FC236}">
                <a16:creationId xmlns:a16="http://schemas.microsoft.com/office/drawing/2014/main" id="{1B0D2846-C8E4-9223-3035-828AE872E6DC}"/>
              </a:ext>
            </a:extLst>
          </p:cNvPr>
          <p:cNvSpPr txBox="1"/>
          <p:nvPr/>
        </p:nvSpPr>
        <p:spPr>
          <a:xfrm>
            <a:off x="10716637" y="7945709"/>
            <a:ext cx="627027" cy="522066"/>
          </a:xfrm>
          <a:prstGeom prst="rect">
            <a:avLst/>
          </a:prstGeom>
        </p:spPr>
        <p:txBody>
          <a:bodyPr lIns="0" tIns="0" rIns="0" bIns="0" rtlCol="0" anchor="t">
            <a:spAutoFit/>
          </a:bodyPr>
          <a:lstStyle/>
          <a:p>
            <a:pPr algn="ctr">
              <a:lnSpc>
                <a:spcPts val="4735"/>
              </a:lnSpc>
            </a:pPr>
            <a:r>
              <a:rPr lang="en-US" sz="2400" dirty="0">
                <a:solidFill>
                  <a:schemeClr val="bg1"/>
                </a:solidFill>
                <a:latin typeface="Arial" panose="020B0604020202020204" pitchFamily="34" charset="0"/>
                <a:cs typeface="Arial" panose="020B0604020202020204" pitchFamily="34" charset="0"/>
              </a:rPr>
              <a:t>(xi)</a:t>
            </a:r>
          </a:p>
        </p:txBody>
      </p:sp>
      <p:sp>
        <p:nvSpPr>
          <p:cNvPr id="163" name="TextBox 55">
            <a:extLst>
              <a:ext uri="{FF2B5EF4-FFF2-40B4-BE49-F238E27FC236}">
                <a16:creationId xmlns:a16="http://schemas.microsoft.com/office/drawing/2014/main" id="{7E4A67B9-CFF9-68C8-21D1-52E479C9E033}"/>
              </a:ext>
            </a:extLst>
          </p:cNvPr>
          <p:cNvSpPr txBox="1"/>
          <p:nvPr/>
        </p:nvSpPr>
        <p:spPr>
          <a:xfrm>
            <a:off x="2613959" y="3366828"/>
            <a:ext cx="4010935" cy="503471"/>
          </a:xfrm>
          <a:prstGeom prst="rect">
            <a:avLst/>
          </a:prstGeom>
        </p:spPr>
        <p:txBody>
          <a:bodyPr lIns="0" tIns="0" rIns="0" bIns="0" rtlCol="0" anchor="t">
            <a:spAutoFit/>
          </a:bodyPr>
          <a:lstStyle/>
          <a:p>
            <a:pPr algn="l">
              <a:lnSpc>
                <a:spcPts val="4312"/>
              </a:lnSpc>
            </a:pPr>
            <a:r>
              <a:rPr lang="en-US" sz="2800" dirty="0" err="1">
                <a:solidFill>
                  <a:srgbClr val="000000"/>
                </a:solidFill>
                <a:latin typeface="Arial" panose="020B0604020202020204" pitchFamily="34" charset="0"/>
                <a:cs typeface="Arial" panose="020B0604020202020204" pitchFamily="34" charset="0"/>
              </a:rPr>
              <a:t>Thương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mại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hàng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hóa</a:t>
            </a:r>
            <a:endParaRPr lang="en-US" sz="2800" dirty="0">
              <a:solidFill>
                <a:srgbClr val="000000"/>
              </a:solidFill>
              <a:latin typeface="Arial" panose="020B0604020202020204" pitchFamily="34" charset="0"/>
              <a:cs typeface="Arial" panose="020B0604020202020204" pitchFamily="34" charset="0"/>
            </a:endParaRPr>
          </a:p>
        </p:txBody>
      </p:sp>
      <p:sp>
        <p:nvSpPr>
          <p:cNvPr id="164" name="TextBox 56">
            <a:extLst>
              <a:ext uri="{FF2B5EF4-FFF2-40B4-BE49-F238E27FC236}">
                <a16:creationId xmlns:a16="http://schemas.microsoft.com/office/drawing/2014/main" id="{F9A52B8E-6412-299E-7A70-C9AD2F7D437B}"/>
              </a:ext>
            </a:extLst>
          </p:cNvPr>
          <p:cNvSpPr txBox="1"/>
          <p:nvPr/>
        </p:nvSpPr>
        <p:spPr>
          <a:xfrm>
            <a:off x="2613959" y="4518078"/>
            <a:ext cx="3805451" cy="503471"/>
          </a:xfrm>
          <a:prstGeom prst="rect">
            <a:avLst/>
          </a:prstGeom>
        </p:spPr>
        <p:txBody>
          <a:bodyPr lIns="0" tIns="0" rIns="0" bIns="0" rtlCol="0" anchor="t">
            <a:spAutoFit/>
          </a:bodyPr>
          <a:lstStyle/>
          <a:p>
            <a:pPr algn="l">
              <a:lnSpc>
                <a:spcPts val="4312"/>
              </a:lnSpc>
            </a:pPr>
            <a:r>
              <a:rPr lang="en-US" sz="2800" dirty="0">
                <a:solidFill>
                  <a:srgbClr val="000000"/>
                </a:solidFill>
                <a:latin typeface="Arial" panose="020B0604020202020204" pitchFamily="34" charset="0"/>
                <a:cs typeface="Arial" panose="020B0604020202020204" pitchFamily="34" charset="0"/>
              </a:rPr>
              <a:t>Quy </a:t>
            </a:r>
            <a:r>
              <a:rPr lang="en-US" sz="2800" dirty="0" err="1">
                <a:solidFill>
                  <a:srgbClr val="000000"/>
                </a:solidFill>
                <a:latin typeface="Arial" panose="020B0604020202020204" pitchFamily="34" charset="0"/>
                <a:cs typeface="Arial" panose="020B0604020202020204" pitchFamily="34" charset="0"/>
              </a:rPr>
              <a:t>tắc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xuất</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xứ</a:t>
            </a:r>
            <a:endParaRPr lang="en-US" sz="2800" dirty="0">
              <a:solidFill>
                <a:srgbClr val="000000"/>
              </a:solidFill>
              <a:latin typeface="Arial" panose="020B0604020202020204" pitchFamily="34" charset="0"/>
              <a:cs typeface="Arial" panose="020B0604020202020204" pitchFamily="34" charset="0"/>
            </a:endParaRPr>
          </a:p>
        </p:txBody>
      </p:sp>
      <p:sp>
        <p:nvSpPr>
          <p:cNvPr id="165" name="TextBox 57">
            <a:extLst>
              <a:ext uri="{FF2B5EF4-FFF2-40B4-BE49-F238E27FC236}">
                <a16:creationId xmlns:a16="http://schemas.microsoft.com/office/drawing/2014/main" id="{6743D615-F7F5-CBD5-F6A1-A2B9F1D5E2C8}"/>
              </a:ext>
            </a:extLst>
          </p:cNvPr>
          <p:cNvSpPr txBox="1"/>
          <p:nvPr/>
        </p:nvSpPr>
        <p:spPr>
          <a:xfrm>
            <a:off x="11768285" y="3487759"/>
            <a:ext cx="3805451" cy="503471"/>
          </a:xfrm>
          <a:prstGeom prst="rect">
            <a:avLst/>
          </a:prstGeom>
        </p:spPr>
        <p:txBody>
          <a:bodyPr lIns="0" tIns="0" rIns="0" bIns="0" rtlCol="0" anchor="t">
            <a:spAutoFit/>
          </a:bodyPr>
          <a:lstStyle/>
          <a:p>
            <a:pPr algn="l">
              <a:lnSpc>
                <a:spcPts val="4312"/>
              </a:lnSpc>
            </a:pPr>
            <a:r>
              <a:rPr lang="en-US" sz="2800">
                <a:solidFill>
                  <a:srgbClr val="000000"/>
                </a:solidFill>
                <a:latin typeface="Arial" panose="020B0604020202020204" pitchFamily="34" charset="0"/>
                <a:cs typeface="Arial" panose="020B0604020202020204" pitchFamily="34" charset="0"/>
              </a:rPr>
              <a:t>Thương mại điện tử</a:t>
            </a:r>
          </a:p>
        </p:txBody>
      </p:sp>
      <p:sp>
        <p:nvSpPr>
          <p:cNvPr id="166" name="TextBox 58">
            <a:extLst>
              <a:ext uri="{FF2B5EF4-FFF2-40B4-BE49-F238E27FC236}">
                <a16:creationId xmlns:a16="http://schemas.microsoft.com/office/drawing/2014/main" id="{1404652D-FF2E-874D-E86A-974B7A24C202}"/>
              </a:ext>
            </a:extLst>
          </p:cNvPr>
          <p:cNvSpPr txBox="1"/>
          <p:nvPr/>
        </p:nvSpPr>
        <p:spPr>
          <a:xfrm>
            <a:off x="2613959" y="5434712"/>
            <a:ext cx="6530041" cy="1046761"/>
          </a:xfrm>
          <a:prstGeom prst="rect">
            <a:avLst/>
          </a:prstGeom>
        </p:spPr>
        <p:txBody>
          <a:bodyPr lIns="0" tIns="0" rIns="0" bIns="0" rtlCol="0" anchor="t">
            <a:spAutoFit/>
          </a:bodyPr>
          <a:lstStyle/>
          <a:p>
            <a:pPr algn="l">
              <a:lnSpc>
                <a:spcPts val="4312"/>
              </a:lnSpc>
            </a:pPr>
            <a:r>
              <a:rPr lang="en-US" sz="2800" dirty="0" err="1">
                <a:solidFill>
                  <a:srgbClr val="000000"/>
                </a:solidFill>
                <a:latin typeface="Arial" panose="020B0604020202020204" pitchFamily="34" charset="0"/>
                <a:cs typeface="Arial" panose="020B0604020202020204" pitchFamily="34" charset="0"/>
              </a:rPr>
              <a:t>Thủ</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tục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hải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quan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và</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thuận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lợi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hóa</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thương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mại</a:t>
            </a:r>
            <a:endParaRPr lang="en-US" sz="2800" dirty="0">
              <a:solidFill>
                <a:srgbClr val="000000"/>
              </a:solidFill>
              <a:latin typeface="Arial" panose="020B0604020202020204" pitchFamily="34" charset="0"/>
              <a:cs typeface="Arial" panose="020B0604020202020204" pitchFamily="34" charset="0"/>
            </a:endParaRPr>
          </a:p>
        </p:txBody>
      </p:sp>
      <p:sp>
        <p:nvSpPr>
          <p:cNvPr id="167" name="TextBox 59">
            <a:extLst>
              <a:ext uri="{FF2B5EF4-FFF2-40B4-BE49-F238E27FC236}">
                <a16:creationId xmlns:a16="http://schemas.microsoft.com/office/drawing/2014/main" id="{72FAEA0A-443D-F498-E69B-A097DFAC845C}"/>
              </a:ext>
            </a:extLst>
          </p:cNvPr>
          <p:cNvSpPr txBox="1"/>
          <p:nvPr/>
        </p:nvSpPr>
        <p:spPr>
          <a:xfrm>
            <a:off x="2613959" y="6585771"/>
            <a:ext cx="6530041" cy="1046761"/>
          </a:xfrm>
          <a:prstGeom prst="rect">
            <a:avLst/>
          </a:prstGeom>
        </p:spPr>
        <p:txBody>
          <a:bodyPr lIns="0" tIns="0" rIns="0" bIns="0" rtlCol="0" anchor="t">
            <a:spAutoFit/>
          </a:bodyPr>
          <a:lstStyle/>
          <a:p>
            <a:pPr algn="l">
              <a:lnSpc>
                <a:spcPts val="4312"/>
              </a:lnSpc>
            </a:pPr>
            <a:r>
              <a:rPr lang="en-US" sz="2800" dirty="0" err="1">
                <a:solidFill>
                  <a:srgbClr val="000000"/>
                </a:solidFill>
                <a:latin typeface="Arial" panose="020B0604020202020204" pitchFamily="34" charset="0"/>
                <a:cs typeface="Arial" panose="020B0604020202020204" pitchFamily="34" charset="0"/>
              </a:rPr>
              <a:t>Tiêu</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chuẩn</a:t>
            </a:r>
            <a:r>
              <a:rPr lang="en-US" sz="2800" dirty="0">
                <a:solidFill>
                  <a:srgbClr val="000000"/>
                </a:solidFill>
                <a:latin typeface="Arial" panose="020B0604020202020204" pitchFamily="34" charset="0"/>
                <a:cs typeface="Arial" panose="020B0604020202020204" pitchFamily="34" charset="0"/>
              </a:rPr>
              <a:t>, Quy </a:t>
            </a:r>
            <a:r>
              <a:rPr lang="en-US" sz="2800" dirty="0" err="1">
                <a:solidFill>
                  <a:srgbClr val="000000"/>
                </a:solidFill>
                <a:latin typeface="Arial" panose="020B0604020202020204" pitchFamily="34" charset="0"/>
                <a:cs typeface="Arial" panose="020B0604020202020204" pitchFamily="34" charset="0"/>
              </a:rPr>
              <a:t>chuẩn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kỹ</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thuật</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và</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Thủ</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tục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đánh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giá</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sự</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phù</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hợp</a:t>
            </a:r>
            <a:endParaRPr lang="en-US" sz="2800" dirty="0">
              <a:solidFill>
                <a:srgbClr val="000000"/>
              </a:solidFill>
              <a:latin typeface="Arial" panose="020B0604020202020204" pitchFamily="34" charset="0"/>
              <a:cs typeface="Arial" panose="020B0604020202020204" pitchFamily="34" charset="0"/>
            </a:endParaRPr>
          </a:p>
        </p:txBody>
      </p:sp>
      <p:sp>
        <p:nvSpPr>
          <p:cNvPr id="168" name="TextBox 60">
            <a:extLst>
              <a:ext uri="{FF2B5EF4-FFF2-40B4-BE49-F238E27FC236}">
                <a16:creationId xmlns:a16="http://schemas.microsoft.com/office/drawing/2014/main" id="{98C665C6-6035-FC1D-0364-9B7188682F2C}"/>
              </a:ext>
            </a:extLst>
          </p:cNvPr>
          <p:cNvSpPr txBox="1"/>
          <p:nvPr/>
        </p:nvSpPr>
        <p:spPr>
          <a:xfrm>
            <a:off x="11717642" y="5646605"/>
            <a:ext cx="6062515" cy="495328"/>
          </a:xfrm>
          <a:prstGeom prst="rect">
            <a:avLst/>
          </a:prstGeom>
        </p:spPr>
        <p:txBody>
          <a:bodyPr wrap="square" lIns="0" tIns="0" rIns="0" bIns="0" rtlCol="0" anchor="t">
            <a:spAutoFit/>
          </a:bodyPr>
          <a:lstStyle/>
          <a:p>
            <a:pPr algn="l">
              <a:lnSpc>
                <a:spcPts val="4312"/>
              </a:lnSpc>
            </a:pPr>
            <a:r>
              <a:rPr lang="en-US" sz="2800" dirty="0">
                <a:solidFill>
                  <a:srgbClr val="000000"/>
                </a:solidFill>
                <a:latin typeface="Arial" panose="020B0604020202020204" pitchFamily="34" charset="0"/>
                <a:cs typeface="Arial" panose="020B0604020202020204" pitchFamily="34" charset="0"/>
              </a:rPr>
              <a:t>Thương </a:t>
            </a:r>
            <a:r>
              <a:rPr lang="en-US" sz="2800" dirty="0" err="1">
                <a:solidFill>
                  <a:srgbClr val="000000"/>
                </a:solidFill>
                <a:latin typeface="Arial" panose="020B0604020202020204" pitchFamily="34" charset="0"/>
                <a:cs typeface="Arial" panose="020B0604020202020204" pitchFamily="34" charset="0"/>
              </a:rPr>
              <a:t>mại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và</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Phát</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triển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bền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vững</a:t>
            </a:r>
            <a:endParaRPr lang="en-US" sz="2800" dirty="0">
              <a:solidFill>
                <a:srgbClr val="000000"/>
              </a:solidFill>
              <a:latin typeface="Arial" panose="020B0604020202020204" pitchFamily="34" charset="0"/>
              <a:cs typeface="Arial" panose="020B0604020202020204" pitchFamily="34" charset="0"/>
            </a:endParaRPr>
          </a:p>
        </p:txBody>
      </p:sp>
      <p:sp>
        <p:nvSpPr>
          <p:cNvPr id="169" name="TextBox 61">
            <a:extLst>
              <a:ext uri="{FF2B5EF4-FFF2-40B4-BE49-F238E27FC236}">
                <a16:creationId xmlns:a16="http://schemas.microsoft.com/office/drawing/2014/main" id="{99F38FEE-1650-5C10-8963-93C4871E2381}"/>
              </a:ext>
            </a:extLst>
          </p:cNvPr>
          <p:cNvSpPr txBox="1"/>
          <p:nvPr/>
        </p:nvSpPr>
        <p:spPr>
          <a:xfrm>
            <a:off x="2613959" y="7969290"/>
            <a:ext cx="6530041" cy="861774"/>
          </a:xfrm>
          <a:prstGeom prst="rect">
            <a:avLst/>
          </a:prstGeom>
        </p:spPr>
        <p:txBody>
          <a:bodyPr lIns="0" tIns="0" rIns="0" bIns="0" rtlCol="0" anchor="t">
            <a:spAutoFit/>
          </a:bodyPr>
          <a:lstStyle/>
          <a:p>
            <a:pPr algn="l"/>
            <a:r>
              <a:rPr lang="en-US" sz="2800" dirty="0" err="1">
                <a:solidFill>
                  <a:srgbClr val="000000"/>
                </a:solidFill>
                <a:latin typeface="Arial" panose="020B0604020202020204" pitchFamily="34" charset="0"/>
                <a:cs typeface="Arial" panose="020B0604020202020204" pitchFamily="34" charset="0"/>
              </a:rPr>
              <a:t>Thương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mại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dịch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vụ</a:t>
            </a:r>
            <a:r>
              <a:rPr lang="en-US" sz="2800" dirty="0">
                <a:solidFill>
                  <a:srgbClr val="000000"/>
                </a:solidFill>
                <a:latin typeface="Arial" panose="020B0604020202020204" pitchFamily="34" charset="0"/>
                <a:cs typeface="Arial" panose="020B0604020202020204" pitchFamily="34" charset="0"/>
              </a:rPr>
              <a:t> (bao </a:t>
            </a:r>
            <a:r>
              <a:rPr lang="en-US" sz="2800" dirty="0" err="1">
                <a:solidFill>
                  <a:srgbClr val="000000"/>
                </a:solidFill>
                <a:latin typeface="Arial" panose="020B0604020202020204" pitchFamily="34" charset="0"/>
                <a:cs typeface="Arial" panose="020B0604020202020204" pitchFamily="34" charset="0"/>
              </a:rPr>
              <a:t>gồm</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cả</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phụ</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lục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dịch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vụ</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tài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chính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và</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dịch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vụ</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viễn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thông</a:t>
            </a:r>
            <a:r>
              <a:rPr lang="en-US" sz="2800" dirty="0">
                <a:solidFill>
                  <a:srgbClr val="000000"/>
                </a:solidFill>
                <a:latin typeface="Arial" panose="020B0604020202020204" pitchFamily="34" charset="0"/>
                <a:cs typeface="Arial" panose="020B0604020202020204" pitchFamily="34" charset="0"/>
              </a:rPr>
              <a:t>)</a:t>
            </a:r>
          </a:p>
        </p:txBody>
      </p:sp>
      <p:sp>
        <p:nvSpPr>
          <p:cNvPr id="170" name="TextBox 62">
            <a:extLst>
              <a:ext uri="{FF2B5EF4-FFF2-40B4-BE49-F238E27FC236}">
                <a16:creationId xmlns:a16="http://schemas.microsoft.com/office/drawing/2014/main" id="{0A287366-421A-532B-8CA3-3C75A9C61BB9}"/>
              </a:ext>
            </a:extLst>
          </p:cNvPr>
          <p:cNvSpPr txBox="1"/>
          <p:nvPr/>
        </p:nvSpPr>
        <p:spPr>
          <a:xfrm>
            <a:off x="11755101" y="6787786"/>
            <a:ext cx="3805451" cy="503471"/>
          </a:xfrm>
          <a:prstGeom prst="rect">
            <a:avLst/>
          </a:prstGeom>
        </p:spPr>
        <p:txBody>
          <a:bodyPr lIns="0" tIns="0" rIns="0" bIns="0" rtlCol="0" anchor="t">
            <a:spAutoFit/>
          </a:bodyPr>
          <a:lstStyle/>
          <a:p>
            <a:pPr algn="l">
              <a:lnSpc>
                <a:spcPts val="4312"/>
              </a:lnSpc>
            </a:pPr>
            <a:r>
              <a:rPr lang="en-US" sz="2800">
                <a:solidFill>
                  <a:srgbClr val="000000"/>
                </a:solidFill>
                <a:latin typeface="Arial" panose="020B0604020202020204" pitchFamily="34" charset="0"/>
                <a:cs typeface="Arial" panose="020B0604020202020204" pitchFamily="34" charset="0"/>
              </a:rPr>
              <a:t>Cạnh tranh</a:t>
            </a:r>
          </a:p>
        </p:txBody>
      </p:sp>
      <p:sp>
        <p:nvSpPr>
          <p:cNvPr id="171" name="TextBox 63">
            <a:extLst>
              <a:ext uri="{FF2B5EF4-FFF2-40B4-BE49-F238E27FC236}">
                <a16:creationId xmlns:a16="http://schemas.microsoft.com/office/drawing/2014/main" id="{213729F9-985A-9B54-D967-2CEDCFCB8077}"/>
              </a:ext>
            </a:extLst>
          </p:cNvPr>
          <p:cNvSpPr txBox="1"/>
          <p:nvPr/>
        </p:nvSpPr>
        <p:spPr>
          <a:xfrm>
            <a:off x="1610079" y="9209803"/>
            <a:ext cx="621097" cy="522066"/>
          </a:xfrm>
          <a:prstGeom prst="rect">
            <a:avLst/>
          </a:prstGeom>
        </p:spPr>
        <p:txBody>
          <a:bodyPr lIns="0" tIns="0" rIns="0" bIns="0" rtlCol="0" anchor="t">
            <a:spAutoFit/>
          </a:bodyPr>
          <a:lstStyle/>
          <a:p>
            <a:pPr algn="ctr">
              <a:lnSpc>
                <a:spcPts val="4735"/>
              </a:lnSpc>
            </a:pPr>
            <a:r>
              <a:rPr lang="en-US" sz="2400">
                <a:solidFill>
                  <a:schemeClr val="bg1"/>
                </a:solidFill>
                <a:latin typeface="Arial" panose="020B0604020202020204" pitchFamily="34" charset="0"/>
                <a:cs typeface="Arial" panose="020B0604020202020204" pitchFamily="34" charset="0"/>
              </a:rPr>
              <a:t>(vi)</a:t>
            </a:r>
          </a:p>
        </p:txBody>
      </p:sp>
      <p:sp>
        <p:nvSpPr>
          <p:cNvPr id="172" name="TextBox 64">
            <a:extLst>
              <a:ext uri="{FF2B5EF4-FFF2-40B4-BE49-F238E27FC236}">
                <a16:creationId xmlns:a16="http://schemas.microsoft.com/office/drawing/2014/main" id="{6EC3EB03-A627-A82A-CA23-1C83BAE5BF35}"/>
              </a:ext>
            </a:extLst>
          </p:cNvPr>
          <p:cNvSpPr txBox="1"/>
          <p:nvPr/>
        </p:nvSpPr>
        <p:spPr>
          <a:xfrm>
            <a:off x="2613959" y="9279250"/>
            <a:ext cx="5295630" cy="503471"/>
          </a:xfrm>
          <a:prstGeom prst="rect">
            <a:avLst/>
          </a:prstGeom>
        </p:spPr>
        <p:txBody>
          <a:bodyPr lIns="0" tIns="0" rIns="0" bIns="0" rtlCol="0" anchor="t">
            <a:spAutoFit/>
          </a:bodyPr>
          <a:lstStyle/>
          <a:p>
            <a:pPr algn="l">
              <a:lnSpc>
                <a:spcPts val="4312"/>
              </a:lnSpc>
            </a:pPr>
            <a:r>
              <a:rPr lang="en-US" sz="2800">
                <a:solidFill>
                  <a:srgbClr val="000000"/>
                </a:solidFill>
                <a:latin typeface="Arial" panose="020B0604020202020204" pitchFamily="34" charset="0"/>
                <a:cs typeface="Arial" panose="020B0604020202020204" pitchFamily="34" charset="0"/>
              </a:rPr>
              <a:t>Di chuyển thể nhân</a:t>
            </a:r>
          </a:p>
        </p:txBody>
      </p:sp>
      <p:sp>
        <p:nvSpPr>
          <p:cNvPr id="173" name="TextBox 65">
            <a:extLst>
              <a:ext uri="{FF2B5EF4-FFF2-40B4-BE49-F238E27FC236}">
                <a16:creationId xmlns:a16="http://schemas.microsoft.com/office/drawing/2014/main" id="{0AB93296-A793-690B-C23B-7A8B8F5117B3}"/>
              </a:ext>
            </a:extLst>
          </p:cNvPr>
          <p:cNvSpPr txBox="1"/>
          <p:nvPr/>
        </p:nvSpPr>
        <p:spPr>
          <a:xfrm>
            <a:off x="11768285" y="4516924"/>
            <a:ext cx="3805451" cy="503471"/>
          </a:xfrm>
          <a:prstGeom prst="rect">
            <a:avLst/>
          </a:prstGeom>
        </p:spPr>
        <p:txBody>
          <a:bodyPr lIns="0" tIns="0" rIns="0" bIns="0" rtlCol="0" anchor="t">
            <a:spAutoFit/>
          </a:bodyPr>
          <a:lstStyle/>
          <a:p>
            <a:pPr algn="l">
              <a:lnSpc>
                <a:spcPts val="4312"/>
              </a:lnSpc>
            </a:pPr>
            <a:r>
              <a:rPr lang="en-US" sz="2800">
                <a:solidFill>
                  <a:srgbClr val="000000"/>
                </a:solidFill>
                <a:latin typeface="Arial" panose="020B0604020202020204" pitchFamily="34" charset="0"/>
                <a:cs typeface="Arial" panose="020B0604020202020204" pitchFamily="34" charset="0"/>
              </a:rPr>
              <a:t>Đầu tư</a:t>
            </a:r>
          </a:p>
        </p:txBody>
      </p:sp>
      <p:sp>
        <p:nvSpPr>
          <p:cNvPr id="174" name="TextBox 66">
            <a:extLst>
              <a:ext uri="{FF2B5EF4-FFF2-40B4-BE49-F238E27FC236}">
                <a16:creationId xmlns:a16="http://schemas.microsoft.com/office/drawing/2014/main" id="{45341D54-05C7-BD07-9466-0BDAD3554D96}"/>
              </a:ext>
            </a:extLst>
          </p:cNvPr>
          <p:cNvSpPr txBox="1"/>
          <p:nvPr/>
        </p:nvSpPr>
        <p:spPr>
          <a:xfrm>
            <a:off x="10630438" y="9143038"/>
            <a:ext cx="787823" cy="522066"/>
          </a:xfrm>
          <a:prstGeom prst="rect">
            <a:avLst/>
          </a:prstGeom>
        </p:spPr>
        <p:txBody>
          <a:bodyPr lIns="0" tIns="0" rIns="0" bIns="0" rtlCol="0" anchor="t">
            <a:spAutoFit/>
          </a:bodyPr>
          <a:lstStyle/>
          <a:p>
            <a:pPr algn="ctr">
              <a:lnSpc>
                <a:spcPts val="4735"/>
              </a:lnSpc>
            </a:pPr>
            <a:r>
              <a:rPr lang="en-US" sz="2400">
                <a:solidFill>
                  <a:schemeClr val="bg1"/>
                </a:solidFill>
                <a:latin typeface="Arial" panose="020B0604020202020204" pitchFamily="34" charset="0"/>
                <a:cs typeface="Arial" panose="020B0604020202020204" pitchFamily="34" charset="0"/>
              </a:rPr>
              <a:t>(xii)</a:t>
            </a:r>
          </a:p>
        </p:txBody>
      </p:sp>
      <p:sp>
        <p:nvSpPr>
          <p:cNvPr id="175" name="TextBox 67">
            <a:extLst>
              <a:ext uri="{FF2B5EF4-FFF2-40B4-BE49-F238E27FC236}">
                <a16:creationId xmlns:a16="http://schemas.microsoft.com/office/drawing/2014/main" id="{18F954F6-635D-F1F0-DC41-098660C563EF}"/>
              </a:ext>
            </a:extLst>
          </p:cNvPr>
          <p:cNvSpPr txBox="1"/>
          <p:nvPr/>
        </p:nvSpPr>
        <p:spPr>
          <a:xfrm>
            <a:off x="11717642" y="9209803"/>
            <a:ext cx="3805451" cy="503471"/>
          </a:xfrm>
          <a:prstGeom prst="rect">
            <a:avLst/>
          </a:prstGeom>
        </p:spPr>
        <p:txBody>
          <a:bodyPr lIns="0" tIns="0" rIns="0" bIns="0" rtlCol="0" anchor="t">
            <a:spAutoFit/>
          </a:bodyPr>
          <a:lstStyle/>
          <a:p>
            <a:pPr algn="l">
              <a:lnSpc>
                <a:spcPts val="4312"/>
              </a:lnSpc>
            </a:pPr>
            <a:r>
              <a:rPr lang="en-US" sz="2800" dirty="0">
                <a:solidFill>
                  <a:srgbClr val="000000"/>
                </a:solidFill>
                <a:latin typeface="Arial" panose="020B0604020202020204" pitchFamily="34" charset="0"/>
                <a:cs typeface="Arial" panose="020B0604020202020204" pitchFamily="34" charset="0"/>
              </a:rPr>
              <a:t>Mua </a:t>
            </a:r>
            <a:r>
              <a:rPr lang="en-US" sz="2800" dirty="0" err="1">
                <a:solidFill>
                  <a:srgbClr val="000000"/>
                </a:solidFill>
                <a:latin typeface="Arial" panose="020B0604020202020204" pitchFamily="34" charset="0"/>
                <a:cs typeface="Arial" panose="020B0604020202020204" pitchFamily="34" charset="0"/>
              </a:rPr>
              <a:t>sắm</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chính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phủ</a:t>
            </a:r>
            <a:endParaRPr lang="en-US" sz="2800" dirty="0">
              <a:solidFill>
                <a:srgbClr val="000000"/>
              </a:solidFill>
              <a:latin typeface="Arial" panose="020B0604020202020204" pitchFamily="34" charset="0"/>
              <a:cs typeface="Arial" panose="020B0604020202020204" pitchFamily="34" charset="0"/>
            </a:endParaRPr>
          </a:p>
        </p:txBody>
      </p:sp>
      <p:sp>
        <p:nvSpPr>
          <p:cNvPr id="176" name="TextBox 68">
            <a:extLst>
              <a:ext uri="{FF2B5EF4-FFF2-40B4-BE49-F238E27FC236}">
                <a16:creationId xmlns:a16="http://schemas.microsoft.com/office/drawing/2014/main" id="{8E4DCE57-3B0E-B77A-E9A6-5D0C54E98547}"/>
              </a:ext>
            </a:extLst>
          </p:cNvPr>
          <p:cNvSpPr txBox="1"/>
          <p:nvPr/>
        </p:nvSpPr>
        <p:spPr>
          <a:xfrm>
            <a:off x="11725832" y="7945709"/>
            <a:ext cx="5665332" cy="495328"/>
          </a:xfrm>
          <a:prstGeom prst="rect">
            <a:avLst/>
          </a:prstGeom>
        </p:spPr>
        <p:txBody>
          <a:bodyPr lIns="0" tIns="0" rIns="0" bIns="0" rtlCol="0" anchor="t">
            <a:spAutoFit/>
          </a:bodyPr>
          <a:lstStyle/>
          <a:p>
            <a:pPr algn="l">
              <a:lnSpc>
                <a:spcPts val="4312"/>
              </a:lnSpc>
            </a:pPr>
            <a:r>
              <a:rPr lang="en-US" sz="2800" dirty="0">
                <a:solidFill>
                  <a:srgbClr val="000000"/>
                </a:solidFill>
                <a:latin typeface="Arial" panose="020B0604020202020204" pitchFamily="34" charset="0"/>
                <a:cs typeface="Arial" panose="020B0604020202020204" pitchFamily="34" charset="0"/>
              </a:rPr>
              <a:t>Doanh </a:t>
            </a:r>
            <a:r>
              <a:rPr lang="en-US" sz="2800" dirty="0" err="1">
                <a:solidFill>
                  <a:srgbClr val="000000"/>
                </a:solidFill>
                <a:latin typeface="Arial" panose="020B0604020202020204" pitchFamily="34" charset="0"/>
                <a:cs typeface="Arial" panose="020B0604020202020204" pitchFamily="34" charset="0"/>
              </a:rPr>
              <a:t>nghiệp</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siêu</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nhỏ</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nhỏ</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và</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vừa</a:t>
            </a:r>
            <a:endParaRPr lang="en-US" sz="2800" dirty="0">
              <a:solidFill>
                <a:srgbClr val="000000"/>
              </a:solidFill>
              <a:latin typeface="Arial" panose="020B0604020202020204" pitchFamily="34" charset="0"/>
              <a:cs typeface="Arial" panose="020B0604020202020204" pitchFamily="34" charset="0"/>
            </a:endParaRPr>
          </a:p>
        </p:txBody>
      </p:sp>
      <p:sp>
        <p:nvSpPr>
          <p:cNvPr id="177" name="TextBox 69">
            <a:extLst>
              <a:ext uri="{FF2B5EF4-FFF2-40B4-BE49-F238E27FC236}">
                <a16:creationId xmlns:a16="http://schemas.microsoft.com/office/drawing/2014/main" id="{8FB9855A-4C41-C83B-486B-B4C6DDB43E0E}"/>
              </a:ext>
            </a:extLst>
          </p:cNvPr>
          <p:cNvSpPr txBox="1"/>
          <p:nvPr/>
        </p:nvSpPr>
        <p:spPr>
          <a:xfrm>
            <a:off x="1655549" y="2131674"/>
            <a:ext cx="15331997" cy="638188"/>
          </a:xfrm>
          <a:prstGeom prst="rect">
            <a:avLst/>
          </a:prstGeom>
        </p:spPr>
        <p:txBody>
          <a:bodyPr lIns="0" tIns="0" rIns="0" bIns="0" rtlCol="0" anchor="t">
            <a:spAutoFit/>
          </a:bodyPr>
          <a:lstStyle/>
          <a:p>
            <a:pPr algn="just">
              <a:lnSpc>
                <a:spcPts val="5280"/>
              </a:lnSpc>
            </a:pPr>
            <a:r>
              <a:rPr lang="en-US" sz="2800" dirty="0" err="1">
                <a:solidFill>
                  <a:srgbClr val="040506"/>
                </a:solidFill>
                <a:latin typeface="Arial" panose="020B0604020202020204" pitchFamily="34" charset="0"/>
                <a:cs typeface="Arial" panose="020B0604020202020204" pitchFamily="34" charset="0"/>
              </a:rPr>
              <a:t>Nghị</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định</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thư</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thứ</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hai</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sửa</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đổi</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Hiệp</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định</a:t>
            </a:r>
            <a:r>
              <a:rPr lang="en-US" sz="2800" dirty="0">
                <a:solidFill>
                  <a:srgbClr val="040506"/>
                </a:solidFill>
                <a:latin typeface="Arial" panose="020B0604020202020204" pitchFamily="34" charset="0"/>
                <a:cs typeface="Arial" panose="020B0604020202020204" pitchFamily="34" charset="0"/>
              </a:rPr>
              <a:t> AANZFTA </a:t>
            </a:r>
            <a:r>
              <a:rPr lang="en-US" sz="2800" dirty="0" err="1">
                <a:solidFill>
                  <a:srgbClr val="040506"/>
                </a:solidFill>
                <a:latin typeface="Arial" panose="020B0604020202020204" pitchFamily="34" charset="0"/>
                <a:cs typeface="Arial" panose="020B0604020202020204" pitchFamily="34" charset="0"/>
              </a:rPr>
              <a:t>sẽ</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bổ</a:t>
            </a:r>
            <a:r>
              <a:rPr lang="en-US" sz="2800" dirty="0">
                <a:solidFill>
                  <a:srgbClr val="040506"/>
                </a:solidFill>
                <a:latin typeface="Arial" panose="020B0604020202020204" pitchFamily="34" charset="0"/>
                <a:cs typeface="Arial" panose="020B0604020202020204" pitchFamily="34" charset="0"/>
              </a:rPr>
              <a:t> sung, </a:t>
            </a:r>
            <a:r>
              <a:rPr lang="en-US" sz="2800" dirty="0" err="1">
                <a:solidFill>
                  <a:srgbClr val="040506"/>
                </a:solidFill>
                <a:latin typeface="Arial" panose="020B0604020202020204" pitchFamily="34" charset="0"/>
                <a:cs typeface="Arial" panose="020B0604020202020204" pitchFamily="34" charset="0"/>
              </a:rPr>
              <a:t>nâng</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cấp</a:t>
            </a:r>
            <a:r>
              <a:rPr lang="en-US" sz="2800" dirty="0">
                <a:solidFill>
                  <a:srgbClr val="040506"/>
                </a:solidFill>
                <a:latin typeface="Arial" panose="020B0604020202020204" pitchFamily="34" charset="0"/>
                <a:cs typeface="Arial" panose="020B0604020202020204" pitchFamily="34" charset="0"/>
              </a:rPr>
              <a:t> </a:t>
            </a:r>
            <a:r>
              <a:rPr lang="en-US" sz="4400" b="1" dirty="0">
                <a:solidFill>
                  <a:srgbClr val="040506"/>
                </a:solidFill>
                <a:latin typeface="Arial" panose="020B0604020202020204" pitchFamily="34" charset="0"/>
                <a:cs typeface="Arial" panose="020B0604020202020204" pitchFamily="34" charset="0"/>
              </a:rPr>
              <a:t>12 </a:t>
            </a:r>
            <a:r>
              <a:rPr lang="en-US" sz="2800" dirty="0" err="1">
                <a:solidFill>
                  <a:srgbClr val="040506"/>
                </a:solidFill>
                <a:latin typeface="Arial" panose="020B0604020202020204" pitchFamily="34" charset="0"/>
                <a:cs typeface="Arial" panose="020B0604020202020204" pitchFamily="34" charset="0"/>
              </a:rPr>
              <a:t>Chương</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gồm</a:t>
            </a:r>
            <a:r>
              <a:rPr lang="en-US" sz="2800" dirty="0">
                <a:solidFill>
                  <a:srgbClr val="040506"/>
                </a:solidFill>
                <a:latin typeface="Arial" panose="020B0604020202020204" pitchFamily="34" charset="0"/>
                <a:cs typeface="Arial" panose="020B0604020202020204"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dirty="0"/>
          </a:p>
        </p:txBody>
      </p:sp>
      <p:sp>
        <p:nvSpPr>
          <p:cNvPr id="3" name="Freeform 3"/>
          <p:cNvSpPr/>
          <p:nvPr/>
        </p:nvSpPr>
        <p:spPr>
          <a:xfrm flipH="1">
            <a:off x="0" y="-168153"/>
            <a:ext cx="11650606" cy="13277044"/>
          </a:xfrm>
          <a:custGeom>
            <a:avLst/>
            <a:gdLst/>
            <a:ahLst/>
            <a:cxnLst/>
            <a:rect l="l" t="t" r="r" b="b"/>
            <a:pathLst>
              <a:path w="11650606" h="13277044">
                <a:moveTo>
                  <a:pt x="11650606" y="0"/>
                </a:moveTo>
                <a:lnTo>
                  <a:pt x="0" y="0"/>
                </a:lnTo>
                <a:lnTo>
                  <a:pt x="0" y="13277043"/>
                </a:lnTo>
                <a:lnTo>
                  <a:pt x="11650606" y="13277043"/>
                </a:lnTo>
                <a:lnTo>
                  <a:pt x="1165060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a:grpSpLocks noChangeAspect="1"/>
          </p:cNvGrpSpPr>
          <p:nvPr/>
        </p:nvGrpSpPr>
        <p:grpSpPr>
          <a:xfrm>
            <a:off x="917610" y="1167184"/>
            <a:ext cx="6558907" cy="6366243"/>
            <a:chOff x="-23042" y="66269"/>
            <a:chExt cx="6542159" cy="6349987"/>
          </a:xfrm>
        </p:grpSpPr>
        <p:sp>
          <p:nvSpPr>
            <p:cNvPr id="7" name="Freeform 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dpi="0" rotWithShape="1">
              <a:blip r:embed="rId5">
                <a:extLst>
                  <a:ext uri="{28A0092B-C50C-407E-A947-70E740481C1C}">
                    <a14:useLocalDpi xmlns:a14="http://schemas.microsoft.com/office/drawing/2010/main" val="0"/>
                  </a:ext>
                </a:extLst>
              </a:blip>
              <a:srcRect/>
              <a:stretch>
                <a:fillRect/>
              </a:stretch>
            </a:blipFill>
          </p:spPr>
        </p:sp>
        <p:sp>
          <p:nvSpPr>
            <p:cNvPr id="8" name="Freeform 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8A01">
                    <a:alpha val="100000"/>
                  </a:srgbClr>
                </a:gs>
                <a:gs pos="100000">
                  <a:srgbClr val="FFCF01">
                    <a:alpha val="100000"/>
                  </a:srgbClr>
                </a:gs>
              </a:gsLst>
              <a:lin ang="2700000"/>
            </a:gradFill>
          </p:spPr>
        </p:sp>
      </p:grpSp>
      <p:sp>
        <p:nvSpPr>
          <p:cNvPr id="24" name="TextBox 23">
            <a:extLst>
              <a:ext uri="{FF2B5EF4-FFF2-40B4-BE49-F238E27FC236}">
                <a16:creationId xmlns:a16="http://schemas.microsoft.com/office/drawing/2014/main" id="{89549468-0D87-A587-3176-C917EAE97DA6}"/>
              </a:ext>
            </a:extLst>
          </p:cNvPr>
          <p:cNvSpPr txBox="1"/>
          <p:nvPr/>
        </p:nvSpPr>
        <p:spPr>
          <a:xfrm>
            <a:off x="7098044" y="2524865"/>
            <a:ext cx="10248900" cy="6001643"/>
          </a:xfrm>
          <a:prstGeom prst="rect">
            <a:avLst/>
          </a:prstGeom>
          <a:noFill/>
        </p:spPr>
        <p:txBody>
          <a:bodyPr wrap="square">
            <a:spAutoFit/>
          </a:bodyPr>
          <a:lstStyle/>
          <a:p>
            <a:pPr marL="457200" indent="-457200" algn="just">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Nghị định thư thứ hai sửa đổi Hiệp định AANZFTA chính thức có hiệu lực từ ngày 21/4/2025 sau khi Bru-nây, Lào, Ma-lai-xi-a, Xinh-ga-po, Niu Di-lân và Úc hoàn tất nộp văn kiện phê chuẩn. </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Việt Nam, Thái Lan và Mi-an-ma cũng đã hoàn thành thủ tục phê chuẩn/phê duyệt, với thời điểm Nghị định thư có hiệu lực lần lượt là 22/8/2025 (Việt Nam), 1/10/2025 (Thái Lan) và 12/10/2025 (Myanmar). </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Các nước ASEAN còn lại thông báo sẽ hoàn thành thủ tục phê duyệt/ phê chuẩn Nghị định thư trong năm 2025.</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31">
            <a:extLst>
              <a:ext uri="{FF2B5EF4-FFF2-40B4-BE49-F238E27FC236}">
                <a16:creationId xmlns:a16="http://schemas.microsoft.com/office/drawing/2014/main" id="{616FA8EC-6230-630F-3883-DDA1571CCC2A}"/>
              </a:ext>
            </a:extLst>
          </p:cNvPr>
          <p:cNvSpPr txBox="1"/>
          <p:nvPr/>
        </p:nvSpPr>
        <p:spPr>
          <a:xfrm>
            <a:off x="4340548" y="1167184"/>
            <a:ext cx="12534900" cy="1046377"/>
          </a:xfrm>
          <a:prstGeom prst="rect">
            <a:avLst/>
          </a:prstGeom>
        </p:spPr>
        <p:txBody>
          <a:bodyPr wrap="square" lIns="0" tIns="0" rIns="0" bIns="0" rtlCol="0" anchor="t">
            <a:spAutoFit/>
          </a:bodyPr>
          <a:lstStyle/>
          <a:p>
            <a:pPr algn="r">
              <a:lnSpc>
                <a:spcPts val="9097"/>
              </a:lnSpc>
            </a:pPr>
            <a:r>
              <a:rPr lang="en-US" sz="5400" b="1" dirty="0" err="1">
                <a:solidFill>
                  <a:srgbClr val="003780"/>
                </a:solidFill>
                <a:latin typeface="Montserrat Bold"/>
                <a:ea typeface="Montserrat Bold"/>
                <a:cs typeface="Montserrat Bold"/>
                <a:sym typeface="Montserrat Bold"/>
              </a:rPr>
              <a:t>Tình</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hình</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ký</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và</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phê</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duyệt</a:t>
            </a:r>
            <a:endParaRPr lang="en-US" sz="8346" b="1" dirty="0">
              <a:solidFill>
                <a:srgbClr val="003780"/>
              </a:solidFill>
              <a:latin typeface="Montserrat Bold"/>
              <a:ea typeface="Montserrat Bold"/>
              <a:cs typeface="Montserrat Bold"/>
              <a:sym typeface="Montserrat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48590-C16D-31D3-5257-4838C12CC2A5}"/>
            </a:ext>
          </a:extLst>
        </p:cNvPr>
        <p:cNvGrpSpPr/>
        <p:nvPr/>
      </p:nvGrpSpPr>
      <p:grpSpPr>
        <a:xfrm>
          <a:off x="0" y="0"/>
          <a:ext cx="0" cy="0"/>
          <a:chOff x="0" y="0"/>
          <a:chExt cx="0" cy="0"/>
        </a:xfrm>
      </p:grpSpPr>
      <p:grpSp>
        <p:nvGrpSpPr>
          <p:cNvPr id="31" name="Group 31">
            <a:extLst>
              <a:ext uri="{FF2B5EF4-FFF2-40B4-BE49-F238E27FC236}">
                <a16:creationId xmlns:a16="http://schemas.microsoft.com/office/drawing/2014/main" id="{69926CDA-6023-E21C-1B1B-49168EA64ECA}"/>
              </a:ext>
            </a:extLst>
          </p:cNvPr>
          <p:cNvGrpSpPr/>
          <p:nvPr/>
        </p:nvGrpSpPr>
        <p:grpSpPr>
          <a:xfrm>
            <a:off x="1289754" y="536394"/>
            <a:ext cx="15489615" cy="1456507"/>
            <a:chOff x="0" y="0"/>
            <a:chExt cx="3387525" cy="383607"/>
          </a:xfrm>
        </p:grpSpPr>
        <p:sp>
          <p:nvSpPr>
            <p:cNvPr id="32" name="Freeform 32">
              <a:extLst>
                <a:ext uri="{FF2B5EF4-FFF2-40B4-BE49-F238E27FC236}">
                  <a16:creationId xmlns:a16="http://schemas.microsoft.com/office/drawing/2014/main" id="{470B4289-E3B6-9A63-AE5E-3E8C55851CF3}"/>
                </a:ext>
              </a:extLst>
            </p:cNvPr>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33" name="TextBox 33">
              <a:extLst>
                <a:ext uri="{FF2B5EF4-FFF2-40B4-BE49-F238E27FC236}">
                  <a16:creationId xmlns:a16="http://schemas.microsoft.com/office/drawing/2014/main" id="{1CC71FB3-CFCC-93DE-28CD-DADF18347AD6}"/>
                </a:ext>
              </a:extLst>
            </p:cNvPr>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sp>
        <p:nvSpPr>
          <p:cNvPr id="34" name="TextBox 34">
            <a:extLst>
              <a:ext uri="{FF2B5EF4-FFF2-40B4-BE49-F238E27FC236}">
                <a16:creationId xmlns:a16="http://schemas.microsoft.com/office/drawing/2014/main" id="{B11E5DA5-3D43-968D-5215-4781997177F2}"/>
              </a:ext>
            </a:extLst>
          </p:cNvPr>
          <p:cNvSpPr txBox="1"/>
          <p:nvPr/>
        </p:nvSpPr>
        <p:spPr>
          <a:xfrm>
            <a:off x="1495702" y="503812"/>
            <a:ext cx="15077721" cy="1218988"/>
          </a:xfrm>
          <a:prstGeom prst="rect">
            <a:avLst/>
          </a:prstGeom>
        </p:spPr>
        <p:txBody>
          <a:bodyPr wrap="square" lIns="0" tIns="0" rIns="0" bIns="0" rtlCol="0" anchor="t">
            <a:spAutoFit/>
          </a:bodyPr>
          <a:lstStyle/>
          <a:p>
            <a:pPr algn="ctr">
              <a:lnSpc>
                <a:spcPts val="10463"/>
              </a:lnSpc>
            </a:pPr>
            <a:r>
              <a:rPr lang="en-US" sz="6600" b="1" dirty="0" err="1">
                <a:solidFill>
                  <a:srgbClr val="FFCF01"/>
                </a:solidFill>
                <a:latin typeface="Montserrat Bold"/>
                <a:ea typeface="Montserrat Bold"/>
                <a:cs typeface="Montserrat Bold"/>
                <a:sym typeface="Montserrat Bold"/>
              </a:rPr>
              <a:t>Nội</a:t>
            </a:r>
            <a:r>
              <a:rPr lang="en-US" sz="6600" b="1" dirty="0">
                <a:solidFill>
                  <a:srgbClr val="FFCF01"/>
                </a:solidFill>
                <a:latin typeface="Montserrat Bold"/>
                <a:ea typeface="Montserrat Bold"/>
                <a:cs typeface="Montserrat Bold"/>
                <a:sym typeface="Montserrat Bold"/>
              </a:rPr>
              <a:t> dung </a:t>
            </a:r>
            <a:r>
              <a:rPr lang="en-US" sz="6600" b="1" dirty="0" err="1">
                <a:solidFill>
                  <a:srgbClr val="FFCF01"/>
                </a:solidFill>
                <a:latin typeface="Montserrat Bold"/>
                <a:ea typeface="Montserrat Bold"/>
                <a:cs typeface="Montserrat Bold"/>
                <a:sym typeface="Montserrat Bold"/>
              </a:rPr>
              <a:t>của</a:t>
            </a:r>
            <a:r>
              <a:rPr lang="en-US" sz="6600" b="1" dirty="0">
                <a:solidFill>
                  <a:srgbClr val="FFCF01"/>
                </a:solidFill>
                <a:latin typeface="Montserrat Bold"/>
                <a:ea typeface="Montserrat Bold"/>
                <a:cs typeface="Montserrat Bold"/>
                <a:sym typeface="Montserrat Bold"/>
              </a:rPr>
              <a:t> ACFTA 3.0</a:t>
            </a:r>
          </a:p>
        </p:txBody>
      </p:sp>
      <p:sp>
        <p:nvSpPr>
          <p:cNvPr id="177" name="TextBox 69">
            <a:extLst>
              <a:ext uri="{FF2B5EF4-FFF2-40B4-BE49-F238E27FC236}">
                <a16:creationId xmlns:a16="http://schemas.microsoft.com/office/drawing/2014/main" id="{2BE6F67C-C021-74E0-6CB0-095E5B594DA5}"/>
              </a:ext>
            </a:extLst>
          </p:cNvPr>
          <p:cNvSpPr txBox="1"/>
          <p:nvPr/>
        </p:nvSpPr>
        <p:spPr>
          <a:xfrm>
            <a:off x="1655549" y="2131674"/>
            <a:ext cx="15331997" cy="638188"/>
          </a:xfrm>
          <a:prstGeom prst="rect">
            <a:avLst/>
          </a:prstGeom>
        </p:spPr>
        <p:txBody>
          <a:bodyPr lIns="0" tIns="0" rIns="0" bIns="0" rtlCol="0" anchor="t">
            <a:spAutoFit/>
          </a:bodyPr>
          <a:lstStyle/>
          <a:p>
            <a:pPr algn="just">
              <a:lnSpc>
                <a:spcPts val="5280"/>
              </a:lnSpc>
            </a:pPr>
            <a:r>
              <a:rPr lang="en-US" sz="2800" dirty="0" err="1">
                <a:solidFill>
                  <a:srgbClr val="040506"/>
                </a:solidFill>
                <a:latin typeface="Arial" panose="020B0604020202020204" pitchFamily="34" charset="0"/>
                <a:cs typeface="Arial" panose="020B0604020202020204" pitchFamily="34" charset="0"/>
              </a:rPr>
              <a:t>Nghị</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định</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thư</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thứ</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hai</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sửa</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đổi</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Hiệp</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định</a:t>
            </a:r>
            <a:r>
              <a:rPr lang="en-US" sz="2800" dirty="0">
                <a:solidFill>
                  <a:srgbClr val="040506"/>
                </a:solidFill>
                <a:latin typeface="Arial" panose="020B0604020202020204" pitchFamily="34" charset="0"/>
                <a:cs typeface="Arial" panose="020B0604020202020204" pitchFamily="34" charset="0"/>
              </a:rPr>
              <a:t> AANZFTA </a:t>
            </a:r>
            <a:r>
              <a:rPr lang="en-US" sz="2800" dirty="0" err="1">
                <a:solidFill>
                  <a:srgbClr val="040506"/>
                </a:solidFill>
                <a:latin typeface="Arial" panose="020B0604020202020204" pitchFamily="34" charset="0"/>
                <a:cs typeface="Arial" panose="020B0604020202020204" pitchFamily="34" charset="0"/>
              </a:rPr>
              <a:t>sẽ</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bổ</a:t>
            </a:r>
            <a:r>
              <a:rPr lang="en-US" sz="2800" dirty="0">
                <a:solidFill>
                  <a:srgbClr val="040506"/>
                </a:solidFill>
                <a:latin typeface="Arial" panose="020B0604020202020204" pitchFamily="34" charset="0"/>
                <a:cs typeface="Arial" panose="020B0604020202020204" pitchFamily="34" charset="0"/>
              </a:rPr>
              <a:t> sung, </a:t>
            </a:r>
            <a:r>
              <a:rPr lang="en-US" sz="2800" dirty="0" err="1">
                <a:solidFill>
                  <a:srgbClr val="040506"/>
                </a:solidFill>
                <a:latin typeface="Arial" panose="020B0604020202020204" pitchFamily="34" charset="0"/>
                <a:cs typeface="Arial" panose="020B0604020202020204" pitchFamily="34" charset="0"/>
              </a:rPr>
              <a:t>nâng</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cấp</a:t>
            </a:r>
            <a:r>
              <a:rPr lang="en-US" sz="2800" dirty="0">
                <a:solidFill>
                  <a:srgbClr val="040506"/>
                </a:solidFill>
                <a:latin typeface="Arial" panose="020B0604020202020204" pitchFamily="34" charset="0"/>
                <a:cs typeface="Arial" panose="020B0604020202020204" pitchFamily="34" charset="0"/>
              </a:rPr>
              <a:t> </a:t>
            </a:r>
            <a:r>
              <a:rPr lang="en-US" sz="4400" b="1" dirty="0">
                <a:solidFill>
                  <a:srgbClr val="040506"/>
                </a:solidFill>
                <a:latin typeface="Arial" panose="020B0604020202020204" pitchFamily="34" charset="0"/>
                <a:cs typeface="Arial" panose="020B0604020202020204" pitchFamily="34" charset="0"/>
              </a:rPr>
              <a:t>09 </a:t>
            </a:r>
            <a:r>
              <a:rPr lang="en-US" sz="2800" dirty="0" err="1">
                <a:solidFill>
                  <a:srgbClr val="040506"/>
                </a:solidFill>
                <a:latin typeface="Arial" panose="020B0604020202020204" pitchFamily="34" charset="0"/>
                <a:cs typeface="Arial" panose="020B0604020202020204" pitchFamily="34" charset="0"/>
              </a:rPr>
              <a:t>Chương</a:t>
            </a:r>
            <a:r>
              <a:rPr lang="en-US" sz="2800" dirty="0">
                <a:solidFill>
                  <a:srgbClr val="040506"/>
                </a:solidFill>
                <a:latin typeface="Arial" panose="020B0604020202020204" pitchFamily="34" charset="0"/>
                <a:cs typeface="Arial" panose="020B0604020202020204" pitchFamily="34" charset="0"/>
              </a:rPr>
              <a:t> </a:t>
            </a:r>
            <a:r>
              <a:rPr lang="en-US" sz="2800" dirty="0" err="1">
                <a:solidFill>
                  <a:srgbClr val="040506"/>
                </a:solidFill>
                <a:latin typeface="Arial" panose="020B0604020202020204" pitchFamily="34" charset="0"/>
                <a:cs typeface="Arial" panose="020B0604020202020204" pitchFamily="34" charset="0"/>
              </a:rPr>
              <a:t>gồm</a:t>
            </a:r>
            <a:r>
              <a:rPr lang="en-US" sz="2800" dirty="0">
                <a:solidFill>
                  <a:srgbClr val="040506"/>
                </a:solidFill>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D7D31D1C-1E47-D918-C134-4989A6BBAB72}"/>
              </a:ext>
            </a:extLst>
          </p:cNvPr>
          <p:cNvSpPr txBox="1">
            <a:spLocks/>
          </p:cNvSpPr>
          <p:nvPr/>
        </p:nvSpPr>
        <p:spPr>
          <a:xfrm>
            <a:off x="703361" y="3496504"/>
            <a:ext cx="8305800" cy="56181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7900" indent="-457200">
              <a:spcBef>
                <a:spcPts val="0"/>
              </a:spcBef>
              <a:spcAft>
                <a:spcPts val="200"/>
              </a:spcAft>
              <a:buFont typeface="+mj-lt"/>
              <a:buAutoNum type="arabicPeriod"/>
            </a:pPr>
            <a:r>
              <a:rPr lang="en-US" sz="3000" dirty="0" err="1">
                <a:cs typeface="Times New Roman"/>
              </a:rPr>
              <a:t>Thủ</a:t>
            </a:r>
            <a:r>
              <a:rPr lang="en-US" sz="3000" dirty="0">
                <a:cs typeface="Times New Roman"/>
              </a:rPr>
              <a:t> </a:t>
            </a:r>
            <a:r>
              <a:rPr lang="en-US" sz="3000" dirty="0" err="1">
                <a:cs typeface="Times New Roman"/>
              </a:rPr>
              <a:t>tục</a:t>
            </a:r>
            <a:r>
              <a:rPr lang="en-US" sz="3000" dirty="0">
                <a:cs typeface="Times New Roman"/>
              </a:rPr>
              <a:t> </a:t>
            </a:r>
            <a:r>
              <a:rPr lang="en-US" sz="3000" dirty="0" err="1">
                <a:cs typeface="Times New Roman"/>
              </a:rPr>
              <a:t>hải</a:t>
            </a:r>
            <a:r>
              <a:rPr lang="en-US" sz="3000" dirty="0">
                <a:cs typeface="Times New Roman"/>
              </a:rPr>
              <a:t> </a:t>
            </a:r>
            <a:r>
              <a:rPr lang="en-US" sz="3000" dirty="0" err="1">
                <a:cs typeface="Times New Roman"/>
              </a:rPr>
              <a:t>quan</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thuận</a:t>
            </a:r>
            <a:r>
              <a:rPr lang="en-US" sz="3000" dirty="0">
                <a:cs typeface="Times New Roman"/>
              </a:rPr>
              <a:t> </a:t>
            </a:r>
            <a:r>
              <a:rPr lang="en-US" sz="3000" dirty="0" err="1">
                <a:cs typeface="Times New Roman"/>
              </a:rPr>
              <a:t>lợi</a:t>
            </a:r>
            <a:r>
              <a:rPr lang="en-US" sz="3000" dirty="0">
                <a:cs typeface="Times New Roman"/>
              </a:rPr>
              <a:t> </a:t>
            </a:r>
            <a:r>
              <a:rPr lang="en-US" sz="3000" dirty="0" err="1">
                <a:cs typeface="Times New Roman"/>
              </a:rPr>
              <a:t>hóa</a:t>
            </a:r>
            <a:r>
              <a:rPr lang="en-US" sz="3000" dirty="0">
                <a:cs typeface="Times New Roman"/>
              </a:rPr>
              <a:t> </a:t>
            </a:r>
            <a:r>
              <a:rPr lang="en-US" sz="3000" dirty="0" err="1">
                <a:cs typeface="Times New Roman"/>
              </a:rPr>
              <a:t>thương</a:t>
            </a:r>
            <a:r>
              <a:rPr lang="en-US" sz="3000" dirty="0">
                <a:cs typeface="Times New Roman"/>
              </a:rPr>
              <a:t> </a:t>
            </a:r>
            <a:r>
              <a:rPr lang="en-US" sz="3000" dirty="0" err="1">
                <a:cs typeface="Times New Roman"/>
              </a:rPr>
              <a:t>mại</a:t>
            </a:r>
            <a:endParaRPr lang="en-US" sz="3000" dirty="0">
              <a:cs typeface="Times New Roman"/>
            </a:endParaRPr>
          </a:p>
          <a:p>
            <a:pPr marL="977900" indent="-457200">
              <a:spcBef>
                <a:spcPts val="0"/>
              </a:spcBef>
              <a:spcAft>
                <a:spcPts val="200"/>
              </a:spcAft>
              <a:buFont typeface="+mj-lt"/>
              <a:buAutoNum type="arabicPeriod"/>
            </a:pPr>
            <a:r>
              <a:rPr lang="en-US" sz="3000" dirty="0" err="1">
                <a:cs typeface="Times New Roman"/>
              </a:rPr>
              <a:t>Tiêu</a:t>
            </a:r>
            <a:r>
              <a:rPr lang="en-US" sz="3000" dirty="0">
                <a:cs typeface="Times New Roman"/>
              </a:rPr>
              <a:t> </a:t>
            </a:r>
            <a:r>
              <a:rPr lang="en-US" sz="3000" dirty="0" err="1">
                <a:cs typeface="Times New Roman"/>
              </a:rPr>
              <a:t>chuẩn</a:t>
            </a:r>
            <a:r>
              <a:rPr lang="en-US" sz="3000" dirty="0">
                <a:cs typeface="Times New Roman"/>
              </a:rPr>
              <a:t>, </a:t>
            </a:r>
            <a:r>
              <a:rPr lang="en-US" sz="3000" dirty="0" err="1">
                <a:cs typeface="Times New Roman"/>
              </a:rPr>
              <a:t>quy</a:t>
            </a:r>
            <a:r>
              <a:rPr lang="en-US" sz="3000" dirty="0">
                <a:cs typeface="Times New Roman"/>
              </a:rPr>
              <a:t> </a:t>
            </a:r>
            <a:r>
              <a:rPr lang="en-US" sz="3000" dirty="0" err="1">
                <a:cs typeface="Times New Roman"/>
              </a:rPr>
              <a:t>chuẩn</a:t>
            </a:r>
            <a:r>
              <a:rPr lang="en-US" sz="3000" dirty="0">
                <a:cs typeface="Times New Roman"/>
              </a:rPr>
              <a:t> </a:t>
            </a:r>
            <a:r>
              <a:rPr lang="en-US" sz="3000" dirty="0" err="1">
                <a:cs typeface="Times New Roman"/>
              </a:rPr>
              <a:t>kỹ</a:t>
            </a:r>
            <a:r>
              <a:rPr lang="en-US" sz="3000" dirty="0">
                <a:cs typeface="Times New Roman"/>
              </a:rPr>
              <a:t> </a:t>
            </a:r>
            <a:r>
              <a:rPr lang="en-US" sz="3000" dirty="0" err="1">
                <a:cs typeface="Times New Roman"/>
              </a:rPr>
              <a:t>thuật</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thủ</a:t>
            </a:r>
            <a:r>
              <a:rPr lang="en-US" sz="3000" dirty="0">
                <a:cs typeface="Times New Roman"/>
              </a:rPr>
              <a:t> </a:t>
            </a:r>
            <a:r>
              <a:rPr lang="en-US" sz="3000" dirty="0" err="1">
                <a:cs typeface="Times New Roman"/>
              </a:rPr>
              <a:t>tục</a:t>
            </a:r>
            <a:r>
              <a:rPr lang="en-US" sz="3000" dirty="0">
                <a:cs typeface="Times New Roman"/>
              </a:rPr>
              <a:t> </a:t>
            </a:r>
            <a:r>
              <a:rPr lang="en-US" sz="3000" dirty="0" err="1">
                <a:cs typeface="Times New Roman"/>
              </a:rPr>
              <a:t>đánh</a:t>
            </a:r>
            <a:r>
              <a:rPr lang="en-US" sz="3000" dirty="0">
                <a:cs typeface="Times New Roman"/>
              </a:rPr>
              <a:t> </a:t>
            </a:r>
            <a:r>
              <a:rPr lang="en-US" sz="3000" dirty="0" err="1">
                <a:cs typeface="Times New Roman"/>
              </a:rPr>
              <a:t>giá</a:t>
            </a:r>
            <a:r>
              <a:rPr lang="en-US" sz="3000" dirty="0">
                <a:cs typeface="Times New Roman"/>
              </a:rPr>
              <a:t> </a:t>
            </a:r>
            <a:r>
              <a:rPr lang="en-US" sz="3000" dirty="0" err="1">
                <a:cs typeface="Times New Roman"/>
              </a:rPr>
              <a:t>sự</a:t>
            </a:r>
            <a:r>
              <a:rPr lang="en-US" sz="3000" dirty="0">
                <a:cs typeface="Times New Roman"/>
              </a:rPr>
              <a:t> </a:t>
            </a:r>
            <a:r>
              <a:rPr lang="en-US" sz="3000" dirty="0" err="1">
                <a:cs typeface="Times New Roman"/>
              </a:rPr>
              <a:t>phù</a:t>
            </a:r>
            <a:r>
              <a:rPr lang="en-US" sz="3000" dirty="0">
                <a:cs typeface="Times New Roman"/>
              </a:rPr>
              <a:t> </a:t>
            </a:r>
            <a:r>
              <a:rPr lang="en-US" sz="3000" dirty="0" err="1">
                <a:cs typeface="Times New Roman"/>
              </a:rPr>
              <a:t>hợp</a:t>
            </a:r>
            <a:endParaRPr lang="en-US" sz="3000" dirty="0">
              <a:cs typeface="Times New Roman"/>
            </a:endParaRPr>
          </a:p>
          <a:p>
            <a:pPr marL="977900" indent="-457200">
              <a:spcBef>
                <a:spcPts val="0"/>
              </a:spcBef>
              <a:spcAft>
                <a:spcPts val="200"/>
              </a:spcAft>
              <a:buFont typeface="+mj-lt"/>
              <a:buAutoNum type="arabicPeriod"/>
            </a:pPr>
            <a:r>
              <a:rPr lang="en-US" sz="3000" dirty="0">
                <a:cs typeface="Times New Roman"/>
              </a:rPr>
              <a:t>Các </a:t>
            </a:r>
            <a:r>
              <a:rPr lang="en-US" sz="3000" dirty="0" err="1">
                <a:cs typeface="Times New Roman"/>
              </a:rPr>
              <a:t>biện</a:t>
            </a:r>
            <a:r>
              <a:rPr lang="en-US" sz="3000" dirty="0">
                <a:cs typeface="Times New Roman"/>
              </a:rPr>
              <a:t> </a:t>
            </a:r>
            <a:r>
              <a:rPr lang="en-US" sz="3000" dirty="0" err="1">
                <a:cs typeface="Times New Roman"/>
              </a:rPr>
              <a:t>pháp</a:t>
            </a:r>
            <a:r>
              <a:rPr lang="en-US" sz="3000" dirty="0">
                <a:cs typeface="Times New Roman"/>
              </a:rPr>
              <a:t> </a:t>
            </a:r>
            <a:r>
              <a:rPr lang="en-US" sz="3000" dirty="0" err="1">
                <a:cs typeface="Times New Roman"/>
              </a:rPr>
              <a:t>vệ</a:t>
            </a:r>
            <a:r>
              <a:rPr lang="en-US" sz="3000" dirty="0">
                <a:cs typeface="Times New Roman"/>
              </a:rPr>
              <a:t> </a:t>
            </a:r>
            <a:r>
              <a:rPr lang="en-US" sz="3000" dirty="0" err="1">
                <a:cs typeface="Times New Roman"/>
              </a:rPr>
              <a:t>sinh</a:t>
            </a:r>
            <a:r>
              <a:rPr lang="en-US" sz="3000" dirty="0">
                <a:cs typeface="Times New Roman"/>
              </a:rPr>
              <a:t> an </a:t>
            </a:r>
            <a:r>
              <a:rPr lang="en-US" sz="3000" dirty="0" err="1">
                <a:cs typeface="Times New Roman"/>
              </a:rPr>
              <a:t>toàn</a:t>
            </a:r>
            <a:r>
              <a:rPr lang="en-US" sz="3000" dirty="0">
                <a:cs typeface="Times New Roman"/>
              </a:rPr>
              <a:t> </a:t>
            </a:r>
            <a:r>
              <a:rPr lang="en-US" sz="3000" dirty="0" err="1">
                <a:cs typeface="Times New Roman"/>
              </a:rPr>
              <a:t>thực</a:t>
            </a:r>
            <a:r>
              <a:rPr lang="en-US" sz="3000" dirty="0">
                <a:cs typeface="Times New Roman"/>
              </a:rPr>
              <a:t> </a:t>
            </a:r>
            <a:r>
              <a:rPr lang="en-US" sz="3000" dirty="0" err="1">
                <a:cs typeface="Times New Roman"/>
              </a:rPr>
              <a:t>phẩm</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kiểm</a:t>
            </a:r>
            <a:r>
              <a:rPr lang="en-US" sz="3000" dirty="0">
                <a:cs typeface="Times New Roman"/>
              </a:rPr>
              <a:t> </a:t>
            </a:r>
            <a:r>
              <a:rPr lang="en-US" sz="3000" dirty="0" err="1">
                <a:cs typeface="Times New Roman"/>
              </a:rPr>
              <a:t>dịch</a:t>
            </a:r>
            <a:r>
              <a:rPr lang="en-US" sz="3000" dirty="0">
                <a:cs typeface="Times New Roman"/>
              </a:rPr>
              <a:t> </a:t>
            </a:r>
            <a:r>
              <a:rPr lang="en-US" sz="3000" dirty="0" err="1">
                <a:cs typeface="Times New Roman"/>
              </a:rPr>
              <a:t>động</a:t>
            </a:r>
            <a:r>
              <a:rPr lang="en-US" sz="3000" dirty="0">
                <a:cs typeface="Times New Roman"/>
              </a:rPr>
              <a:t> </a:t>
            </a:r>
            <a:r>
              <a:rPr lang="en-US" sz="3000" dirty="0" err="1">
                <a:cs typeface="Times New Roman"/>
              </a:rPr>
              <a:t>thực</a:t>
            </a:r>
            <a:r>
              <a:rPr lang="en-US" sz="3000" dirty="0">
                <a:cs typeface="Times New Roman"/>
              </a:rPr>
              <a:t> </a:t>
            </a:r>
            <a:r>
              <a:rPr lang="en-US" sz="3000" dirty="0" err="1">
                <a:cs typeface="Times New Roman"/>
              </a:rPr>
              <a:t>vật</a:t>
            </a:r>
            <a:endParaRPr lang="en-US" sz="3000" dirty="0">
              <a:cs typeface="Times New Roman"/>
            </a:endParaRPr>
          </a:p>
          <a:p>
            <a:pPr marL="977900" indent="-457200">
              <a:spcBef>
                <a:spcPts val="0"/>
              </a:spcBef>
              <a:spcAft>
                <a:spcPts val="200"/>
              </a:spcAft>
              <a:buFont typeface="+mj-lt"/>
              <a:buAutoNum type="arabicPeriod"/>
            </a:pPr>
            <a:r>
              <a:rPr lang="en-US" sz="3000" dirty="0">
                <a:cs typeface="Times New Roman"/>
              </a:rPr>
              <a:t>Cạnh </a:t>
            </a:r>
            <a:r>
              <a:rPr lang="en-US" sz="3000" dirty="0" err="1">
                <a:cs typeface="Times New Roman"/>
              </a:rPr>
              <a:t>tranh</a:t>
            </a:r>
            <a:r>
              <a:rPr lang="en-US" sz="3000" dirty="0">
                <a:cs typeface="Times New Roman"/>
              </a:rPr>
              <a:t> </a:t>
            </a:r>
            <a:r>
              <a:rPr lang="en-US" sz="3000" dirty="0" err="1">
                <a:cs typeface="Times New Roman"/>
              </a:rPr>
              <a:t>và</a:t>
            </a:r>
            <a:r>
              <a:rPr lang="en-US" sz="3000" dirty="0">
                <a:cs typeface="Times New Roman"/>
              </a:rPr>
              <a:t> Bảo </a:t>
            </a:r>
            <a:r>
              <a:rPr lang="en-US" sz="3000" dirty="0" err="1">
                <a:cs typeface="Times New Roman"/>
              </a:rPr>
              <a:t>vệ</a:t>
            </a:r>
            <a:r>
              <a:rPr lang="en-US" sz="3000" dirty="0">
                <a:cs typeface="Times New Roman"/>
              </a:rPr>
              <a:t> </a:t>
            </a:r>
            <a:r>
              <a:rPr lang="en-US" sz="3000" dirty="0" err="1">
                <a:cs typeface="Times New Roman"/>
              </a:rPr>
              <a:t>người</a:t>
            </a:r>
            <a:r>
              <a:rPr lang="en-US" sz="3000" dirty="0">
                <a:cs typeface="Times New Roman"/>
              </a:rPr>
              <a:t> </a:t>
            </a:r>
            <a:r>
              <a:rPr lang="en-US" sz="3000" dirty="0" err="1">
                <a:cs typeface="Times New Roman"/>
              </a:rPr>
              <a:t>tiêu</a:t>
            </a:r>
            <a:r>
              <a:rPr lang="en-US" sz="3000" dirty="0">
                <a:cs typeface="Times New Roman"/>
              </a:rPr>
              <a:t> </a:t>
            </a:r>
            <a:r>
              <a:rPr lang="en-US" sz="3000" dirty="0" err="1">
                <a:cs typeface="Times New Roman"/>
              </a:rPr>
              <a:t>dùng</a:t>
            </a:r>
            <a:endParaRPr lang="en-US" sz="3000" dirty="0">
              <a:cs typeface="Times New Roman"/>
            </a:endParaRPr>
          </a:p>
          <a:p>
            <a:pPr marL="977900" indent="-457200">
              <a:spcBef>
                <a:spcPts val="0"/>
              </a:spcBef>
              <a:spcAft>
                <a:spcPts val="200"/>
              </a:spcAft>
              <a:buFont typeface="+mj-lt"/>
              <a:buAutoNum type="arabicPeriod"/>
            </a:pPr>
            <a:r>
              <a:rPr lang="en-US" sz="3000" dirty="0">
                <a:cs typeface="Times New Roman"/>
              </a:rPr>
              <a:t>Kinh </a:t>
            </a:r>
            <a:r>
              <a:rPr lang="en-US" sz="3000" dirty="0" err="1">
                <a:cs typeface="Times New Roman"/>
              </a:rPr>
              <a:t>tế</a:t>
            </a:r>
            <a:r>
              <a:rPr lang="en-US" sz="3000" dirty="0">
                <a:cs typeface="Times New Roman"/>
              </a:rPr>
              <a:t> </a:t>
            </a:r>
            <a:r>
              <a:rPr lang="en-US" sz="3000" dirty="0" err="1">
                <a:cs typeface="Times New Roman"/>
              </a:rPr>
              <a:t>số</a:t>
            </a:r>
            <a:endParaRPr lang="en-US" sz="3000" dirty="0">
              <a:cs typeface="Times New Roman"/>
            </a:endParaRPr>
          </a:p>
          <a:p>
            <a:pPr marL="977900" indent="-457200">
              <a:spcBef>
                <a:spcPts val="0"/>
              </a:spcBef>
              <a:spcAft>
                <a:spcPts val="200"/>
              </a:spcAft>
              <a:buFont typeface="+mj-lt"/>
              <a:buAutoNum type="arabicPeriod"/>
            </a:pPr>
            <a:r>
              <a:rPr lang="en-US" sz="3000" dirty="0">
                <a:cs typeface="Times New Roman"/>
              </a:rPr>
              <a:t>Kinh </a:t>
            </a:r>
            <a:r>
              <a:rPr lang="en-US" sz="3000" dirty="0" err="1">
                <a:cs typeface="Times New Roman"/>
              </a:rPr>
              <a:t>tế</a:t>
            </a:r>
            <a:r>
              <a:rPr lang="en-US" sz="3000" dirty="0">
                <a:cs typeface="Times New Roman"/>
              </a:rPr>
              <a:t> </a:t>
            </a:r>
            <a:r>
              <a:rPr lang="en-US" sz="3000" dirty="0" err="1">
                <a:cs typeface="Times New Roman"/>
              </a:rPr>
              <a:t>xanh</a:t>
            </a:r>
            <a:r>
              <a:rPr lang="en-US" sz="3000" dirty="0">
                <a:cs typeface="Times New Roman"/>
              </a:rPr>
              <a:t> </a:t>
            </a:r>
            <a:endParaRPr lang="en-US" sz="3000" b="1" i="1" dirty="0">
              <a:cs typeface="Times New Roman"/>
            </a:endParaRPr>
          </a:p>
          <a:p>
            <a:pPr marL="520700" indent="0">
              <a:spcBef>
                <a:spcPts val="0"/>
              </a:spcBef>
              <a:spcAft>
                <a:spcPts val="200"/>
              </a:spcAft>
              <a:buNone/>
            </a:pPr>
            <a:endParaRPr lang="en-US" sz="2200" dirty="0">
              <a:cs typeface="Times New Roman"/>
            </a:endParaRPr>
          </a:p>
        </p:txBody>
      </p:sp>
      <p:sp>
        <p:nvSpPr>
          <p:cNvPr id="4" name="Content Placeholder 2">
            <a:extLst>
              <a:ext uri="{FF2B5EF4-FFF2-40B4-BE49-F238E27FC236}">
                <a16:creationId xmlns:a16="http://schemas.microsoft.com/office/drawing/2014/main" id="{DB2090A1-8B06-FCDD-CF4A-736571D01614}"/>
              </a:ext>
            </a:extLst>
          </p:cNvPr>
          <p:cNvSpPr txBox="1">
            <a:spLocks/>
          </p:cNvSpPr>
          <p:nvPr/>
        </p:nvSpPr>
        <p:spPr>
          <a:xfrm>
            <a:off x="9198276" y="3496504"/>
            <a:ext cx="8001000" cy="56181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52525" indent="-631825">
              <a:spcBef>
                <a:spcPts val="0"/>
              </a:spcBef>
              <a:spcAft>
                <a:spcPts val="200"/>
              </a:spcAft>
              <a:buFont typeface="+mj-lt"/>
              <a:buAutoNum type="arabicPeriod" startAt="7"/>
            </a:pPr>
            <a:r>
              <a:rPr lang="en-US" sz="3000" dirty="0">
                <a:cs typeface="Times New Roman"/>
              </a:rPr>
              <a:t>Kết </a:t>
            </a:r>
            <a:r>
              <a:rPr lang="en-US" sz="3000" dirty="0" err="1">
                <a:cs typeface="Times New Roman"/>
              </a:rPr>
              <a:t>nối</a:t>
            </a:r>
            <a:r>
              <a:rPr lang="en-US" sz="3000" dirty="0">
                <a:cs typeface="Times New Roman"/>
              </a:rPr>
              <a:t> </a:t>
            </a:r>
            <a:r>
              <a:rPr lang="en-US" sz="3000" dirty="0" err="1">
                <a:cs typeface="Times New Roman"/>
              </a:rPr>
              <a:t>Chuỗi</a:t>
            </a:r>
            <a:r>
              <a:rPr lang="en-US" sz="3000" dirty="0">
                <a:cs typeface="Times New Roman"/>
              </a:rPr>
              <a:t> </a:t>
            </a:r>
            <a:r>
              <a:rPr lang="en-US" sz="3000" dirty="0" err="1">
                <a:cs typeface="Times New Roman"/>
              </a:rPr>
              <a:t>cung</a:t>
            </a:r>
            <a:r>
              <a:rPr lang="en-US" sz="3000" dirty="0">
                <a:cs typeface="Times New Roman"/>
              </a:rPr>
              <a:t> </a:t>
            </a:r>
            <a:r>
              <a:rPr lang="en-US" sz="3000" dirty="0" err="1">
                <a:cs typeface="Times New Roman"/>
              </a:rPr>
              <a:t>ứng</a:t>
            </a:r>
            <a:endParaRPr lang="en-US" sz="3000" dirty="0">
              <a:cs typeface="Times New Roman"/>
            </a:endParaRPr>
          </a:p>
          <a:p>
            <a:pPr marL="1152525" indent="-631825">
              <a:spcBef>
                <a:spcPts val="0"/>
              </a:spcBef>
              <a:spcAft>
                <a:spcPts val="200"/>
              </a:spcAft>
              <a:buFont typeface="+mj-lt"/>
              <a:buAutoNum type="arabicPeriod" startAt="7"/>
            </a:pPr>
            <a:r>
              <a:rPr lang="en-US" sz="3000" dirty="0">
                <a:cs typeface="Times New Roman"/>
              </a:rPr>
              <a:t>Doanh </a:t>
            </a:r>
            <a:r>
              <a:rPr lang="en-US" sz="3000" dirty="0" err="1">
                <a:cs typeface="Times New Roman"/>
              </a:rPr>
              <a:t>nghiệp</a:t>
            </a:r>
            <a:r>
              <a:rPr lang="en-US" sz="3000" dirty="0">
                <a:cs typeface="Times New Roman"/>
              </a:rPr>
              <a:t> </a:t>
            </a:r>
            <a:r>
              <a:rPr lang="en-US" sz="3000" dirty="0" err="1">
                <a:cs typeface="Times New Roman"/>
              </a:rPr>
              <a:t>siêu</a:t>
            </a:r>
            <a:r>
              <a:rPr lang="en-US" sz="3000" dirty="0">
                <a:cs typeface="Times New Roman"/>
              </a:rPr>
              <a:t> </a:t>
            </a:r>
            <a:r>
              <a:rPr lang="en-US" sz="3000" dirty="0" err="1">
                <a:cs typeface="Times New Roman"/>
              </a:rPr>
              <a:t>nhỏ</a:t>
            </a:r>
            <a:r>
              <a:rPr lang="en-US" sz="3000" dirty="0">
                <a:cs typeface="Times New Roman"/>
              </a:rPr>
              <a:t>, </a:t>
            </a:r>
            <a:r>
              <a:rPr lang="en-US" sz="3000" dirty="0" err="1">
                <a:cs typeface="Times New Roman"/>
              </a:rPr>
              <a:t>nhỏ</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vừa</a:t>
            </a:r>
            <a:endParaRPr lang="en-US" sz="3000" dirty="0">
              <a:cs typeface="Times New Roman"/>
            </a:endParaRPr>
          </a:p>
          <a:p>
            <a:pPr marL="1152525" indent="-631825">
              <a:spcBef>
                <a:spcPts val="0"/>
              </a:spcBef>
              <a:spcAft>
                <a:spcPts val="200"/>
              </a:spcAft>
              <a:buFont typeface="+mj-lt"/>
              <a:buAutoNum type="arabicPeriod" startAt="7"/>
            </a:pPr>
            <a:r>
              <a:rPr lang="en-US" sz="3000" dirty="0" err="1">
                <a:cs typeface="Times New Roman"/>
              </a:rPr>
              <a:t>Hợp</a:t>
            </a:r>
            <a:r>
              <a:rPr lang="en-US" sz="3000" dirty="0">
                <a:cs typeface="Times New Roman"/>
              </a:rPr>
              <a:t> </a:t>
            </a:r>
            <a:r>
              <a:rPr lang="en-US" sz="3000" dirty="0" err="1">
                <a:cs typeface="Times New Roman"/>
              </a:rPr>
              <a:t>tác</a:t>
            </a:r>
            <a:r>
              <a:rPr lang="en-US" sz="3000" dirty="0">
                <a:cs typeface="Times New Roman"/>
              </a:rPr>
              <a:t> Kinh </a:t>
            </a:r>
            <a:r>
              <a:rPr lang="en-US" sz="3000" dirty="0" err="1">
                <a:cs typeface="Times New Roman"/>
              </a:rPr>
              <a:t>tế</a:t>
            </a:r>
            <a:r>
              <a:rPr lang="en-US" sz="3000" dirty="0">
                <a:cs typeface="Times New Roman"/>
              </a:rPr>
              <a:t> </a:t>
            </a:r>
            <a:r>
              <a:rPr lang="en-US" sz="3000" dirty="0" err="1">
                <a:cs typeface="Times New Roman"/>
              </a:rPr>
              <a:t>và</a:t>
            </a:r>
            <a:r>
              <a:rPr lang="en-US" sz="3000" dirty="0">
                <a:cs typeface="Times New Roman"/>
              </a:rPr>
              <a:t> </a:t>
            </a:r>
            <a:r>
              <a:rPr lang="en-US" sz="3000" dirty="0" err="1">
                <a:cs typeface="Times New Roman"/>
              </a:rPr>
              <a:t>Kỹ</a:t>
            </a:r>
            <a:r>
              <a:rPr lang="en-US" sz="3000" dirty="0">
                <a:cs typeface="Times New Roman"/>
              </a:rPr>
              <a:t> </a:t>
            </a:r>
            <a:r>
              <a:rPr lang="en-US" sz="3000" dirty="0" err="1">
                <a:cs typeface="Times New Roman"/>
              </a:rPr>
              <a:t>thuật</a:t>
            </a:r>
            <a:endParaRPr lang="en-US" sz="3000" dirty="0">
              <a:cs typeface="Times New Roman"/>
            </a:endParaRPr>
          </a:p>
          <a:p>
            <a:pPr marL="520700" indent="0">
              <a:spcBef>
                <a:spcPts val="0"/>
              </a:spcBef>
              <a:spcAft>
                <a:spcPts val="200"/>
              </a:spcAft>
              <a:buNone/>
            </a:pPr>
            <a:endParaRPr lang="en-US" sz="3000" dirty="0">
              <a:cs typeface="Times New Roman"/>
            </a:endParaRPr>
          </a:p>
        </p:txBody>
      </p:sp>
    </p:spTree>
    <p:extLst>
      <p:ext uri="{BB962C8B-B14F-4D97-AF65-F5344CB8AC3E}">
        <p14:creationId xmlns:p14="http://schemas.microsoft.com/office/powerpoint/2010/main" val="3870917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EADAE-FE0D-E8A2-3B74-E13121BDA85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CB9EC3-E0A4-D10D-7A4A-EDD80B58272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dirty="0"/>
          </a:p>
        </p:txBody>
      </p:sp>
      <p:sp>
        <p:nvSpPr>
          <p:cNvPr id="3" name="Freeform 3">
            <a:extLst>
              <a:ext uri="{FF2B5EF4-FFF2-40B4-BE49-F238E27FC236}">
                <a16:creationId xmlns:a16="http://schemas.microsoft.com/office/drawing/2014/main" id="{93DAE7B2-8C06-0238-1CC3-C74B694878AA}"/>
              </a:ext>
            </a:extLst>
          </p:cNvPr>
          <p:cNvSpPr/>
          <p:nvPr/>
        </p:nvSpPr>
        <p:spPr>
          <a:xfrm flipH="1">
            <a:off x="0" y="-168153"/>
            <a:ext cx="11650606" cy="13277044"/>
          </a:xfrm>
          <a:custGeom>
            <a:avLst/>
            <a:gdLst/>
            <a:ahLst/>
            <a:cxnLst/>
            <a:rect l="l" t="t" r="r" b="b"/>
            <a:pathLst>
              <a:path w="11650606" h="13277044">
                <a:moveTo>
                  <a:pt x="11650606" y="0"/>
                </a:moveTo>
                <a:lnTo>
                  <a:pt x="0" y="0"/>
                </a:lnTo>
                <a:lnTo>
                  <a:pt x="0" y="13277043"/>
                </a:lnTo>
                <a:lnTo>
                  <a:pt x="11650606" y="13277043"/>
                </a:lnTo>
                <a:lnTo>
                  <a:pt x="1165060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a:extLst>
              <a:ext uri="{FF2B5EF4-FFF2-40B4-BE49-F238E27FC236}">
                <a16:creationId xmlns:a16="http://schemas.microsoft.com/office/drawing/2014/main" id="{F7BF0389-2FFC-6D3B-C3A7-AC9527DD37F0}"/>
              </a:ext>
            </a:extLst>
          </p:cNvPr>
          <p:cNvGrpSpPr>
            <a:grpSpLocks noChangeAspect="1"/>
          </p:cNvGrpSpPr>
          <p:nvPr/>
        </p:nvGrpSpPr>
        <p:grpSpPr>
          <a:xfrm>
            <a:off x="905887" y="1167184"/>
            <a:ext cx="6558907" cy="6366243"/>
            <a:chOff x="-23042" y="66269"/>
            <a:chExt cx="6542159" cy="6349987"/>
          </a:xfrm>
        </p:grpSpPr>
        <p:sp>
          <p:nvSpPr>
            <p:cNvPr id="7" name="Freeform 7">
              <a:extLst>
                <a:ext uri="{FF2B5EF4-FFF2-40B4-BE49-F238E27FC236}">
                  <a16:creationId xmlns:a16="http://schemas.microsoft.com/office/drawing/2014/main" id="{40A0DADB-D311-47AC-4324-6DAE65B6DC63}"/>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dpi="0" rotWithShape="1">
              <a:blip r:embed="rId5">
                <a:extLst>
                  <a:ext uri="{28A0092B-C50C-407E-A947-70E740481C1C}">
                    <a14:useLocalDpi xmlns:a14="http://schemas.microsoft.com/office/drawing/2010/main" val="0"/>
                  </a:ext>
                </a:extLst>
              </a:blip>
              <a:srcRect/>
              <a:stretch>
                <a:fillRect/>
              </a:stretch>
            </a:blipFill>
          </p:spPr>
        </p:sp>
        <p:sp>
          <p:nvSpPr>
            <p:cNvPr id="8" name="Freeform 8">
              <a:extLst>
                <a:ext uri="{FF2B5EF4-FFF2-40B4-BE49-F238E27FC236}">
                  <a16:creationId xmlns:a16="http://schemas.microsoft.com/office/drawing/2014/main" id="{693A3C87-B6FB-A801-8683-899C91A1A56C}"/>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8A01">
                    <a:alpha val="100000"/>
                  </a:srgbClr>
                </a:gs>
                <a:gs pos="100000">
                  <a:srgbClr val="FFCF01">
                    <a:alpha val="100000"/>
                  </a:srgbClr>
                </a:gs>
              </a:gsLst>
              <a:lin ang="2700000"/>
            </a:gradFill>
          </p:spPr>
        </p:sp>
      </p:grpSp>
      <p:sp>
        <p:nvSpPr>
          <p:cNvPr id="24" name="TextBox 23">
            <a:extLst>
              <a:ext uri="{FF2B5EF4-FFF2-40B4-BE49-F238E27FC236}">
                <a16:creationId xmlns:a16="http://schemas.microsoft.com/office/drawing/2014/main" id="{92DB1D58-6B15-C49C-D8E2-FF989171B9C4}"/>
              </a:ext>
            </a:extLst>
          </p:cNvPr>
          <p:cNvSpPr txBox="1"/>
          <p:nvPr/>
        </p:nvSpPr>
        <p:spPr>
          <a:xfrm>
            <a:off x="7098044" y="2524865"/>
            <a:ext cx="10248900" cy="2554545"/>
          </a:xfrm>
          <a:prstGeom prst="rect">
            <a:avLst/>
          </a:prstGeom>
          <a:noFill/>
        </p:spPr>
        <p:txBody>
          <a:bodyPr wrap="square">
            <a:spAutoFit/>
          </a:bodyPr>
          <a:lstStyle/>
          <a:p>
            <a:pPr marL="304815" indent="-304815" algn="just" defTabSz="609630">
              <a:buFont typeface="Arial" panose="020B0604020202020204" pitchFamily="34" charset="0"/>
              <a:buChar char="•"/>
            </a:pP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Hiện</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nay,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nước ASEAN </a:t>
            </a:r>
            <a:r>
              <a:rPr lang="en-AU"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AU" sz="3200" dirty="0">
                <a:solidFill>
                  <a:prstClr val="black"/>
                </a:solidFill>
                <a:latin typeface="Calibri" panose="020F0502020204030204" pitchFamily="34" charset="0"/>
                <a:ea typeface="Calibri" panose="020F0502020204030204" pitchFamily="34" charset="0"/>
                <a:cs typeface="Calibri" panose="020F0502020204030204" pitchFamily="34" charset="0"/>
              </a:rPr>
              <a:t> Trung Quốc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đã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kết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thúc</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đàm phán nâng cấp Hiệp định ACFTA</a:t>
            </a:r>
            <a:r>
              <a:rPr lang="en-AU"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Nghị định thư nâng cấp Hiệp định ACFTA </a:t>
            </a:r>
            <a:r>
              <a:rPr lang="en-AU"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cũng</a:t>
            </a:r>
            <a:r>
              <a:rPr lang="en-AU"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AU"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đã</a:t>
            </a:r>
            <a:r>
              <a:rPr lang="en-AU"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AU"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được</a:t>
            </a:r>
            <a:r>
              <a:rPr lang="en-AU"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AU"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ký</a:t>
            </a:r>
            <a:r>
              <a:rPr lang="en-AU"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bên lề Hội nghị Cấp cao ASEAN – Trung Quốc lần thứ 28, diễn ra vào</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ngày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28</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tháng 10 năm 2025</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tại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Kuala Lumpur, Malaysia.</a:t>
            </a:r>
          </a:p>
        </p:txBody>
      </p:sp>
      <p:sp>
        <p:nvSpPr>
          <p:cNvPr id="26" name="TextBox 31">
            <a:extLst>
              <a:ext uri="{FF2B5EF4-FFF2-40B4-BE49-F238E27FC236}">
                <a16:creationId xmlns:a16="http://schemas.microsoft.com/office/drawing/2014/main" id="{893F9594-6E91-1BE7-269F-6DEF86932F1F}"/>
              </a:ext>
            </a:extLst>
          </p:cNvPr>
          <p:cNvSpPr txBox="1"/>
          <p:nvPr/>
        </p:nvSpPr>
        <p:spPr>
          <a:xfrm>
            <a:off x="4340548" y="1167184"/>
            <a:ext cx="12534900" cy="1046377"/>
          </a:xfrm>
          <a:prstGeom prst="rect">
            <a:avLst/>
          </a:prstGeom>
        </p:spPr>
        <p:txBody>
          <a:bodyPr wrap="square" lIns="0" tIns="0" rIns="0" bIns="0" rtlCol="0" anchor="t">
            <a:spAutoFit/>
          </a:bodyPr>
          <a:lstStyle/>
          <a:p>
            <a:pPr algn="r">
              <a:lnSpc>
                <a:spcPts val="9097"/>
              </a:lnSpc>
            </a:pPr>
            <a:r>
              <a:rPr lang="en-US" sz="5400" b="1" dirty="0" err="1">
                <a:solidFill>
                  <a:srgbClr val="003780"/>
                </a:solidFill>
                <a:latin typeface="Montserrat Bold"/>
                <a:ea typeface="Montserrat Bold"/>
                <a:cs typeface="Montserrat Bold"/>
                <a:sym typeface="Montserrat Bold"/>
              </a:rPr>
              <a:t>Tình</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hình</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ký</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và</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phê</a:t>
            </a:r>
            <a:r>
              <a:rPr lang="en-US" sz="5400" b="1" dirty="0">
                <a:solidFill>
                  <a:srgbClr val="003780"/>
                </a:solidFill>
                <a:latin typeface="Montserrat Bold"/>
                <a:ea typeface="Montserrat Bold"/>
                <a:cs typeface="Montserrat Bold"/>
                <a:sym typeface="Montserrat Bold"/>
              </a:rPr>
              <a:t> </a:t>
            </a:r>
            <a:r>
              <a:rPr lang="en-US" sz="5400" b="1" dirty="0" err="1">
                <a:solidFill>
                  <a:srgbClr val="003780"/>
                </a:solidFill>
                <a:latin typeface="Montserrat Bold"/>
                <a:ea typeface="Montserrat Bold"/>
                <a:cs typeface="Montserrat Bold"/>
                <a:sym typeface="Montserrat Bold"/>
              </a:rPr>
              <a:t>duyệt</a:t>
            </a:r>
            <a:endParaRPr lang="en-US" sz="8346" b="1" dirty="0">
              <a:solidFill>
                <a:srgbClr val="003780"/>
              </a:solidFill>
              <a:latin typeface="Montserrat Bold"/>
              <a:ea typeface="Montserrat Bold"/>
              <a:cs typeface="Montserrat Bold"/>
              <a:sym typeface="Montserrat Bold"/>
            </a:endParaRPr>
          </a:p>
        </p:txBody>
      </p:sp>
    </p:spTree>
    <p:extLst>
      <p:ext uri="{BB962C8B-B14F-4D97-AF65-F5344CB8AC3E}">
        <p14:creationId xmlns:p14="http://schemas.microsoft.com/office/powerpoint/2010/main" val="3393565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050-6A87-C8F5-9FB6-E94A859B8A6D}"/>
            </a:ext>
          </a:extLst>
        </p:cNvPr>
        <p:cNvGrpSpPr/>
        <p:nvPr/>
      </p:nvGrpSpPr>
      <p:grpSpPr>
        <a:xfrm>
          <a:off x="0" y="0"/>
          <a:ext cx="0" cy="0"/>
          <a:chOff x="0" y="0"/>
          <a:chExt cx="0" cy="0"/>
        </a:xfrm>
      </p:grpSpPr>
      <p:grpSp>
        <p:nvGrpSpPr>
          <p:cNvPr id="19" name="Group 19">
            <a:extLst>
              <a:ext uri="{FF2B5EF4-FFF2-40B4-BE49-F238E27FC236}">
                <a16:creationId xmlns:a16="http://schemas.microsoft.com/office/drawing/2014/main" id="{61392DE2-B349-EE5A-D577-42F71837707C}"/>
              </a:ext>
            </a:extLst>
          </p:cNvPr>
          <p:cNvGrpSpPr/>
          <p:nvPr/>
        </p:nvGrpSpPr>
        <p:grpSpPr>
          <a:xfrm rot="-5400000">
            <a:off x="1066800" y="3428954"/>
            <a:ext cx="3429092" cy="3429092"/>
            <a:chOff x="0" y="0"/>
            <a:chExt cx="812800" cy="812800"/>
          </a:xfrm>
        </p:grpSpPr>
        <p:sp>
          <p:nvSpPr>
            <p:cNvPr id="20" name="Freeform 20">
              <a:extLst>
                <a:ext uri="{FF2B5EF4-FFF2-40B4-BE49-F238E27FC236}">
                  <a16:creationId xmlns:a16="http://schemas.microsoft.com/office/drawing/2014/main" id="{2DBBB5E3-4106-8495-83DF-D72CED7BEB1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D67"/>
            </a:solidFill>
            <a:ln w="76200" cap="sq">
              <a:solidFill>
                <a:srgbClr val="F3C601"/>
              </a:solidFill>
              <a:prstDash val="solid"/>
              <a:miter/>
            </a:ln>
          </p:spPr>
        </p:sp>
        <p:sp>
          <p:nvSpPr>
            <p:cNvPr id="21" name="TextBox 21">
              <a:extLst>
                <a:ext uri="{FF2B5EF4-FFF2-40B4-BE49-F238E27FC236}">
                  <a16:creationId xmlns:a16="http://schemas.microsoft.com/office/drawing/2014/main" id="{8861EAE6-28BB-3866-06F4-A20A0F27B804}"/>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2" name="Group 22">
            <a:extLst>
              <a:ext uri="{FF2B5EF4-FFF2-40B4-BE49-F238E27FC236}">
                <a16:creationId xmlns:a16="http://schemas.microsoft.com/office/drawing/2014/main" id="{17F8A4B3-848A-459C-573C-27F7DB5D31D2}"/>
              </a:ext>
            </a:extLst>
          </p:cNvPr>
          <p:cNvGrpSpPr/>
          <p:nvPr/>
        </p:nvGrpSpPr>
        <p:grpSpPr>
          <a:xfrm>
            <a:off x="2566213" y="6846924"/>
            <a:ext cx="430268" cy="527477"/>
            <a:chOff x="0" y="0"/>
            <a:chExt cx="812800" cy="996434"/>
          </a:xfrm>
        </p:grpSpPr>
        <p:sp>
          <p:nvSpPr>
            <p:cNvPr id="23" name="Freeform 23">
              <a:extLst>
                <a:ext uri="{FF2B5EF4-FFF2-40B4-BE49-F238E27FC236}">
                  <a16:creationId xmlns:a16="http://schemas.microsoft.com/office/drawing/2014/main" id="{4E5B20D8-7DFB-0ADE-F36B-9D897B93F42C}"/>
                </a:ext>
              </a:extLst>
            </p:cNvPr>
            <p:cNvSpPr/>
            <p:nvPr/>
          </p:nvSpPr>
          <p:spPr>
            <a:xfrm>
              <a:off x="0" y="0"/>
              <a:ext cx="812800" cy="996434"/>
            </a:xfrm>
            <a:custGeom>
              <a:avLst/>
              <a:gdLst/>
              <a:ahLst/>
              <a:cxnLst/>
              <a:rect l="l" t="t" r="r" b="b"/>
              <a:pathLst>
                <a:path w="812800" h="996434">
                  <a:moveTo>
                    <a:pt x="406400" y="996434"/>
                  </a:moveTo>
                  <a:lnTo>
                    <a:pt x="812800" y="0"/>
                  </a:lnTo>
                  <a:lnTo>
                    <a:pt x="0" y="0"/>
                  </a:lnTo>
                  <a:lnTo>
                    <a:pt x="406400" y="996434"/>
                  </a:lnTo>
                  <a:close/>
                </a:path>
              </a:pathLst>
            </a:custGeom>
            <a:solidFill>
              <a:srgbClr val="F3C601"/>
            </a:solidFill>
          </p:spPr>
        </p:sp>
        <p:sp>
          <p:nvSpPr>
            <p:cNvPr id="24" name="TextBox 24">
              <a:extLst>
                <a:ext uri="{FF2B5EF4-FFF2-40B4-BE49-F238E27FC236}">
                  <a16:creationId xmlns:a16="http://schemas.microsoft.com/office/drawing/2014/main" id="{08437FB2-B376-98CE-1769-D4368162E2CB}"/>
                </a:ext>
              </a:extLst>
            </p:cNvPr>
            <p:cNvSpPr txBox="1"/>
            <p:nvPr/>
          </p:nvSpPr>
          <p:spPr>
            <a:xfrm>
              <a:off x="127000" y="23549"/>
              <a:ext cx="558800" cy="510255"/>
            </a:xfrm>
            <a:prstGeom prst="rect">
              <a:avLst/>
            </a:prstGeom>
          </p:spPr>
          <p:txBody>
            <a:bodyPr lIns="50800" tIns="50800" rIns="50800" bIns="50800" rtlCol="0" anchor="ctr"/>
            <a:lstStyle/>
            <a:p>
              <a:pPr algn="ctr">
                <a:lnSpc>
                  <a:spcPts val="2100"/>
                </a:lnSpc>
              </a:pPr>
              <a:endParaRPr/>
            </a:p>
          </p:txBody>
        </p:sp>
      </p:grpSp>
      <p:sp>
        <p:nvSpPr>
          <p:cNvPr id="25" name="AutoShape 25">
            <a:extLst>
              <a:ext uri="{FF2B5EF4-FFF2-40B4-BE49-F238E27FC236}">
                <a16:creationId xmlns:a16="http://schemas.microsoft.com/office/drawing/2014/main" id="{69296FCC-AF9D-DED4-946C-8E07110F0AAB}"/>
              </a:ext>
            </a:extLst>
          </p:cNvPr>
          <p:cNvSpPr/>
          <p:nvPr/>
        </p:nvSpPr>
        <p:spPr>
          <a:xfrm>
            <a:off x="1318571" y="5238750"/>
            <a:ext cx="2925551" cy="0"/>
          </a:xfrm>
          <a:prstGeom prst="line">
            <a:avLst/>
          </a:prstGeom>
          <a:ln w="19050" cap="flat">
            <a:solidFill>
              <a:srgbClr val="FFFFFF"/>
            </a:solidFill>
            <a:prstDash val="solid"/>
            <a:headEnd type="none" w="sm" len="sm"/>
            <a:tailEnd type="none" w="sm" len="sm"/>
          </a:ln>
        </p:spPr>
      </p:sp>
      <p:sp>
        <p:nvSpPr>
          <p:cNvPr id="32" name="AutoShape 32">
            <a:extLst>
              <a:ext uri="{FF2B5EF4-FFF2-40B4-BE49-F238E27FC236}">
                <a16:creationId xmlns:a16="http://schemas.microsoft.com/office/drawing/2014/main" id="{DF1B2C2D-2A9E-D9F2-8E79-E203CE587308}"/>
              </a:ext>
            </a:extLst>
          </p:cNvPr>
          <p:cNvSpPr/>
          <p:nvPr/>
        </p:nvSpPr>
        <p:spPr>
          <a:xfrm>
            <a:off x="5585740" y="5238750"/>
            <a:ext cx="2925551" cy="0"/>
          </a:xfrm>
          <a:prstGeom prst="line">
            <a:avLst/>
          </a:prstGeom>
          <a:ln w="19050" cap="flat">
            <a:solidFill>
              <a:srgbClr val="FFFFFF"/>
            </a:solidFill>
            <a:prstDash val="solid"/>
            <a:headEnd type="none" w="sm" len="sm"/>
            <a:tailEnd type="none" w="sm" len="sm"/>
          </a:ln>
        </p:spPr>
      </p:sp>
      <p:grpSp>
        <p:nvGrpSpPr>
          <p:cNvPr id="39" name="Group 39">
            <a:extLst>
              <a:ext uri="{FF2B5EF4-FFF2-40B4-BE49-F238E27FC236}">
                <a16:creationId xmlns:a16="http://schemas.microsoft.com/office/drawing/2014/main" id="{B2AA7032-4730-DE14-E55D-7FAC79824F77}"/>
              </a:ext>
            </a:extLst>
          </p:cNvPr>
          <p:cNvGrpSpPr/>
          <p:nvPr/>
        </p:nvGrpSpPr>
        <p:grpSpPr>
          <a:xfrm rot="-5400000">
            <a:off x="2781347" y="3036772"/>
            <a:ext cx="1593651" cy="1593651"/>
            <a:chOff x="0" y="0"/>
            <a:chExt cx="812800" cy="812800"/>
          </a:xfrm>
        </p:grpSpPr>
        <p:sp>
          <p:nvSpPr>
            <p:cNvPr id="40" name="Freeform 40">
              <a:extLst>
                <a:ext uri="{FF2B5EF4-FFF2-40B4-BE49-F238E27FC236}">
                  <a16:creationId xmlns:a16="http://schemas.microsoft.com/office/drawing/2014/main" id="{7E848B7C-FC1C-FF63-0DDA-74CCF88A625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41" name="TextBox 41">
              <a:extLst>
                <a:ext uri="{FF2B5EF4-FFF2-40B4-BE49-F238E27FC236}">
                  <a16:creationId xmlns:a16="http://schemas.microsoft.com/office/drawing/2014/main" id="{2D8D0D20-CD3B-111D-40A2-630542E931BB}"/>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44" name="TextBox 44">
            <a:extLst>
              <a:ext uri="{FF2B5EF4-FFF2-40B4-BE49-F238E27FC236}">
                <a16:creationId xmlns:a16="http://schemas.microsoft.com/office/drawing/2014/main" id="{DE150F48-E9E3-9AC2-0EFE-CBB087343061}"/>
              </a:ext>
            </a:extLst>
          </p:cNvPr>
          <p:cNvSpPr txBox="1"/>
          <p:nvPr/>
        </p:nvSpPr>
        <p:spPr>
          <a:xfrm rot="16200000">
            <a:off x="7151232" y="3139488"/>
            <a:ext cx="1294841" cy="1388219"/>
          </a:xfrm>
          <a:prstGeom prst="rect">
            <a:avLst/>
          </a:prstGeom>
        </p:spPr>
        <p:txBody>
          <a:bodyPr lIns="50800" tIns="50800" rIns="50800" bIns="50800" rtlCol="0" anchor="ctr"/>
          <a:lstStyle/>
          <a:p>
            <a:pPr algn="ctr">
              <a:lnSpc>
                <a:spcPts val="2100"/>
              </a:lnSpc>
            </a:pPr>
            <a:endParaRPr/>
          </a:p>
        </p:txBody>
      </p:sp>
      <p:grpSp>
        <p:nvGrpSpPr>
          <p:cNvPr id="45" name="Group 45">
            <a:extLst>
              <a:ext uri="{FF2B5EF4-FFF2-40B4-BE49-F238E27FC236}">
                <a16:creationId xmlns:a16="http://schemas.microsoft.com/office/drawing/2014/main" id="{E492BFAB-E886-0CF6-725B-3E7EA6D9AAA0}"/>
              </a:ext>
            </a:extLst>
          </p:cNvPr>
          <p:cNvGrpSpPr/>
          <p:nvPr/>
        </p:nvGrpSpPr>
        <p:grpSpPr>
          <a:xfrm rot="-10800000">
            <a:off x="15130581" y="-165718"/>
            <a:ext cx="3685761" cy="1194418"/>
            <a:chOff x="0" y="0"/>
            <a:chExt cx="970735" cy="314579"/>
          </a:xfrm>
          <a:solidFill>
            <a:srgbClr val="012D67"/>
          </a:solidFill>
        </p:grpSpPr>
        <p:sp>
          <p:nvSpPr>
            <p:cNvPr id="46" name="Freeform 46">
              <a:extLst>
                <a:ext uri="{FF2B5EF4-FFF2-40B4-BE49-F238E27FC236}">
                  <a16:creationId xmlns:a16="http://schemas.microsoft.com/office/drawing/2014/main" id="{30FEADC2-34C5-587A-67EB-414FDCE751C6}"/>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pFill/>
            <a:ln>
              <a:solidFill>
                <a:srgbClr val="012D67"/>
              </a:solidFill>
            </a:ln>
          </p:spPr>
        </p:sp>
        <p:sp>
          <p:nvSpPr>
            <p:cNvPr id="47" name="TextBox 47">
              <a:extLst>
                <a:ext uri="{FF2B5EF4-FFF2-40B4-BE49-F238E27FC236}">
                  <a16:creationId xmlns:a16="http://schemas.microsoft.com/office/drawing/2014/main" id="{0F3F997F-54AC-4E89-E938-03D9A9041D79}"/>
                </a:ext>
              </a:extLst>
            </p:cNvPr>
            <p:cNvSpPr txBox="1"/>
            <p:nvPr/>
          </p:nvSpPr>
          <p:spPr>
            <a:xfrm>
              <a:off x="0" y="-47625"/>
              <a:ext cx="970735" cy="362204"/>
            </a:xfrm>
            <a:prstGeom prst="rect">
              <a:avLst/>
            </a:prstGeom>
            <a:grpFill/>
            <a:ln>
              <a:solidFill>
                <a:srgbClr val="012D67"/>
              </a:solidFill>
            </a:ln>
          </p:spPr>
          <p:txBody>
            <a:bodyPr lIns="50800" tIns="50800" rIns="50800" bIns="50800" rtlCol="0" anchor="ctr"/>
            <a:lstStyle/>
            <a:p>
              <a:pPr algn="ctr">
                <a:lnSpc>
                  <a:spcPts val="2100"/>
                </a:lnSpc>
              </a:pPr>
              <a:endParaRPr/>
            </a:p>
          </p:txBody>
        </p:sp>
      </p:grpSp>
      <p:grpSp>
        <p:nvGrpSpPr>
          <p:cNvPr id="48" name="Group 48">
            <a:extLst>
              <a:ext uri="{FF2B5EF4-FFF2-40B4-BE49-F238E27FC236}">
                <a16:creationId xmlns:a16="http://schemas.microsoft.com/office/drawing/2014/main" id="{CAC6084B-4DE4-99DE-C891-DB8E87769227}"/>
              </a:ext>
            </a:extLst>
          </p:cNvPr>
          <p:cNvGrpSpPr/>
          <p:nvPr/>
        </p:nvGrpSpPr>
        <p:grpSpPr>
          <a:xfrm>
            <a:off x="-528342" y="-165718"/>
            <a:ext cx="3685761" cy="1194418"/>
            <a:chOff x="0" y="0"/>
            <a:chExt cx="970735" cy="314579"/>
          </a:xfrm>
          <a:solidFill>
            <a:srgbClr val="012D67"/>
          </a:solidFill>
        </p:grpSpPr>
        <p:sp>
          <p:nvSpPr>
            <p:cNvPr id="49" name="Freeform 49">
              <a:extLst>
                <a:ext uri="{FF2B5EF4-FFF2-40B4-BE49-F238E27FC236}">
                  <a16:creationId xmlns:a16="http://schemas.microsoft.com/office/drawing/2014/main" id="{E9B39227-3239-C7E1-4346-D50C46E55E36}"/>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pFill/>
          </p:spPr>
        </p:sp>
        <p:sp>
          <p:nvSpPr>
            <p:cNvPr id="50" name="TextBox 50">
              <a:extLst>
                <a:ext uri="{FF2B5EF4-FFF2-40B4-BE49-F238E27FC236}">
                  <a16:creationId xmlns:a16="http://schemas.microsoft.com/office/drawing/2014/main" id="{3F15FC42-6C3C-5689-ED70-435D734913F6}"/>
                </a:ext>
              </a:extLst>
            </p:cNvPr>
            <p:cNvSpPr txBox="1"/>
            <p:nvPr/>
          </p:nvSpPr>
          <p:spPr>
            <a:xfrm>
              <a:off x="0" y="-47625"/>
              <a:ext cx="970735" cy="362204"/>
            </a:xfrm>
            <a:prstGeom prst="rect">
              <a:avLst/>
            </a:prstGeom>
            <a:grpFill/>
          </p:spPr>
          <p:txBody>
            <a:bodyPr lIns="50800" tIns="50800" rIns="50800" bIns="50800" rtlCol="0" anchor="ctr"/>
            <a:lstStyle/>
            <a:p>
              <a:pPr algn="ctr">
                <a:lnSpc>
                  <a:spcPts val="2100"/>
                </a:lnSpc>
              </a:pPr>
              <a:endParaRPr/>
            </a:p>
          </p:txBody>
        </p:sp>
      </p:grpSp>
      <p:grpSp>
        <p:nvGrpSpPr>
          <p:cNvPr id="51" name="Group 51">
            <a:extLst>
              <a:ext uri="{FF2B5EF4-FFF2-40B4-BE49-F238E27FC236}">
                <a16:creationId xmlns:a16="http://schemas.microsoft.com/office/drawing/2014/main" id="{B81A27EC-85D0-2A2F-830C-023E6ABAFEB8}"/>
              </a:ext>
            </a:extLst>
          </p:cNvPr>
          <p:cNvGrpSpPr/>
          <p:nvPr/>
        </p:nvGrpSpPr>
        <p:grpSpPr>
          <a:xfrm rot="5400000">
            <a:off x="16144463" y="614201"/>
            <a:ext cx="828999" cy="828999"/>
            <a:chOff x="0" y="0"/>
            <a:chExt cx="812800" cy="812800"/>
          </a:xfrm>
        </p:grpSpPr>
        <p:sp>
          <p:nvSpPr>
            <p:cNvPr id="52" name="Freeform 52">
              <a:extLst>
                <a:ext uri="{FF2B5EF4-FFF2-40B4-BE49-F238E27FC236}">
                  <a16:creationId xmlns:a16="http://schemas.microsoft.com/office/drawing/2014/main" id="{62F27103-37F2-61F0-009A-1448E46B8E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53" name="TextBox 53">
              <a:extLst>
                <a:ext uri="{FF2B5EF4-FFF2-40B4-BE49-F238E27FC236}">
                  <a16:creationId xmlns:a16="http://schemas.microsoft.com/office/drawing/2014/main" id="{5E69F40D-D50A-92AA-911B-B2FA3BB0801C}"/>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54" name="Group 54">
            <a:extLst>
              <a:ext uri="{FF2B5EF4-FFF2-40B4-BE49-F238E27FC236}">
                <a16:creationId xmlns:a16="http://schemas.microsoft.com/office/drawing/2014/main" id="{7A04274A-A3F2-DF21-67BC-A0632CF0BA47}"/>
              </a:ext>
            </a:extLst>
          </p:cNvPr>
          <p:cNvGrpSpPr/>
          <p:nvPr/>
        </p:nvGrpSpPr>
        <p:grpSpPr>
          <a:xfrm rot="-5400000">
            <a:off x="1314538" y="614201"/>
            <a:ext cx="828999" cy="828999"/>
            <a:chOff x="0" y="0"/>
            <a:chExt cx="812800" cy="812800"/>
          </a:xfrm>
        </p:grpSpPr>
        <p:sp>
          <p:nvSpPr>
            <p:cNvPr id="55" name="Freeform 55">
              <a:extLst>
                <a:ext uri="{FF2B5EF4-FFF2-40B4-BE49-F238E27FC236}">
                  <a16:creationId xmlns:a16="http://schemas.microsoft.com/office/drawing/2014/main" id="{AFEDC065-9933-9E21-F1EE-9E184974F76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56" name="TextBox 56">
              <a:extLst>
                <a:ext uri="{FF2B5EF4-FFF2-40B4-BE49-F238E27FC236}">
                  <a16:creationId xmlns:a16="http://schemas.microsoft.com/office/drawing/2014/main" id="{51B654BC-A30F-513B-8970-5F41C668DFC0}"/>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73" name="TextBox 73">
            <a:extLst>
              <a:ext uri="{FF2B5EF4-FFF2-40B4-BE49-F238E27FC236}">
                <a16:creationId xmlns:a16="http://schemas.microsoft.com/office/drawing/2014/main" id="{94D5055D-D57E-ABD9-2EC1-CD5A158D6EEE}"/>
              </a:ext>
            </a:extLst>
          </p:cNvPr>
          <p:cNvSpPr txBox="1"/>
          <p:nvPr/>
        </p:nvSpPr>
        <p:spPr>
          <a:xfrm>
            <a:off x="1684629" y="4041147"/>
            <a:ext cx="1096718" cy="1102353"/>
          </a:xfrm>
          <a:prstGeom prst="rect">
            <a:avLst/>
          </a:prstGeom>
        </p:spPr>
        <p:txBody>
          <a:bodyPr lIns="0" tIns="0" rIns="0" bIns="0" rtlCol="0" anchor="t">
            <a:spAutoFit/>
          </a:bodyPr>
          <a:lstStyle/>
          <a:p>
            <a:pPr algn="ctr">
              <a:lnSpc>
                <a:spcPts val="8803"/>
              </a:lnSpc>
            </a:pPr>
            <a:r>
              <a:rPr lang="en-US" sz="6772" b="1" dirty="0">
                <a:solidFill>
                  <a:srgbClr val="F3C601"/>
                </a:solidFill>
                <a:latin typeface="Archivo Narrow Bold"/>
                <a:ea typeface="Archivo Narrow Bold"/>
                <a:cs typeface="Archivo Narrow Bold"/>
                <a:sym typeface="Archivo Narrow Bold"/>
              </a:rPr>
              <a:t>03</a:t>
            </a:r>
          </a:p>
        </p:txBody>
      </p:sp>
      <p:grpSp>
        <p:nvGrpSpPr>
          <p:cNvPr id="84" name="Group 84">
            <a:extLst>
              <a:ext uri="{FF2B5EF4-FFF2-40B4-BE49-F238E27FC236}">
                <a16:creationId xmlns:a16="http://schemas.microsoft.com/office/drawing/2014/main" id="{953894ED-21C5-E093-3264-4E3DFD4A0482}"/>
              </a:ext>
            </a:extLst>
          </p:cNvPr>
          <p:cNvGrpSpPr/>
          <p:nvPr/>
        </p:nvGrpSpPr>
        <p:grpSpPr>
          <a:xfrm rot="-5400000">
            <a:off x="2722444" y="7315499"/>
            <a:ext cx="117804" cy="117804"/>
            <a:chOff x="0" y="0"/>
            <a:chExt cx="812800" cy="812800"/>
          </a:xfrm>
        </p:grpSpPr>
        <p:sp>
          <p:nvSpPr>
            <p:cNvPr id="85" name="Freeform 85">
              <a:extLst>
                <a:ext uri="{FF2B5EF4-FFF2-40B4-BE49-F238E27FC236}">
                  <a16:creationId xmlns:a16="http://schemas.microsoft.com/office/drawing/2014/main" id="{518500B9-029C-C146-0CDE-392313E578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601"/>
            </a:solidFill>
            <a:ln cap="sq">
              <a:noFill/>
              <a:prstDash val="solid"/>
              <a:miter/>
            </a:ln>
          </p:spPr>
        </p:sp>
        <p:sp>
          <p:nvSpPr>
            <p:cNvPr id="86" name="TextBox 86">
              <a:extLst>
                <a:ext uri="{FF2B5EF4-FFF2-40B4-BE49-F238E27FC236}">
                  <a16:creationId xmlns:a16="http://schemas.microsoft.com/office/drawing/2014/main" id="{D1214F8F-B846-20DC-03D9-C9BFC7FC4F8D}"/>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92" name="TextBox 91">
            <a:extLst>
              <a:ext uri="{FF2B5EF4-FFF2-40B4-BE49-F238E27FC236}">
                <a16:creationId xmlns:a16="http://schemas.microsoft.com/office/drawing/2014/main" id="{E2ECFE53-0FA6-3493-1598-99A6DA616D54}"/>
              </a:ext>
            </a:extLst>
          </p:cNvPr>
          <p:cNvSpPr txBox="1"/>
          <p:nvPr/>
        </p:nvSpPr>
        <p:spPr>
          <a:xfrm>
            <a:off x="3880989" y="561663"/>
            <a:ext cx="10393680" cy="1323439"/>
          </a:xfrm>
          <a:prstGeom prst="rect">
            <a:avLst/>
          </a:prstGeom>
          <a:noFill/>
        </p:spPr>
        <p:txBody>
          <a:bodyPr wrap="square">
            <a:spAutoFit/>
          </a:bodyPr>
          <a:lstStyle/>
          <a:p>
            <a:pPr algn="ctr"/>
            <a:r>
              <a:rPr lang="en-US" sz="4000" b="1" dirty="0"/>
              <a:t>TÌNH HÌNH ĐÀM PHÁN RÀ SOÁT, NÂNG CẤP VÀ ĐÀM PHÁN MỚI CÁC FTA ASEAN+</a:t>
            </a:r>
          </a:p>
        </p:txBody>
      </p:sp>
      <p:sp>
        <p:nvSpPr>
          <p:cNvPr id="102" name="TextBox 70">
            <a:extLst>
              <a:ext uri="{FF2B5EF4-FFF2-40B4-BE49-F238E27FC236}">
                <a16:creationId xmlns:a16="http://schemas.microsoft.com/office/drawing/2014/main" id="{08E3D39D-30C0-A963-8070-7579D510CF7A}"/>
              </a:ext>
            </a:extLst>
          </p:cNvPr>
          <p:cNvSpPr txBox="1"/>
          <p:nvPr/>
        </p:nvSpPr>
        <p:spPr>
          <a:xfrm>
            <a:off x="1399144" y="5686892"/>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AITIGA</a:t>
            </a:r>
          </a:p>
        </p:txBody>
      </p:sp>
      <p:sp>
        <p:nvSpPr>
          <p:cNvPr id="103" name="TextBox 70">
            <a:extLst>
              <a:ext uri="{FF2B5EF4-FFF2-40B4-BE49-F238E27FC236}">
                <a16:creationId xmlns:a16="http://schemas.microsoft.com/office/drawing/2014/main" id="{73E091CB-433C-771E-3848-1B0B664779AD}"/>
              </a:ext>
            </a:extLst>
          </p:cNvPr>
          <p:cNvSpPr txBox="1"/>
          <p:nvPr/>
        </p:nvSpPr>
        <p:spPr>
          <a:xfrm>
            <a:off x="5712578" y="5670699"/>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ACAFTA</a:t>
            </a:r>
          </a:p>
        </p:txBody>
      </p:sp>
      <p:sp>
        <p:nvSpPr>
          <p:cNvPr id="105" name="TextBox 70">
            <a:extLst>
              <a:ext uri="{FF2B5EF4-FFF2-40B4-BE49-F238E27FC236}">
                <a16:creationId xmlns:a16="http://schemas.microsoft.com/office/drawing/2014/main" id="{B13F77A0-67E8-70BB-30F1-9834E68151A4}"/>
              </a:ext>
            </a:extLst>
          </p:cNvPr>
          <p:cNvSpPr txBox="1"/>
          <p:nvPr/>
        </p:nvSpPr>
        <p:spPr>
          <a:xfrm>
            <a:off x="6450866" y="3924300"/>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2022</a:t>
            </a:r>
          </a:p>
        </p:txBody>
      </p:sp>
      <p:sp>
        <p:nvSpPr>
          <p:cNvPr id="106" name="TextBox 70">
            <a:extLst>
              <a:ext uri="{FF2B5EF4-FFF2-40B4-BE49-F238E27FC236}">
                <a16:creationId xmlns:a16="http://schemas.microsoft.com/office/drawing/2014/main" id="{364372C2-3E80-E65F-8347-0592597F52A6}"/>
              </a:ext>
            </a:extLst>
          </p:cNvPr>
          <p:cNvSpPr txBox="1"/>
          <p:nvPr/>
        </p:nvSpPr>
        <p:spPr>
          <a:xfrm>
            <a:off x="2286938" y="3739124"/>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2022</a:t>
            </a:r>
          </a:p>
        </p:txBody>
      </p:sp>
      <p:sp>
        <p:nvSpPr>
          <p:cNvPr id="2" name="TextBox 1">
            <a:extLst>
              <a:ext uri="{FF2B5EF4-FFF2-40B4-BE49-F238E27FC236}">
                <a16:creationId xmlns:a16="http://schemas.microsoft.com/office/drawing/2014/main" id="{5D053435-9045-9DA9-B586-DEBFE3561CEB}"/>
              </a:ext>
            </a:extLst>
          </p:cNvPr>
          <p:cNvSpPr txBox="1"/>
          <p:nvPr/>
        </p:nvSpPr>
        <p:spPr>
          <a:xfrm>
            <a:off x="5595477" y="3739124"/>
            <a:ext cx="10248900" cy="4524315"/>
          </a:xfrm>
          <a:prstGeom prst="rect">
            <a:avLst/>
          </a:prstGeom>
          <a:noFill/>
        </p:spPr>
        <p:txBody>
          <a:bodyPr wrap="square">
            <a:spAutoFit/>
          </a:bodyPr>
          <a:lstStyle/>
          <a:p>
            <a:pPr marL="457200" indent="-457200" algn="just">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Đ</a:t>
            </a:r>
            <a:r>
              <a:rPr lang="vi-VN" sz="3200" dirty="0">
                <a:latin typeface="Calibri" panose="020F0502020204030204" pitchFamily="34" charset="0"/>
                <a:ea typeface="Calibri" panose="020F0502020204030204" pitchFamily="34" charset="0"/>
                <a:cs typeface="Calibri" panose="020F0502020204030204" pitchFamily="34" charset="0"/>
              </a:rPr>
              <a:t>ã tiến hành 04 phiên đàm phán rà soát, nâng cấp Hiệp định này trong năm 2024 và 04 phiên đàm phán từ đầu năm 2025</a:t>
            </a:r>
            <a:r>
              <a:rPr lang="en-US" sz="3200" dirty="0">
                <a:latin typeface="Calibri" panose="020F0502020204030204" pitchFamily="34" charset="0"/>
                <a:ea typeface="Calibri" panose="020F0502020204030204" pitchFamily="34" charset="0"/>
                <a:cs typeface="Calibri" panose="020F0502020204030204" pitchFamily="34" charset="0"/>
              </a:rPr>
              <a:t>;</a:t>
            </a:r>
            <a:r>
              <a:rPr lang="vi-VN" sz="3200" dirty="0">
                <a:latin typeface="Calibri" panose="020F0502020204030204" pitchFamily="34" charset="0"/>
                <a:ea typeface="Calibri" panose="020F0502020204030204" pitchFamily="34" charset="0"/>
                <a:cs typeface="Calibri" panose="020F0502020204030204" pitchFamily="34" charset="0"/>
              </a:rPr>
              <a:t> </a:t>
            </a:r>
            <a:endParaRPr lang="en-US" sz="3200" dirty="0">
              <a:latin typeface="Calibri" panose="020F0502020204030204" pitchFamily="34" charset="0"/>
              <a:ea typeface="Calibri" panose="020F0502020204030204" pitchFamily="34" charset="0"/>
              <a:cs typeface="Calibri" panose="020F0502020204030204" pitchFamily="34" charset="0"/>
            </a:endParaRPr>
          </a:p>
          <a:p>
            <a:pPr algn="just"/>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D</a:t>
            </a:r>
            <a:r>
              <a:rPr lang="vi-VN" sz="3200" dirty="0">
                <a:latin typeface="Calibri" panose="020F0502020204030204" pitchFamily="34" charset="0"/>
                <a:ea typeface="Calibri" panose="020F0502020204030204" pitchFamily="34" charset="0"/>
                <a:cs typeface="Calibri" panose="020F0502020204030204" pitchFamily="34" charset="0"/>
              </a:rPr>
              <a:t>ự kiến họp thêm 02 phiên trong năm 2025</a:t>
            </a:r>
            <a:r>
              <a:rPr lang="en-US" sz="3200" dirty="0">
                <a:latin typeface="Calibri" panose="020F0502020204030204" pitchFamily="34" charset="0"/>
                <a:ea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Hoàn thành cơ bản đàm phán rà soát, nâng cấp Hiệp định AITIGA là một trong các sáng kiến ưu tiên hợp tác kinh tế của ASEAN trong năm 2025</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014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03CB-2946-9FCA-70B9-BB86DB0BBD00}"/>
            </a:ext>
          </a:extLst>
        </p:cNvPr>
        <p:cNvGrpSpPr/>
        <p:nvPr/>
      </p:nvGrpSpPr>
      <p:grpSpPr>
        <a:xfrm>
          <a:off x="0" y="0"/>
          <a:ext cx="0" cy="0"/>
          <a:chOff x="0" y="0"/>
          <a:chExt cx="0" cy="0"/>
        </a:xfrm>
      </p:grpSpPr>
      <p:grpSp>
        <p:nvGrpSpPr>
          <p:cNvPr id="19" name="Group 19">
            <a:extLst>
              <a:ext uri="{FF2B5EF4-FFF2-40B4-BE49-F238E27FC236}">
                <a16:creationId xmlns:a16="http://schemas.microsoft.com/office/drawing/2014/main" id="{62B19444-47F7-E288-C14D-08C21E60B308}"/>
              </a:ext>
            </a:extLst>
          </p:cNvPr>
          <p:cNvGrpSpPr/>
          <p:nvPr/>
        </p:nvGrpSpPr>
        <p:grpSpPr>
          <a:xfrm rot="-5400000">
            <a:off x="1066800" y="3428954"/>
            <a:ext cx="3429092" cy="3429092"/>
            <a:chOff x="0" y="0"/>
            <a:chExt cx="812800" cy="812800"/>
          </a:xfrm>
        </p:grpSpPr>
        <p:sp>
          <p:nvSpPr>
            <p:cNvPr id="20" name="Freeform 20">
              <a:extLst>
                <a:ext uri="{FF2B5EF4-FFF2-40B4-BE49-F238E27FC236}">
                  <a16:creationId xmlns:a16="http://schemas.microsoft.com/office/drawing/2014/main" id="{F2A144D8-BC24-69AD-2018-605D5562B11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D67"/>
            </a:solidFill>
            <a:ln w="76200" cap="sq">
              <a:solidFill>
                <a:srgbClr val="F3C601"/>
              </a:solidFill>
              <a:prstDash val="solid"/>
              <a:miter/>
            </a:ln>
          </p:spPr>
        </p:sp>
        <p:sp>
          <p:nvSpPr>
            <p:cNvPr id="21" name="TextBox 21">
              <a:extLst>
                <a:ext uri="{FF2B5EF4-FFF2-40B4-BE49-F238E27FC236}">
                  <a16:creationId xmlns:a16="http://schemas.microsoft.com/office/drawing/2014/main" id="{26A4C721-7D17-6364-1EFB-956FC1319E03}"/>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2" name="Group 22">
            <a:extLst>
              <a:ext uri="{FF2B5EF4-FFF2-40B4-BE49-F238E27FC236}">
                <a16:creationId xmlns:a16="http://schemas.microsoft.com/office/drawing/2014/main" id="{E097ACBE-D496-9361-5F3C-152F7370AC14}"/>
              </a:ext>
            </a:extLst>
          </p:cNvPr>
          <p:cNvGrpSpPr/>
          <p:nvPr/>
        </p:nvGrpSpPr>
        <p:grpSpPr>
          <a:xfrm>
            <a:off x="2566213" y="6846924"/>
            <a:ext cx="430268" cy="527477"/>
            <a:chOff x="0" y="0"/>
            <a:chExt cx="812800" cy="996434"/>
          </a:xfrm>
        </p:grpSpPr>
        <p:sp>
          <p:nvSpPr>
            <p:cNvPr id="23" name="Freeform 23">
              <a:extLst>
                <a:ext uri="{FF2B5EF4-FFF2-40B4-BE49-F238E27FC236}">
                  <a16:creationId xmlns:a16="http://schemas.microsoft.com/office/drawing/2014/main" id="{A51C4807-D494-6BFA-B619-70234E467B30}"/>
                </a:ext>
              </a:extLst>
            </p:cNvPr>
            <p:cNvSpPr/>
            <p:nvPr/>
          </p:nvSpPr>
          <p:spPr>
            <a:xfrm>
              <a:off x="0" y="0"/>
              <a:ext cx="812800" cy="996434"/>
            </a:xfrm>
            <a:custGeom>
              <a:avLst/>
              <a:gdLst/>
              <a:ahLst/>
              <a:cxnLst/>
              <a:rect l="l" t="t" r="r" b="b"/>
              <a:pathLst>
                <a:path w="812800" h="996434">
                  <a:moveTo>
                    <a:pt x="406400" y="996434"/>
                  </a:moveTo>
                  <a:lnTo>
                    <a:pt x="812800" y="0"/>
                  </a:lnTo>
                  <a:lnTo>
                    <a:pt x="0" y="0"/>
                  </a:lnTo>
                  <a:lnTo>
                    <a:pt x="406400" y="996434"/>
                  </a:lnTo>
                  <a:close/>
                </a:path>
              </a:pathLst>
            </a:custGeom>
            <a:solidFill>
              <a:srgbClr val="F3C601"/>
            </a:solidFill>
          </p:spPr>
        </p:sp>
        <p:sp>
          <p:nvSpPr>
            <p:cNvPr id="24" name="TextBox 24">
              <a:extLst>
                <a:ext uri="{FF2B5EF4-FFF2-40B4-BE49-F238E27FC236}">
                  <a16:creationId xmlns:a16="http://schemas.microsoft.com/office/drawing/2014/main" id="{E54BFCC8-0BED-13A0-8DF0-0225ED6231F3}"/>
                </a:ext>
              </a:extLst>
            </p:cNvPr>
            <p:cNvSpPr txBox="1"/>
            <p:nvPr/>
          </p:nvSpPr>
          <p:spPr>
            <a:xfrm>
              <a:off x="127000" y="23549"/>
              <a:ext cx="558800" cy="510255"/>
            </a:xfrm>
            <a:prstGeom prst="rect">
              <a:avLst/>
            </a:prstGeom>
          </p:spPr>
          <p:txBody>
            <a:bodyPr lIns="50800" tIns="50800" rIns="50800" bIns="50800" rtlCol="0" anchor="ctr"/>
            <a:lstStyle/>
            <a:p>
              <a:pPr algn="ctr">
                <a:lnSpc>
                  <a:spcPts val="2100"/>
                </a:lnSpc>
              </a:pPr>
              <a:endParaRPr/>
            </a:p>
          </p:txBody>
        </p:sp>
      </p:grpSp>
      <p:sp>
        <p:nvSpPr>
          <p:cNvPr id="25" name="AutoShape 25">
            <a:extLst>
              <a:ext uri="{FF2B5EF4-FFF2-40B4-BE49-F238E27FC236}">
                <a16:creationId xmlns:a16="http://schemas.microsoft.com/office/drawing/2014/main" id="{4D702894-F9ED-99B9-E89E-820A8FF8472C}"/>
              </a:ext>
            </a:extLst>
          </p:cNvPr>
          <p:cNvSpPr/>
          <p:nvPr/>
        </p:nvSpPr>
        <p:spPr>
          <a:xfrm>
            <a:off x="1318571" y="5238750"/>
            <a:ext cx="2925551" cy="0"/>
          </a:xfrm>
          <a:prstGeom prst="line">
            <a:avLst/>
          </a:prstGeom>
          <a:ln w="19050" cap="flat">
            <a:solidFill>
              <a:srgbClr val="FFFFFF"/>
            </a:solidFill>
            <a:prstDash val="solid"/>
            <a:headEnd type="none" w="sm" len="sm"/>
            <a:tailEnd type="none" w="sm" len="sm"/>
          </a:ln>
        </p:spPr>
      </p:sp>
      <p:sp>
        <p:nvSpPr>
          <p:cNvPr id="32" name="AutoShape 32">
            <a:extLst>
              <a:ext uri="{FF2B5EF4-FFF2-40B4-BE49-F238E27FC236}">
                <a16:creationId xmlns:a16="http://schemas.microsoft.com/office/drawing/2014/main" id="{E7052CEE-E3F7-2D51-9075-987F4C242F44}"/>
              </a:ext>
            </a:extLst>
          </p:cNvPr>
          <p:cNvSpPr/>
          <p:nvPr/>
        </p:nvSpPr>
        <p:spPr>
          <a:xfrm>
            <a:off x="5585740" y="5238750"/>
            <a:ext cx="2925551" cy="0"/>
          </a:xfrm>
          <a:prstGeom prst="line">
            <a:avLst/>
          </a:prstGeom>
          <a:ln w="19050" cap="flat">
            <a:solidFill>
              <a:srgbClr val="FFFFFF"/>
            </a:solidFill>
            <a:prstDash val="solid"/>
            <a:headEnd type="none" w="sm" len="sm"/>
            <a:tailEnd type="none" w="sm" len="sm"/>
          </a:ln>
        </p:spPr>
      </p:sp>
      <p:grpSp>
        <p:nvGrpSpPr>
          <p:cNvPr id="39" name="Group 39">
            <a:extLst>
              <a:ext uri="{FF2B5EF4-FFF2-40B4-BE49-F238E27FC236}">
                <a16:creationId xmlns:a16="http://schemas.microsoft.com/office/drawing/2014/main" id="{D3566F91-FB05-1FA7-FF4C-EAE031660DC6}"/>
              </a:ext>
            </a:extLst>
          </p:cNvPr>
          <p:cNvGrpSpPr/>
          <p:nvPr/>
        </p:nvGrpSpPr>
        <p:grpSpPr>
          <a:xfrm rot="-5400000">
            <a:off x="2781347" y="3036772"/>
            <a:ext cx="1593651" cy="1593651"/>
            <a:chOff x="0" y="0"/>
            <a:chExt cx="812800" cy="812800"/>
          </a:xfrm>
        </p:grpSpPr>
        <p:sp>
          <p:nvSpPr>
            <p:cNvPr id="40" name="Freeform 40">
              <a:extLst>
                <a:ext uri="{FF2B5EF4-FFF2-40B4-BE49-F238E27FC236}">
                  <a16:creationId xmlns:a16="http://schemas.microsoft.com/office/drawing/2014/main" id="{2A54F322-055F-2A39-80D0-74063A2CD8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57150" cap="sq">
              <a:solidFill>
                <a:srgbClr val="FFFFFF"/>
              </a:solidFill>
              <a:prstDash val="solid"/>
              <a:miter/>
            </a:ln>
          </p:spPr>
        </p:sp>
        <p:sp>
          <p:nvSpPr>
            <p:cNvPr id="41" name="TextBox 41">
              <a:extLst>
                <a:ext uri="{FF2B5EF4-FFF2-40B4-BE49-F238E27FC236}">
                  <a16:creationId xmlns:a16="http://schemas.microsoft.com/office/drawing/2014/main" id="{8C9ACA30-7C7F-B963-55E1-DD0CC56C705D}"/>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44" name="TextBox 44">
            <a:extLst>
              <a:ext uri="{FF2B5EF4-FFF2-40B4-BE49-F238E27FC236}">
                <a16:creationId xmlns:a16="http://schemas.microsoft.com/office/drawing/2014/main" id="{1A83DAE8-F9A6-0291-FCFA-908C3C47652A}"/>
              </a:ext>
            </a:extLst>
          </p:cNvPr>
          <p:cNvSpPr txBox="1"/>
          <p:nvPr/>
        </p:nvSpPr>
        <p:spPr>
          <a:xfrm rot="16200000">
            <a:off x="7151232" y="3139488"/>
            <a:ext cx="1294841" cy="1388219"/>
          </a:xfrm>
          <a:prstGeom prst="rect">
            <a:avLst/>
          </a:prstGeom>
        </p:spPr>
        <p:txBody>
          <a:bodyPr lIns="50800" tIns="50800" rIns="50800" bIns="50800" rtlCol="0" anchor="ctr"/>
          <a:lstStyle/>
          <a:p>
            <a:pPr algn="ctr">
              <a:lnSpc>
                <a:spcPts val="2100"/>
              </a:lnSpc>
            </a:pPr>
            <a:endParaRPr/>
          </a:p>
        </p:txBody>
      </p:sp>
      <p:grpSp>
        <p:nvGrpSpPr>
          <p:cNvPr id="45" name="Group 45">
            <a:extLst>
              <a:ext uri="{FF2B5EF4-FFF2-40B4-BE49-F238E27FC236}">
                <a16:creationId xmlns:a16="http://schemas.microsoft.com/office/drawing/2014/main" id="{B22DC845-37EA-1376-5C0D-CE7FC0735802}"/>
              </a:ext>
            </a:extLst>
          </p:cNvPr>
          <p:cNvGrpSpPr/>
          <p:nvPr/>
        </p:nvGrpSpPr>
        <p:grpSpPr>
          <a:xfrm rot="-10800000">
            <a:off x="15130581" y="-165718"/>
            <a:ext cx="3685761" cy="1194418"/>
            <a:chOff x="0" y="0"/>
            <a:chExt cx="970735" cy="314579"/>
          </a:xfrm>
          <a:solidFill>
            <a:srgbClr val="012D67"/>
          </a:solidFill>
        </p:grpSpPr>
        <p:sp>
          <p:nvSpPr>
            <p:cNvPr id="46" name="Freeform 46">
              <a:extLst>
                <a:ext uri="{FF2B5EF4-FFF2-40B4-BE49-F238E27FC236}">
                  <a16:creationId xmlns:a16="http://schemas.microsoft.com/office/drawing/2014/main" id="{3C0B6C4A-FD96-D96E-B826-3E7BA595F350}"/>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pFill/>
            <a:ln>
              <a:solidFill>
                <a:srgbClr val="012D67"/>
              </a:solidFill>
            </a:ln>
          </p:spPr>
        </p:sp>
        <p:sp>
          <p:nvSpPr>
            <p:cNvPr id="47" name="TextBox 47">
              <a:extLst>
                <a:ext uri="{FF2B5EF4-FFF2-40B4-BE49-F238E27FC236}">
                  <a16:creationId xmlns:a16="http://schemas.microsoft.com/office/drawing/2014/main" id="{07AF789C-B2F7-E806-9F84-56B5FB062397}"/>
                </a:ext>
              </a:extLst>
            </p:cNvPr>
            <p:cNvSpPr txBox="1"/>
            <p:nvPr/>
          </p:nvSpPr>
          <p:spPr>
            <a:xfrm>
              <a:off x="0" y="-47625"/>
              <a:ext cx="970735" cy="362204"/>
            </a:xfrm>
            <a:prstGeom prst="rect">
              <a:avLst/>
            </a:prstGeom>
            <a:grpFill/>
            <a:ln>
              <a:solidFill>
                <a:srgbClr val="012D67"/>
              </a:solidFill>
            </a:ln>
          </p:spPr>
          <p:txBody>
            <a:bodyPr lIns="50800" tIns="50800" rIns="50800" bIns="50800" rtlCol="0" anchor="ctr"/>
            <a:lstStyle/>
            <a:p>
              <a:pPr algn="ctr">
                <a:lnSpc>
                  <a:spcPts val="2100"/>
                </a:lnSpc>
              </a:pPr>
              <a:endParaRPr/>
            </a:p>
          </p:txBody>
        </p:sp>
      </p:grpSp>
      <p:grpSp>
        <p:nvGrpSpPr>
          <p:cNvPr id="48" name="Group 48">
            <a:extLst>
              <a:ext uri="{FF2B5EF4-FFF2-40B4-BE49-F238E27FC236}">
                <a16:creationId xmlns:a16="http://schemas.microsoft.com/office/drawing/2014/main" id="{CE26279F-401D-306C-EE61-CE4FD357EC92}"/>
              </a:ext>
            </a:extLst>
          </p:cNvPr>
          <p:cNvGrpSpPr/>
          <p:nvPr/>
        </p:nvGrpSpPr>
        <p:grpSpPr>
          <a:xfrm>
            <a:off x="-528342" y="-165718"/>
            <a:ext cx="3685761" cy="1194418"/>
            <a:chOff x="0" y="0"/>
            <a:chExt cx="970735" cy="314579"/>
          </a:xfrm>
          <a:solidFill>
            <a:srgbClr val="012D67"/>
          </a:solidFill>
        </p:grpSpPr>
        <p:sp>
          <p:nvSpPr>
            <p:cNvPr id="49" name="Freeform 49">
              <a:extLst>
                <a:ext uri="{FF2B5EF4-FFF2-40B4-BE49-F238E27FC236}">
                  <a16:creationId xmlns:a16="http://schemas.microsoft.com/office/drawing/2014/main" id="{4C6D8200-D36B-F88B-7139-D71F241052FE}"/>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grpFill/>
          </p:spPr>
        </p:sp>
        <p:sp>
          <p:nvSpPr>
            <p:cNvPr id="50" name="TextBox 50">
              <a:extLst>
                <a:ext uri="{FF2B5EF4-FFF2-40B4-BE49-F238E27FC236}">
                  <a16:creationId xmlns:a16="http://schemas.microsoft.com/office/drawing/2014/main" id="{44E05981-9B29-1920-F79A-0A95F6BA04F8}"/>
                </a:ext>
              </a:extLst>
            </p:cNvPr>
            <p:cNvSpPr txBox="1"/>
            <p:nvPr/>
          </p:nvSpPr>
          <p:spPr>
            <a:xfrm>
              <a:off x="0" y="-47625"/>
              <a:ext cx="970735" cy="362204"/>
            </a:xfrm>
            <a:prstGeom prst="rect">
              <a:avLst/>
            </a:prstGeom>
            <a:grpFill/>
          </p:spPr>
          <p:txBody>
            <a:bodyPr lIns="50800" tIns="50800" rIns="50800" bIns="50800" rtlCol="0" anchor="ctr"/>
            <a:lstStyle/>
            <a:p>
              <a:pPr algn="ctr">
                <a:lnSpc>
                  <a:spcPts val="2100"/>
                </a:lnSpc>
              </a:pPr>
              <a:endParaRPr/>
            </a:p>
          </p:txBody>
        </p:sp>
      </p:grpSp>
      <p:grpSp>
        <p:nvGrpSpPr>
          <p:cNvPr id="51" name="Group 51">
            <a:extLst>
              <a:ext uri="{FF2B5EF4-FFF2-40B4-BE49-F238E27FC236}">
                <a16:creationId xmlns:a16="http://schemas.microsoft.com/office/drawing/2014/main" id="{61F03B46-435E-9105-1635-23B26077768D}"/>
              </a:ext>
            </a:extLst>
          </p:cNvPr>
          <p:cNvGrpSpPr/>
          <p:nvPr/>
        </p:nvGrpSpPr>
        <p:grpSpPr>
          <a:xfrm rot="5400000">
            <a:off x="16144463" y="614201"/>
            <a:ext cx="828999" cy="828999"/>
            <a:chOff x="0" y="0"/>
            <a:chExt cx="812800" cy="812800"/>
          </a:xfrm>
        </p:grpSpPr>
        <p:sp>
          <p:nvSpPr>
            <p:cNvPr id="52" name="Freeform 52">
              <a:extLst>
                <a:ext uri="{FF2B5EF4-FFF2-40B4-BE49-F238E27FC236}">
                  <a16:creationId xmlns:a16="http://schemas.microsoft.com/office/drawing/2014/main" id="{97DE7B69-85CE-C74D-F978-5A1F3C46DA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53" name="TextBox 53">
              <a:extLst>
                <a:ext uri="{FF2B5EF4-FFF2-40B4-BE49-F238E27FC236}">
                  <a16:creationId xmlns:a16="http://schemas.microsoft.com/office/drawing/2014/main" id="{7E6C9709-812F-D93C-6566-F66A9F97D1F9}"/>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54" name="Group 54">
            <a:extLst>
              <a:ext uri="{FF2B5EF4-FFF2-40B4-BE49-F238E27FC236}">
                <a16:creationId xmlns:a16="http://schemas.microsoft.com/office/drawing/2014/main" id="{EF7DC325-59F1-2F80-0DA7-8F190CD6F770}"/>
              </a:ext>
            </a:extLst>
          </p:cNvPr>
          <p:cNvGrpSpPr/>
          <p:nvPr/>
        </p:nvGrpSpPr>
        <p:grpSpPr>
          <a:xfrm rot="-5400000">
            <a:off x="1314538" y="614201"/>
            <a:ext cx="828999" cy="828999"/>
            <a:chOff x="0" y="0"/>
            <a:chExt cx="812800" cy="812800"/>
          </a:xfrm>
        </p:grpSpPr>
        <p:sp>
          <p:nvSpPr>
            <p:cNvPr id="55" name="Freeform 55">
              <a:extLst>
                <a:ext uri="{FF2B5EF4-FFF2-40B4-BE49-F238E27FC236}">
                  <a16:creationId xmlns:a16="http://schemas.microsoft.com/office/drawing/2014/main" id="{8A3C67FA-C20F-3AD3-20D4-948ABCFB5B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56" name="TextBox 56">
              <a:extLst>
                <a:ext uri="{FF2B5EF4-FFF2-40B4-BE49-F238E27FC236}">
                  <a16:creationId xmlns:a16="http://schemas.microsoft.com/office/drawing/2014/main" id="{809916D8-FF76-DFAF-E173-D853D0417E2C}"/>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73" name="TextBox 73">
            <a:extLst>
              <a:ext uri="{FF2B5EF4-FFF2-40B4-BE49-F238E27FC236}">
                <a16:creationId xmlns:a16="http://schemas.microsoft.com/office/drawing/2014/main" id="{388D027A-6ED0-C9AB-F612-92C9376C2097}"/>
              </a:ext>
            </a:extLst>
          </p:cNvPr>
          <p:cNvSpPr txBox="1"/>
          <p:nvPr/>
        </p:nvSpPr>
        <p:spPr>
          <a:xfrm>
            <a:off x="1684629" y="4041147"/>
            <a:ext cx="1096718" cy="1044068"/>
          </a:xfrm>
          <a:prstGeom prst="rect">
            <a:avLst/>
          </a:prstGeom>
        </p:spPr>
        <p:txBody>
          <a:bodyPr lIns="0" tIns="0" rIns="0" bIns="0" rtlCol="0" anchor="t">
            <a:spAutoFit/>
          </a:bodyPr>
          <a:lstStyle/>
          <a:p>
            <a:pPr algn="ctr">
              <a:lnSpc>
                <a:spcPts val="8803"/>
              </a:lnSpc>
            </a:pPr>
            <a:r>
              <a:rPr lang="en-US" sz="6772" b="1" dirty="0">
                <a:solidFill>
                  <a:srgbClr val="F3C601"/>
                </a:solidFill>
                <a:latin typeface="Archivo Narrow Bold"/>
                <a:ea typeface="Archivo Narrow Bold"/>
                <a:cs typeface="Archivo Narrow Bold"/>
                <a:sym typeface="Archivo Narrow Bold"/>
              </a:rPr>
              <a:t>04</a:t>
            </a:r>
          </a:p>
        </p:txBody>
      </p:sp>
      <p:grpSp>
        <p:nvGrpSpPr>
          <p:cNvPr id="84" name="Group 84">
            <a:extLst>
              <a:ext uri="{FF2B5EF4-FFF2-40B4-BE49-F238E27FC236}">
                <a16:creationId xmlns:a16="http://schemas.microsoft.com/office/drawing/2014/main" id="{1600FD86-CF52-E916-0B98-904C6917565A}"/>
              </a:ext>
            </a:extLst>
          </p:cNvPr>
          <p:cNvGrpSpPr/>
          <p:nvPr/>
        </p:nvGrpSpPr>
        <p:grpSpPr>
          <a:xfrm rot="-5400000">
            <a:off x="2722444" y="7315499"/>
            <a:ext cx="117804" cy="117804"/>
            <a:chOff x="0" y="0"/>
            <a:chExt cx="812800" cy="812800"/>
          </a:xfrm>
        </p:grpSpPr>
        <p:sp>
          <p:nvSpPr>
            <p:cNvPr id="85" name="Freeform 85">
              <a:extLst>
                <a:ext uri="{FF2B5EF4-FFF2-40B4-BE49-F238E27FC236}">
                  <a16:creationId xmlns:a16="http://schemas.microsoft.com/office/drawing/2014/main" id="{240D022C-49BA-84BC-AF9D-6237BC05BB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601"/>
            </a:solidFill>
            <a:ln cap="sq">
              <a:noFill/>
              <a:prstDash val="solid"/>
              <a:miter/>
            </a:ln>
          </p:spPr>
        </p:sp>
        <p:sp>
          <p:nvSpPr>
            <p:cNvPr id="86" name="TextBox 86">
              <a:extLst>
                <a:ext uri="{FF2B5EF4-FFF2-40B4-BE49-F238E27FC236}">
                  <a16:creationId xmlns:a16="http://schemas.microsoft.com/office/drawing/2014/main" id="{E30EB049-6045-4172-2C49-EA15E25C026D}"/>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92" name="TextBox 91">
            <a:extLst>
              <a:ext uri="{FF2B5EF4-FFF2-40B4-BE49-F238E27FC236}">
                <a16:creationId xmlns:a16="http://schemas.microsoft.com/office/drawing/2014/main" id="{BD8DD770-6C51-6D3B-B93A-95F3B700ED9B}"/>
              </a:ext>
            </a:extLst>
          </p:cNvPr>
          <p:cNvSpPr txBox="1"/>
          <p:nvPr/>
        </p:nvSpPr>
        <p:spPr>
          <a:xfrm>
            <a:off x="3880989" y="561663"/>
            <a:ext cx="10393680" cy="1323439"/>
          </a:xfrm>
          <a:prstGeom prst="rect">
            <a:avLst/>
          </a:prstGeom>
          <a:noFill/>
        </p:spPr>
        <p:txBody>
          <a:bodyPr wrap="square">
            <a:spAutoFit/>
          </a:bodyPr>
          <a:lstStyle/>
          <a:p>
            <a:pPr algn="ctr"/>
            <a:r>
              <a:rPr lang="en-US" sz="4000" b="1" dirty="0"/>
              <a:t>TÌNH HÌNH ĐÀM PHÁN RÀ SOÁT, NÂNG CẤP VÀ ĐÀM PHÁN MỚI CÁC FTA ASEAN+</a:t>
            </a:r>
          </a:p>
        </p:txBody>
      </p:sp>
      <p:sp>
        <p:nvSpPr>
          <p:cNvPr id="102" name="TextBox 70">
            <a:extLst>
              <a:ext uri="{FF2B5EF4-FFF2-40B4-BE49-F238E27FC236}">
                <a16:creationId xmlns:a16="http://schemas.microsoft.com/office/drawing/2014/main" id="{A093F735-580C-F91F-FB4E-0E7DA8584F16}"/>
              </a:ext>
            </a:extLst>
          </p:cNvPr>
          <p:cNvSpPr txBox="1"/>
          <p:nvPr/>
        </p:nvSpPr>
        <p:spPr>
          <a:xfrm>
            <a:off x="1399144" y="5686892"/>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ACAFTA</a:t>
            </a:r>
          </a:p>
        </p:txBody>
      </p:sp>
      <p:sp>
        <p:nvSpPr>
          <p:cNvPr id="103" name="TextBox 70">
            <a:extLst>
              <a:ext uri="{FF2B5EF4-FFF2-40B4-BE49-F238E27FC236}">
                <a16:creationId xmlns:a16="http://schemas.microsoft.com/office/drawing/2014/main" id="{BA99E8B8-826A-FC76-E2B4-91FB532064CF}"/>
              </a:ext>
            </a:extLst>
          </p:cNvPr>
          <p:cNvSpPr txBox="1"/>
          <p:nvPr/>
        </p:nvSpPr>
        <p:spPr>
          <a:xfrm>
            <a:off x="5712578" y="5670699"/>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ACAFTA</a:t>
            </a:r>
          </a:p>
        </p:txBody>
      </p:sp>
      <p:sp>
        <p:nvSpPr>
          <p:cNvPr id="105" name="TextBox 70">
            <a:extLst>
              <a:ext uri="{FF2B5EF4-FFF2-40B4-BE49-F238E27FC236}">
                <a16:creationId xmlns:a16="http://schemas.microsoft.com/office/drawing/2014/main" id="{B0A5E0CD-E475-92C3-BA98-4BFCA6291D45}"/>
              </a:ext>
            </a:extLst>
          </p:cNvPr>
          <p:cNvSpPr txBox="1"/>
          <p:nvPr/>
        </p:nvSpPr>
        <p:spPr>
          <a:xfrm>
            <a:off x="6450866" y="3924300"/>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2022</a:t>
            </a:r>
          </a:p>
        </p:txBody>
      </p:sp>
      <p:sp>
        <p:nvSpPr>
          <p:cNvPr id="106" name="TextBox 70">
            <a:extLst>
              <a:ext uri="{FF2B5EF4-FFF2-40B4-BE49-F238E27FC236}">
                <a16:creationId xmlns:a16="http://schemas.microsoft.com/office/drawing/2014/main" id="{DA2E142D-0960-A4DA-DBB6-93EDFE6774B7}"/>
              </a:ext>
            </a:extLst>
          </p:cNvPr>
          <p:cNvSpPr txBox="1"/>
          <p:nvPr/>
        </p:nvSpPr>
        <p:spPr>
          <a:xfrm>
            <a:off x="2286938" y="3739124"/>
            <a:ext cx="2664973" cy="345544"/>
          </a:xfrm>
          <a:prstGeom prst="rect">
            <a:avLst/>
          </a:prstGeom>
        </p:spPr>
        <p:txBody>
          <a:bodyPr lIns="0" tIns="0" rIns="0" bIns="0" rtlCol="0" anchor="t">
            <a:spAutoFit/>
          </a:bodyPr>
          <a:lstStyle/>
          <a:p>
            <a:pPr algn="ctr">
              <a:lnSpc>
                <a:spcPts val="2520"/>
              </a:lnSpc>
            </a:pPr>
            <a:r>
              <a:rPr lang="en-US" sz="3600" b="1" dirty="0">
                <a:solidFill>
                  <a:srgbClr val="FFFFFF"/>
                </a:solidFill>
                <a:latin typeface="Poppins Semi-Bold"/>
                <a:ea typeface="Poppins Semi-Bold"/>
                <a:cs typeface="Poppins Semi-Bold"/>
                <a:sym typeface="Poppins Semi-Bold"/>
              </a:rPr>
              <a:t>2021</a:t>
            </a:r>
          </a:p>
        </p:txBody>
      </p:sp>
      <p:sp>
        <p:nvSpPr>
          <p:cNvPr id="2" name="TextBox 1">
            <a:extLst>
              <a:ext uri="{FF2B5EF4-FFF2-40B4-BE49-F238E27FC236}">
                <a16:creationId xmlns:a16="http://schemas.microsoft.com/office/drawing/2014/main" id="{55497D52-817F-1F5A-DF74-80232DA2750F}"/>
              </a:ext>
            </a:extLst>
          </p:cNvPr>
          <p:cNvSpPr txBox="1"/>
          <p:nvPr/>
        </p:nvSpPr>
        <p:spPr>
          <a:xfrm>
            <a:off x="5595477" y="3739124"/>
            <a:ext cx="10248900" cy="3046988"/>
          </a:xfrm>
          <a:prstGeom prst="rect">
            <a:avLst/>
          </a:prstGeom>
          <a:noFill/>
        </p:spPr>
        <p:txBody>
          <a:bodyPr wrap="square">
            <a:spAutoFit/>
          </a:bodyPr>
          <a:lstStyle/>
          <a:p>
            <a:pPr marL="457200" indent="-457200" algn="just">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Đây là hiệp định thương mại tự do thế hệ mới giữa ASEAN và Canada</a:t>
            </a:r>
            <a:r>
              <a:rPr lang="en-US" sz="3200" dirty="0">
                <a:latin typeface="Calibri" panose="020F0502020204030204" pitchFamily="34" charset="0"/>
                <a:ea typeface="Calibri" panose="020F0502020204030204" pitchFamily="34" charset="0"/>
                <a:cs typeface="Calibri" panose="020F0502020204030204" pitchFamily="34" charset="0"/>
              </a:rPr>
              <a:t>;</a:t>
            </a:r>
          </a:p>
          <a:p>
            <a:pPr algn="just"/>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D</a:t>
            </a:r>
            <a:r>
              <a:rPr lang="vi-VN" sz="3200" dirty="0">
                <a:latin typeface="Calibri" panose="020F0502020204030204" pitchFamily="34" charset="0"/>
                <a:ea typeface="Calibri" panose="020F0502020204030204" pitchFamily="34" charset="0"/>
                <a:cs typeface="Calibri" panose="020F0502020204030204" pitchFamily="34" charset="0"/>
              </a:rPr>
              <a:t>ự kiến cơ bản kết thúc đàm phán Hiệp định ACAFTA trong năm 2026</a:t>
            </a:r>
            <a:r>
              <a:rPr lang="en-US" sz="3200" dirty="0">
                <a:latin typeface="Calibri" panose="020F0502020204030204" pitchFamily="34" charset="0"/>
                <a:ea typeface="Calibri" panose="020F0502020204030204" pitchFamily="34" charset="0"/>
                <a:cs typeface="Calibri" panose="020F0502020204030204" pitchFamily="34" charset="0"/>
              </a:rPr>
              <a:t>.</a:t>
            </a:r>
          </a:p>
          <a:p>
            <a:pPr algn="just"/>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0354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431" y="3414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4429961" y="2562051"/>
            <a:ext cx="9424454" cy="918884"/>
          </a:xfrm>
          <a:custGeom>
            <a:avLst/>
            <a:gdLst/>
            <a:ahLst/>
            <a:cxnLst/>
            <a:rect l="l" t="t" r="r" b="b"/>
            <a:pathLst>
              <a:path w="9424454" h="918884">
                <a:moveTo>
                  <a:pt x="0" y="0"/>
                </a:moveTo>
                <a:lnTo>
                  <a:pt x="9424454" y="0"/>
                </a:lnTo>
                <a:lnTo>
                  <a:pt x="9424454" y="918885"/>
                </a:lnTo>
                <a:lnTo>
                  <a:pt x="0" y="918885"/>
                </a:lnTo>
                <a:lnTo>
                  <a:pt x="0" y="0"/>
                </a:lnTo>
                <a:close/>
              </a:path>
            </a:pathLst>
          </a:custGeom>
          <a:blipFill>
            <a:blip r:embed="rId3"/>
            <a:stretch>
              <a:fillRect/>
            </a:stretch>
          </a:blipFill>
        </p:spPr>
      </p:sp>
      <p:grpSp>
        <p:nvGrpSpPr>
          <p:cNvPr id="4" name="Group 4"/>
          <p:cNvGrpSpPr/>
          <p:nvPr/>
        </p:nvGrpSpPr>
        <p:grpSpPr>
          <a:xfrm>
            <a:off x="3865375" y="796150"/>
            <a:ext cx="10555438" cy="1919377"/>
            <a:chOff x="0" y="0"/>
            <a:chExt cx="2780033" cy="505515"/>
          </a:xfrm>
        </p:grpSpPr>
        <p:sp>
          <p:nvSpPr>
            <p:cNvPr id="5" name="Freeform 5"/>
            <p:cNvSpPr/>
            <p:nvPr/>
          </p:nvSpPr>
          <p:spPr>
            <a:xfrm>
              <a:off x="0" y="0"/>
              <a:ext cx="2780033" cy="505515"/>
            </a:xfrm>
            <a:custGeom>
              <a:avLst/>
              <a:gdLst/>
              <a:ahLst/>
              <a:cxnLst/>
              <a:rect l="l" t="t" r="r" b="b"/>
              <a:pathLst>
                <a:path w="2780033" h="505515">
                  <a:moveTo>
                    <a:pt x="67478" y="0"/>
                  </a:moveTo>
                  <a:lnTo>
                    <a:pt x="2712556" y="0"/>
                  </a:lnTo>
                  <a:cubicBezTo>
                    <a:pt x="2730452" y="0"/>
                    <a:pt x="2747615" y="7109"/>
                    <a:pt x="2760270" y="19764"/>
                  </a:cubicBezTo>
                  <a:cubicBezTo>
                    <a:pt x="2772924" y="32418"/>
                    <a:pt x="2780033" y="49581"/>
                    <a:pt x="2780033" y="67478"/>
                  </a:cubicBezTo>
                  <a:lnTo>
                    <a:pt x="2780033" y="438037"/>
                  </a:lnTo>
                  <a:cubicBezTo>
                    <a:pt x="2780033" y="475304"/>
                    <a:pt x="2749822" y="505515"/>
                    <a:pt x="2712556" y="505515"/>
                  </a:cubicBezTo>
                  <a:lnTo>
                    <a:pt x="67478" y="505515"/>
                  </a:lnTo>
                  <a:cubicBezTo>
                    <a:pt x="30211" y="505515"/>
                    <a:pt x="0" y="475304"/>
                    <a:pt x="0" y="438037"/>
                  </a:cubicBezTo>
                  <a:lnTo>
                    <a:pt x="0" y="67478"/>
                  </a:lnTo>
                  <a:cubicBezTo>
                    <a:pt x="0" y="30211"/>
                    <a:pt x="30211" y="0"/>
                    <a:pt x="67478" y="0"/>
                  </a:cubicBezTo>
                  <a:close/>
                </a:path>
              </a:pathLst>
            </a:custGeom>
            <a:solidFill>
              <a:srgbClr val="FFBC00"/>
            </a:solidFill>
          </p:spPr>
        </p:sp>
        <p:sp>
          <p:nvSpPr>
            <p:cNvPr id="6" name="TextBox 6"/>
            <p:cNvSpPr txBox="1"/>
            <p:nvPr/>
          </p:nvSpPr>
          <p:spPr>
            <a:xfrm>
              <a:off x="0" y="-57150"/>
              <a:ext cx="2780033" cy="56266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740518" y="3396322"/>
            <a:ext cx="2517067" cy="251706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884561" y="3396322"/>
            <a:ext cx="2517067" cy="25170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030416" y="3396322"/>
            <a:ext cx="2517067" cy="251706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0"/>
            </a:solidFill>
          </p:spPr>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3284915" y="3666432"/>
            <a:ext cx="1428273" cy="1976848"/>
          </a:xfrm>
          <a:custGeom>
            <a:avLst/>
            <a:gdLst/>
            <a:ahLst/>
            <a:cxnLst/>
            <a:rect l="l" t="t" r="r" b="b"/>
            <a:pathLst>
              <a:path w="1428273" h="1976848">
                <a:moveTo>
                  <a:pt x="0" y="0"/>
                </a:moveTo>
                <a:lnTo>
                  <a:pt x="1428273" y="0"/>
                </a:lnTo>
                <a:lnTo>
                  <a:pt x="1428273" y="1976848"/>
                </a:lnTo>
                <a:lnTo>
                  <a:pt x="0" y="1976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8244750" y="3755388"/>
            <a:ext cx="1796688" cy="1798936"/>
          </a:xfrm>
          <a:custGeom>
            <a:avLst/>
            <a:gdLst/>
            <a:ahLst/>
            <a:cxnLst/>
            <a:rect l="l" t="t" r="r" b="b"/>
            <a:pathLst>
              <a:path w="1796688" h="1798936">
                <a:moveTo>
                  <a:pt x="0" y="0"/>
                </a:moveTo>
                <a:lnTo>
                  <a:pt x="1796688" y="0"/>
                </a:lnTo>
                <a:lnTo>
                  <a:pt x="1796688" y="1798936"/>
                </a:lnTo>
                <a:lnTo>
                  <a:pt x="0" y="1798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3455646" y="3652386"/>
            <a:ext cx="1666607" cy="2004940"/>
          </a:xfrm>
          <a:custGeom>
            <a:avLst/>
            <a:gdLst/>
            <a:ahLst/>
            <a:cxnLst/>
            <a:rect l="l" t="t" r="r" b="b"/>
            <a:pathLst>
              <a:path w="1666607" h="2004940">
                <a:moveTo>
                  <a:pt x="0" y="0"/>
                </a:moveTo>
                <a:lnTo>
                  <a:pt x="1666606" y="0"/>
                </a:lnTo>
                <a:lnTo>
                  <a:pt x="1666606" y="2004940"/>
                </a:lnTo>
                <a:lnTo>
                  <a:pt x="0" y="2004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1254131"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flipH="1">
            <a:off x="15701504"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1" name="Group 21"/>
          <p:cNvGrpSpPr/>
          <p:nvPr/>
        </p:nvGrpSpPr>
        <p:grpSpPr>
          <a:xfrm>
            <a:off x="-499604" y="9597133"/>
            <a:ext cx="19491312" cy="1115761"/>
            <a:chOff x="0" y="0"/>
            <a:chExt cx="5133514" cy="293863"/>
          </a:xfrm>
        </p:grpSpPr>
        <p:sp>
          <p:nvSpPr>
            <p:cNvPr id="22" name="Freeform 22"/>
            <p:cNvSpPr/>
            <p:nvPr/>
          </p:nvSpPr>
          <p:spPr>
            <a:xfrm>
              <a:off x="0" y="0"/>
              <a:ext cx="5133514" cy="293863"/>
            </a:xfrm>
            <a:custGeom>
              <a:avLst/>
              <a:gdLst/>
              <a:ahLst/>
              <a:cxnLst/>
              <a:rect l="l" t="t" r="r" b="b"/>
              <a:pathLst>
                <a:path w="5133514" h="293863">
                  <a:moveTo>
                    <a:pt x="0" y="0"/>
                  </a:moveTo>
                  <a:lnTo>
                    <a:pt x="5133514" y="0"/>
                  </a:lnTo>
                  <a:lnTo>
                    <a:pt x="5133514" y="293863"/>
                  </a:lnTo>
                  <a:lnTo>
                    <a:pt x="0" y="293863"/>
                  </a:lnTo>
                  <a:close/>
                </a:path>
              </a:pathLst>
            </a:custGeom>
            <a:solidFill>
              <a:srgbClr val="FFBC00"/>
            </a:solidFill>
          </p:spPr>
        </p:sp>
        <p:sp>
          <p:nvSpPr>
            <p:cNvPr id="23" name="TextBox 23"/>
            <p:cNvSpPr txBox="1"/>
            <p:nvPr/>
          </p:nvSpPr>
          <p:spPr>
            <a:xfrm>
              <a:off x="0" y="-57150"/>
              <a:ext cx="5133514" cy="35101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5308306" y="1129525"/>
            <a:ext cx="8700130" cy="1384995"/>
          </a:xfrm>
          <a:prstGeom prst="rect">
            <a:avLst/>
          </a:prstGeom>
        </p:spPr>
        <p:txBody>
          <a:bodyPr wrap="square" lIns="0" tIns="0" rIns="0" bIns="0" rtlCol="0" anchor="t">
            <a:spAutoFit/>
          </a:bodyPr>
          <a:lstStyle/>
          <a:p>
            <a:pPr algn="ctr">
              <a:lnSpc>
                <a:spcPts val="5400"/>
              </a:lnSpc>
            </a:pPr>
            <a:r>
              <a:rPr lang="en-US" sz="4500" b="1" dirty="0">
                <a:solidFill>
                  <a:srgbClr val="000000"/>
                </a:solidFill>
                <a:ea typeface="League Spartan"/>
                <a:cs typeface="League Spartan"/>
                <a:sym typeface="League Spartan"/>
              </a:rPr>
              <a:t>LƯU Ý TRONG QUÁ TRÌNH THỰC THI ĐỐI VỚI DOANH NGHIỆP</a:t>
            </a:r>
          </a:p>
        </p:txBody>
      </p:sp>
      <p:sp>
        <p:nvSpPr>
          <p:cNvPr id="25" name="TextBox 25"/>
          <p:cNvSpPr txBox="1"/>
          <p:nvPr/>
        </p:nvSpPr>
        <p:spPr>
          <a:xfrm>
            <a:off x="2100111" y="6017364"/>
            <a:ext cx="3797880" cy="471347"/>
          </a:xfrm>
          <a:prstGeom prst="rect">
            <a:avLst/>
          </a:prstGeom>
        </p:spPr>
        <p:txBody>
          <a:bodyPr wrap="square" lIns="0" tIns="0" rIns="0" bIns="0" rtlCol="0" anchor="t">
            <a:spAutoFit/>
          </a:bodyPr>
          <a:lstStyle/>
          <a:p>
            <a:pPr algn="ctr">
              <a:lnSpc>
                <a:spcPts val="3919"/>
              </a:lnSpc>
              <a:spcBef>
                <a:spcPct val="0"/>
              </a:spcBef>
            </a:pPr>
            <a:r>
              <a:rPr lang="en-US" sz="2799" b="1" dirty="0">
                <a:solidFill>
                  <a:srgbClr val="000000"/>
                </a:solidFill>
                <a:ea typeface="Poppins Bold"/>
                <a:cs typeface="Poppins Bold"/>
                <a:sym typeface="Poppins Bold"/>
              </a:rPr>
              <a:t>NẮM VỮNG CAM KẾT</a:t>
            </a:r>
          </a:p>
        </p:txBody>
      </p:sp>
      <p:sp>
        <p:nvSpPr>
          <p:cNvPr id="26" name="TextBox 26"/>
          <p:cNvSpPr txBox="1"/>
          <p:nvPr/>
        </p:nvSpPr>
        <p:spPr>
          <a:xfrm>
            <a:off x="7673442" y="5962330"/>
            <a:ext cx="2939305" cy="469872"/>
          </a:xfrm>
          <a:prstGeom prst="rect">
            <a:avLst/>
          </a:prstGeom>
        </p:spPr>
        <p:txBody>
          <a:bodyPr lIns="0" tIns="0" rIns="0" bIns="0" rtlCol="0" anchor="t">
            <a:spAutoFit/>
          </a:bodyPr>
          <a:lstStyle/>
          <a:p>
            <a:pPr algn="ctr">
              <a:lnSpc>
                <a:spcPts val="3919"/>
              </a:lnSpc>
              <a:spcBef>
                <a:spcPct val="0"/>
              </a:spcBef>
            </a:pPr>
            <a:r>
              <a:rPr lang="en-US" sz="2799" b="1"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Bold"/>
              </a:rPr>
              <a:t>ĐỔI MỚI SÁNG TẠO</a:t>
            </a:r>
          </a:p>
        </p:txBody>
      </p:sp>
      <p:sp>
        <p:nvSpPr>
          <p:cNvPr id="27" name="TextBox 27"/>
          <p:cNvSpPr txBox="1"/>
          <p:nvPr/>
        </p:nvSpPr>
        <p:spPr>
          <a:xfrm>
            <a:off x="12089853" y="5962330"/>
            <a:ext cx="4660080" cy="469872"/>
          </a:xfrm>
          <a:prstGeom prst="rect">
            <a:avLst/>
          </a:prstGeom>
        </p:spPr>
        <p:txBody>
          <a:bodyPr wrap="square" lIns="0" tIns="0" rIns="0" bIns="0" rtlCol="0" anchor="t">
            <a:spAutoFit/>
          </a:bodyPr>
          <a:lstStyle/>
          <a:p>
            <a:pPr algn="ctr">
              <a:lnSpc>
                <a:spcPts val="3919"/>
              </a:lnSpc>
              <a:spcBef>
                <a:spcPct val="0"/>
              </a:spcBef>
            </a:pPr>
            <a:r>
              <a:rPr lang="en-US" sz="2799" b="1"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Bold"/>
              </a:rPr>
              <a:t>PHỐI HỢP VỚI CHÍNH PHỦ</a:t>
            </a:r>
          </a:p>
        </p:txBody>
      </p:sp>
      <p:sp>
        <p:nvSpPr>
          <p:cNvPr id="28" name="TextBox 28"/>
          <p:cNvSpPr txBox="1"/>
          <p:nvPr/>
        </p:nvSpPr>
        <p:spPr>
          <a:xfrm>
            <a:off x="1669011" y="6663543"/>
            <a:ext cx="4660080" cy="2055243"/>
          </a:xfrm>
          <a:prstGeom prst="rect">
            <a:avLst/>
          </a:prstGeom>
        </p:spPr>
        <p:txBody>
          <a:bodyPr lIns="0" tIns="0" rIns="0" bIns="0" rtlCol="0" anchor="t">
            <a:spAutoFit/>
          </a:bodyPr>
          <a:lstStyle/>
          <a:p>
            <a:pPr algn="just">
              <a:lnSpc>
                <a:spcPts val="2659"/>
              </a:lnSpc>
              <a:spcBef>
                <a:spcPct val="0"/>
              </a:spcBef>
            </a:pPr>
            <a:r>
              <a:rPr lang="vi-VN"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Chủ động nghiên cứu, nắm vững cam kết của Việt Nam và các  nước đối tác, đặc biệt trong lĩnh vực kinh doanh và sản xuất của  mình: thuế quan, QTXX, thủ tục nhập khẩu, tiêu chuẩn chất  lượng … ở th</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ị</a:t>
            </a:r>
            <a:r>
              <a:rPr lang="vi-VN"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trường các nước đối tác trong</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các</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FTA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của</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ASEAN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và</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ASEAN+</a:t>
            </a:r>
          </a:p>
        </p:txBody>
      </p:sp>
      <p:sp>
        <p:nvSpPr>
          <p:cNvPr id="29" name="TextBox 29"/>
          <p:cNvSpPr txBox="1"/>
          <p:nvPr/>
        </p:nvSpPr>
        <p:spPr>
          <a:xfrm>
            <a:off x="6813054" y="6663543"/>
            <a:ext cx="4660080" cy="1017523"/>
          </a:xfrm>
          <a:prstGeom prst="rect">
            <a:avLst/>
          </a:prstGeom>
        </p:spPr>
        <p:txBody>
          <a:bodyPr lIns="0" tIns="0" rIns="0" bIns="0" rtlCol="0" anchor="t">
            <a:spAutoFit/>
          </a:bodyPr>
          <a:lstStyle/>
          <a:p>
            <a:pPr algn="just">
              <a:lnSpc>
                <a:spcPts val="2659"/>
              </a:lnSpc>
              <a:spcBef>
                <a:spcPct val="0"/>
              </a:spcBef>
            </a:pP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Nỗ</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lực</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tự</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đổi</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mới</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sáng</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tạo</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chủ</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động</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nâng</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cao</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năng</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lực</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cạnh</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tranh,năng</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lực</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tham</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gia</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các</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chuỗi</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cung</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ứng</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mới</a:t>
            </a:r>
            <a:endPar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endParaRPr>
          </a:p>
        </p:txBody>
      </p:sp>
      <p:sp>
        <p:nvSpPr>
          <p:cNvPr id="30" name="TextBox 30"/>
          <p:cNvSpPr txBox="1"/>
          <p:nvPr/>
        </p:nvSpPr>
        <p:spPr>
          <a:xfrm>
            <a:off x="11958908" y="6663543"/>
            <a:ext cx="5186091" cy="1362745"/>
          </a:xfrm>
          <a:prstGeom prst="rect">
            <a:avLst/>
          </a:prstGeom>
        </p:spPr>
        <p:txBody>
          <a:bodyPr wrap="square" lIns="0" tIns="0" rIns="0" bIns="0" rtlCol="0" anchor="t">
            <a:spAutoFit/>
          </a:bodyPr>
          <a:lstStyle/>
          <a:p>
            <a:pPr algn="just">
              <a:lnSpc>
                <a:spcPts val="2659"/>
              </a:lnSpc>
              <a:spcBef>
                <a:spcPct val="0"/>
              </a:spcBef>
            </a:pPr>
            <a:r>
              <a:rPr lang="vi-VN"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Phối hợp chặt chẽ với Chính phủ, các </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H</a:t>
            </a:r>
            <a:r>
              <a:rPr lang="vi-VN"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iệp hội để  vận dụng Hiệp định nhằm tháo gỡ các rào cản ở thị  trường các nước thành viên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các</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FTA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của</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ASEAN </a:t>
            </a:r>
            <a:r>
              <a:rPr lang="en-US" sz="1899"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và</a:t>
            </a:r>
            <a:r>
              <a:rPr lang="en-US"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 ASEAN+</a:t>
            </a:r>
            <a:endParaRPr lang="vi-VN" sz="1899"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857915" y="4758777"/>
            <a:ext cx="21264150" cy="6371020"/>
          </a:xfrm>
          <a:custGeom>
            <a:avLst/>
            <a:gdLst/>
            <a:ahLst/>
            <a:cxnLst/>
            <a:rect l="l" t="t" r="r" b="b"/>
            <a:pathLst>
              <a:path w="21264150" h="6371020">
                <a:moveTo>
                  <a:pt x="21264150" y="0"/>
                </a:moveTo>
                <a:lnTo>
                  <a:pt x="0" y="0"/>
                </a:lnTo>
                <a:lnTo>
                  <a:pt x="0" y="6371019"/>
                </a:lnTo>
                <a:lnTo>
                  <a:pt x="21264150" y="6371019"/>
                </a:lnTo>
                <a:lnTo>
                  <a:pt x="21264150" y="0"/>
                </a:lnTo>
                <a:close/>
              </a:path>
            </a:pathLst>
          </a:custGeom>
          <a:blipFill>
            <a:blip r:embed="rId2">
              <a:extLst>
                <a:ext uri="{96DAC541-7B7A-43D3-8B79-37D633B846F1}">
                  <asvg:svgBlip xmlns:asvg="http://schemas.microsoft.com/office/drawing/2016/SVG/main" r:embed="rId3"/>
                </a:ext>
              </a:extLst>
            </a:blip>
            <a:stretch>
              <a:fillRect t="-64934"/>
            </a:stretch>
          </a:blipFill>
        </p:spPr>
      </p:sp>
      <p:grpSp>
        <p:nvGrpSpPr>
          <p:cNvPr id="3" name="Group 3"/>
          <p:cNvGrpSpPr>
            <a:grpSpLocks noChangeAspect="1"/>
          </p:cNvGrpSpPr>
          <p:nvPr/>
        </p:nvGrpSpPr>
        <p:grpSpPr>
          <a:xfrm>
            <a:off x="11816715" y="-1563454"/>
            <a:ext cx="8637270" cy="8637270"/>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2700000"/>
            </a:gradFill>
          </p:spPr>
        </p:sp>
        <p:sp>
          <p:nvSpPr>
            <p:cNvPr id="5" name="Freeform 5"/>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4572" r="-24572"/>
              </a:stretch>
            </a:blipFill>
          </p:spPr>
        </p:sp>
      </p:grpSp>
      <p:sp>
        <p:nvSpPr>
          <p:cNvPr id="7" name="Freeform 7"/>
          <p:cNvSpPr/>
          <p:nvPr/>
        </p:nvSpPr>
        <p:spPr>
          <a:xfrm>
            <a:off x="14159180" y="5613907"/>
            <a:ext cx="5373508" cy="5128809"/>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5400000"/>
          </a:gradFill>
        </p:spPr>
      </p:sp>
      <p:sp>
        <p:nvSpPr>
          <p:cNvPr id="9" name="AutoShape 9"/>
          <p:cNvSpPr/>
          <p:nvPr/>
        </p:nvSpPr>
        <p:spPr>
          <a:xfrm flipV="1">
            <a:off x="207812" y="3148796"/>
            <a:ext cx="8539946" cy="72896"/>
          </a:xfrm>
          <a:prstGeom prst="line">
            <a:avLst/>
          </a:prstGeom>
          <a:ln w="66675" cap="rnd">
            <a:solidFill>
              <a:srgbClr val="FFBF00"/>
            </a:solidFill>
            <a:prstDash val="solid"/>
            <a:headEnd type="none" w="sm" len="sm"/>
            <a:tailEnd type="none" w="sm" len="sm"/>
          </a:ln>
        </p:spPr>
      </p:sp>
      <p:grpSp>
        <p:nvGrpSpPr>
          <p:cNvPr id="10" name="Group 10"/>
          <p:cNvGrpSpPr/>
          <p:nvPr/>
        </p:nvGrpSpPr>
        <p:grpSpPr>
          <a:xfrm>
            <a:off x="11064810" y="4391595"/>
            <a:ext cx="751905" cy="75190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63" y="6321912"/>
            <a:ext cx="751905" cy="75190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8A01">
                    <a:alpha val="100000"/>
                  </a:srgbClr>
                </a:gs>
                <a:gs pos="100000">
                  <a:srgbClr val="FFCF01">
                    <a:alpha val="100000"/>
                  </a:srgbClr>
                </a:gs>
              </a:gsLst>
              <a:lin ang="2700000"/>
            </a:gra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23052" y="1286196"/>
            <a:ext cx="9454347" cy="2399311"/>
          </a:xfrm>
          <a:prstGeom prst="rect">
            <a:avLst/>
          </a:prstGeom>
        </p:spPr>
        <p:txBody>
          <a:bodyPr wrap="square" lIns="0" tIns="0" rIns="0" bIns="0" rtlCol="0" anchor="t">
            <a:spAutoFit/>
          </a:bodyPr>
          <a:lstStyle/>
          <a:p>
            <a:pPr algn="just">
              <a:lnSpc>
                <a:spcPct val="150000"/>
              </a:lnSpc>
            </a:pPr>
            <a:r>
              <a:rPr lang="en-US" sz="3600" b="1" dirty="0">
                <a:solidFill>
                  <a:srgbClr val="003780"/>
                </a:solidFill>
                <a:latin typeface="Montserrat Bold"/>
                <a:ea typeface="Montserrat Bold"/>
                <a:cs typeface="Montserrat Bold"/>
                <a:sym typeface="Montserrat Bold"/>
              </a:rPr>
              <a:t>I. </a:t>
            </a:r>
            <a:r>
              <a:rPr lang="vi-VN" sz="3600" b="1" dirty="0">
                <a:solidFill>
                  <a:srgbClr val="003780"/>
                </a:solidFill>
                <a:latin typeface="Montserrat Bold"/>
                <a:ea typeface="Montserrat Bold"/>
                <a:cs typeface="Montserrat Bold"/>
                <a:sym typeface="Montserrat Bold"/>
              </a:rPr>
              <a:t>TÌNH HÌNH THỰC THI CÁC FTA TRONG KHUÔN KHỔ ASEAN</a:t>
            </a:r>
          </a:p>
          <a:p>
            <a:pPr algn="just">
              <a:lnSpc>
                <a:spcPct val="150000"/>
              </a:lnSpc>
            </a:pPr>
            <a:endParaRPr lang="vi-VN" sz="3600" b="1" dirty="0">
              <a:solidFill>
                <a:srgbClr val="003780"/>
              </a:solidFill>
              <a:latin typeface="Montserrat Bold"/>
              <a:ea typeface="Montserrat Bold"/>
              <a:cs typeface="Montserrat Bold"/>
              <a:sym typeface="Montserrat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0" y="1262694"/>
            <a:ext cx="18086416" cy="7761612"/>
            <a:chOff x="0" y="0"/>
            <a:chExt cx="4763500" cy="2044211"/>
          </a:xfrm>
        </p:grpSpPr>
        <p:sp>
          <p:nvSpPr>
            <p:cNvPr id="4" name="Freeform 4"/>
            <p:cNvSpPr/>
            <p:nvPr/>
          </p:nvSpPr>
          <p:spPr>
            <a:xfrm>
              <a:off x="0" y="0"/>
              <a:ext cx="4763500" cy="2044210"/>
            </a:xfrm>
            <a:custGeom>
              <a:avLst/>
              <a:gdLst/>
              <a:ahLst/>
              <a:cxnLst/>
              <a:rect l="l" t="t" r="r" b="b"/>
              <a:pathLst>
                <a:path w="4763500" h="2044210">
                  <a:moveTo>
                    <a:pt x="0" y="0"/>
                  </a:moveTo>
                  <a:lnTo>
                    <a:pt x="4763500" y="0"/>
                  </a:lnTo>
                  <a:lnTo>
                    <a:pt x="4763500" y="2044210"/>
                  </a:lnTo>
                  <a:lnTo>
                    <a:pt x="0" y="2044210"/>
                  </a:lnTo>
                  <a:close/>
                </a:path>
              </a:pathLst>
            </a:custGeom>
            <a:gradFill rotWithShape="1">
              <a:gsLst>
                <a:gs pos="0">
                  <a:srgbClr val="003780">
                    <a:alpha val="100000"/>
                  </a:srgbClr>
                </a:gs>
                <a:gs pos="100000">
                  <a:srgbClr val="011F47">
                    <a:alpha val="100000"/>
                  </a:srgbClr>
                </a:gs>
              </a:gsLst>
              <a:lin ang="5400000"/>
            </a:gradFill>
          </p:spPr>
        </p:sp>
        <p:sp>
          <p:nvSpPr>
            <p:cNvPr id="5" name="TextBox 5"/>
            <p:cNvSpPr txBox="1"/>
            <p:nvPr/>
          </p:nvSpPr>
          <p:spPr>
            <a:xfrm>
              <a:off x="0" y="-38100"/>
              <a:ext cx="4763500" cy="208231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847574" y="426237"/>
            <a:ext cx="9301053" cy="9301053"/>
            <a:chOff x="0" y="0"/>
            <a:chExt cx="12401404" cy="12401404"/>
          </a:xfrm>
        </p:grpSpPr>
        <p:grpSp>
          <p:nvGrpSpPr>
            <p:cNvPr id="7" name="Group 7"/>
            <p:cNvGrpSpPr/>
            <p:nvPr/>
          </p:nvGrpSpPr>
          <p:grpSpPr>
            <a:xfrm>
              <a:off x="0" y="0"/>
              <a:ext cx="12401404" cy="1240140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a:grpSpLocks noChangeAspect="1"/>
            </p:cNvGrpSpPr>
            <p:nvPr/>
          </p:nvGrpSpPr>
          <p:grpSpPr>
            <a:xfrm>
              <a:off x="846489" y="846489"/>
              <a:ext cx="10708426" cy="10708426"/>
              <a:chOff x="0" y="0"/>
              <a:chExt cx="6350000" cy="6350000"/>
            </a:xfrm>
          </p:grpSpPr>
          <p:sp>
            <p:nvSpPr>
              <p:cNvPr id="11" name="Freeform 11"/>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5400000"/>
              </a:gradFill>
            </p:spPr>
          </p:sp>
          <p:sp>
            <p:nvSpPr>
              <p:cNvPr id="12" name="Freeform 12"/>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4572" r="-24572"/>
                </a:stretch>
              </a:blipFill>
            </p:spPr>
          </p:sp>
        </p:grpSp>
      </p:grpSp>
      <p:grpSp>
        <p:nvGrpSpPr>
          <p:cNvPr id="14" name="Group 14"/>
          <p:cNvGrpSpPr/>
          <p:nvPr/>
        </p:nvGrpSpPr>
        <p:grpSpPr>
          <a:xfrm>
            <a:off x="12688233" y="9351338"/>
            <a:ext cx="751905" cy="75190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451142" y="9727290"/>
            <a:ext cx="751905" cy="75190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6576236" y="-112744"/>
            <a:ext cx="751905" cy="75190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569338" y="5759473"/>
            <a:ext cx="8061513" cy="569764"/>
            <a:chOff x="0" y="0"/>
            <a:chExt cx="2658271" cy="187879"/>
          </a:xfrm>
        </p:grpSpPr>
        <p:sp>
          <p:nvSpPr>
            <p:cNvPr id="24" name="Freeform 24"/>
            <p:cNvSpPr/>
            <p:nvPr/>
          </p:nvSpPr>
          <p:spPr>
            <a:xfrm>
              <a:off x="0" y="0"/>
              <a:ext cx="2658270" cy="187879"/>
            </a:xfrm>
            <a:custGeom>
              <a:avLst/>
              <a:gdLst/>
              <a:ahLst/>
              <a:cxnLst/>
              <a:rect l="l" t="t" r="r" b="b"/>
              <a:pathLst>
                <a:path w="2658270" h="187879">
                  <a:moveTo>
                    <a:pt x="93939" y="0"/>
                  </a:moveTo>
                  <a:lnTo>
                    <a:pt x="2564331" y="0"/>
                  </a:lnTo>
                  <a:cubicBezTo>
                    <a:pt x="2616212" y="0"/>
                    <a:pt x="2658270" y="42058"/>
                    <a:pt x="2658270" y="93939"/>
                  </a:cubicBezTo>
                  <a:lnTo>
                    <a:pt x="2658270" y="93939"/>
                  </a:lnTo>
                  <a:cubicBezTo>
                    <a:pt x="2658270" y="118854"/>
                    <a:pt x="2648373" y="142748"/>
                    <a:pt x="2630756" y="160365"/>
                  </a:cubicBezTo>
                  <a:cubicBezTo>
                    <a:pt x="2613139" y="177982"/>
                    <a:pt x="2589245" y="187879"/>
                    <a:pt x="2564331" y="187879"/>
                  </a:cubicBezTo>
                  <a:lnTo>
                    <a:pt x="93939" y="187879"/>
                  </a:lnTo>
                  <a:cubicBezTo>
                    <a:pt x="42058" y="187879"/>
                    <a:pt x="0" y="145821"/>
                    <a:pt x="0" y="93939"/>
                  </a:cubicBezTo>
                  <a:lnTo>
                    <a:pt x="0" y="93939"/>
                  </a:lnTo>
                  <a:cubicBezTo>
                    <a:pt x="0" y="42058"/>
                    <a:pt x="42058" y="0"/>
                    <a:pt x="93939" y="0"/>
                  </a:cubicBezTo>
                  <a:close/>
                </a:path>
              </a:pathLst>
            </a:custGeom>
            <a:gradFill rotWithShape="1">
              <a:gsLst>
                <a:gs pos="0">
                  <a:srgbClr val="FFCF01">
                    <a:alpha val="100000"/>
                  </a:srgbClr>
                </a:gs>
                <a:gs pos="100000">
                  <a:srgbClr val="FF8A01">
                    <a:alpha val="100000"/>
                  </a:srgbClr>
                </a:gs>
              </a:gsLst>
              <a:lin ang="5400000"/>
            </a:gradFill>
          </p:spPr>
        </p:sp>
        <p:sp>
          <p:nvSpPr>
            <p:cNvPr id="25" name="TextBox 25"/>
            <p:cNvSpPr txBox="1"/>
            <p:nvPr/>
          </p:nvSpPr>
          <p:spPr>
            <a:xfrm>
              <a:off x="0" y="-38100"/>
              <a:ext cx="2658271" cy="225979"/>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028700" y="2373825"/>
            <a:ext cx="9137317" cy="3221651"/>
          </a:xfrm>
          <a:prstGeom prst="rect">
            <a:avLst/>
          </a:prstGeom>
        </p:spPr>
        <p:txBody>
          <a:bodyPr lIns="0" tIns="0" rIns="0" bIns="0" rtlCol="0" anchor="t">
            <a:spAutoFit/>
          </a:bodyPr>
          <a:lstStyle/>
          <a:p>
            <a:pPr algn="l">
              <a:lnSpc>
                <a:spcPts val="13021"/>
              </a:lnSpc>
            </a:pPr>
            <a:r>
              <a:rPr lang="en-US" sz="8800" b="1" dirty="0">
                <a:solidFill>
                  <a:srgbClr val="FFCF01"/>
                </a:solidFill>
                <a:latin typeface="Montserrat Bold"/>
                <a:ea typeface="Montserrat Bold"/>
                <a:cs typeface="Montserrat Bold"/>
                <a:sym typeface="Montserrat Bold"/>
              </a:rPr>
              <a:t>TRÂN TRỌNG CẢM ƠN!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571081" y="4062892"/>
            <a:ext cx="10769479" cy="2161215"/>
            <a:chOff x="0" y="0"/>
            <a:chExt cx="2836406" cy="569209"/>
          </a:xfrm>
          <a:solidFill>
            <a:srgbClr val="012D67"/>
          </a:solidFill>
        </p:grpSpPr>
        <p:sp>
          <p:nvSpPr>
            <p:cNvPr id="3" name="Freeform 3"/>
            <p:cNvSpPr/>
            <p:nvPr/>
          </p:nvSpPr>
          <p:spPr>
            <a:xfrm>
              <a:off x="0" y="0"/>
              <a:ext cx="2836406" cy="569209"/>
            </a:xfrm>
            <a:custGeom>
              <a:avLst/>
              <a:gdLst/>
              <a:ahLst/>
              <a:cxnLst/>
              <a:rect l="l" t="t" r="r" b="b"/>
              <a:pathLst>
                <a:path w="2836406" h="569209">
                  <a:moveTo>
                    <a:pt x="0" y="0"/>
                  </a:moveTo>
                  <a:lnTo>
                    <a:pt x="2836406" y="0"/>
                  </a:lnTo>
                  <a:lnTo>
                    <a:pt x="2836406" y="569209"/>
                  </a:lnTo>
                  <a:lnTo>
                    <a:pt x="0" y="569209"/>
                  </a:lnTo>
                  <a:close/>
                </a:path>
              </a:pathLst>
            </a:custGeom>
            <a:grpFill/>
          </p:spPr>
        </p:sp>
        <p:sp>
          <p:nvSpPr>
            <p:cNvPr id="4" name="TextBox 4"/>
            <p:cNvSpPr txBox="1"/>
            <p:nvPr/>
          </p:nvSpPr>
          <p:spPr>
            <a:xfrm>
              <a:off x="0" y="-47625"/>
              <a:ext cx="2836406" cy="616834"/>
            </a:xfrm>
            <a:prstGeom prst="rect">
              <a:avLst/>
            </a:prstGeom>
            <a:grpFill/>
          </p:spPr>
          <p:txBody>
            <a:bodyPr lIns="50800" tIns="50800" rIns="50800" bIns="50800" rtlCol="0" anchor="ctr"/>
            <a:lstStyle/>
            <a:p>
              <a:pPr algn="ctr">
                <a:lnSpc>
                  <a:spcPts val="2100"/>
                </a:lnSpc>
              </a:pPr>
              <a:endParaRPr/>
            </a:p>
          </p:txBody>
        </p:sp>
      </p:grpSp>
      <p:grpSp>
        <p:nvGrpSpPr>
          <p:cNvPr id="5" name="Group 5"/>
          <p:cNvGrpSpPr/>
          <p:nvPr/>
        </p:nvGrpSpPr>
        <p:grpSpPr>
          <a:xfrm rot="5400000">
            <a:off x="-2745811" y="4341687"/>
            <a:ext cx="10769479" cy="1603626"/>
            <a:chOff x="0" y="0"/>
            <a:chExt cx="2836406" cy="422354"/>
          </a:xfrm>
        </p:grpSpPr>
        <p:sp>
          <p:nvSpPr>
            <p:cNvPr id="6" name="Freeform 6"/>
            <p:cNvSpPr/>
            <p:nvPr/>
          </p:nvSpPr>
          <p:spPr>
            <a:xfrm>
              <a:off x="0" y="0"/>
              <a:ext cx="2836406" cy="422354"/>
            </a:xfrm>
            <a:custGeom>
              <a:avLst/>
              <a:gdLst/>
              <a:ahLst/>
              <a:cxnLst/>
              <a:rect l="l" t="t" r="r" b="b"/>
              <a:pathLst>
                <a:path w="2836406" h="422354">
                  <a:moveTo>
                    <a:pt x="0" y="0"/>
                  </a:moveTo>
                  <a:lnTo>
                    <a:pt x="2836406" y="0"/>
                  </a:lnTo>
                  <a:lnTo>
                    <a:pt x="2836406" y="422354"/>
                  </a:lnTo>
                  <a:lnTo>
                    <a:pt x="0" y="422354"/>
                  </a:lnTo>
                  <a:close/>
                </a:path>
              </a:pathLst>
            </a:custGeom>
            <a:gradFill rotWithShape="1">
              <a:gsLst>
                <a:gs pos="0">
                  <a:srgbClr val="F2AA16">
                    <a:alpha val="100000"/>
                  </a:srgbClr>
                </a:gs>
                <a:gs pos="100000">
                  <a:srgbClr val="F4C801">
                    <a:alpha val="100000"/>
                  </a:srgbClr>
                </a:gs>
              </a:gsLst>
              <a:lin ang="0"/>
            </a:gradFill>
          </p:spPr>
        </p:sp>
        <p:sp>
          <p:nvSpPr>
            <p:cNvPr id="7" name="TextBox 7"/>
            <p:cNvSpPr txBox="1"/>
            <p:nvPr/>
          </p:nvSpPr>
          <p:spPr>
            <a:xfrm>
              <a:off x="0" y="-47625"/>
              <a:ext cx="2836406" cy="469979"/>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4457008" y="699877"/>
            <a:ext cx="4443623" cy="8887247"/>
          </a:xfrm>
          <a:custGeom>
            <a:avLst/>
            <a:gdLst/>
            <a:ahLst/>
            <a:cxnLst/>
            <a:rect l="l" t="t" r="r" b="b"/>
            <a:pathLst>
              <a:path w="4443623" h="8887247">
                <a:moveTo>
                  <a:pt x="0" y="0"/>
                </a:moveTo>
                <a:lnTo>
                  <a:pt x="4443624" y="0"/>
                </a:lnTo>
                <a:lnTo>
                  <a:pt x="4443624" y="8887246"/>
                </a:lnTo>
                <a:lnTo>
                  <a:pt x="0" y="8887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rot="5400000">
            <a:off x="342208" y="1028700"/>
            <a:ext cx="8229600" cy="82296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2" name="Group 12"/>
          <p:cNvGrpSpPr/>
          <p:nvPr/>
        </p:nvGrpSpPr>
        <p:grpSpPr>
          <a:xfrm rot="5400000">
            <a:off x="747150" y="1433642"/>
            <a:ext cx="7419716" cy="741971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76200" cap="sq">
              <a:solidFill>
                <a:srgbClr val="FFFFFF"/>
              </a:solidFill>
              <a:prstDash val="solid"/>
              <a:miter/>
            </a:ln>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5" name="Group 15"/>
          <p:cNvGrpSpPr/>
          <p:nvPr/>
        </p:nvGrpSpPr>
        <p:grpSpPr>
          <a:xfrm>
            <a:off x="1289729" y="1870276"/>
            <a:ext cx="6546447" cy="6546447"/>
            <a:chOff x="0" y="0"/>
            <a:chExt cx="812800" cy="812800"/>
          </a:xfrm>
          <a:blipFill>
            <a:blip r:embed="rId4"/>
            <a:stretch>
              <a:fillRect/>
            </a:stretch>
          </a:blipFill>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76200" cap="sq">
              <a:gradFill>
                <a:gsLst>
                  <a:gs pos="0">
                    <a:srgbClr val="492709">
                      <a:alpha val="100000"/>
                    </a:srgbClr>
                  </a:gs>
                  <a:gs pos="100000">
                    <a:srgbClr val="F2AA15">
                      <a:alpha val="100000"/>
                    </a:srgbClr>
                  </a:gs>
                </a:gsLst>
                <a:lin ang="5400000"/>
              </a:gradFill>
              <a:prstDash val="solid"/>
              <a:miter/>
            </a:ln>
          </p:spPr>
        </p:sp>
      </p:grpSp>
      <p:grpSp>
        <p:nvGrpSpPr>
          <p:cNvPr id="17" name="Group 17"/>
          <p:cNvGrpSpPr/>
          <p:nvPr/>
        </p:nvGrpSpPr>
        <p:grpSpPr>
          <a:xfrm>
            <a:off x="4305366" y="589779"/>
            <a:ext cx="284234" cy="28423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2709"/>
            </a:solidFill>
            <a:ln cap="sq">
              <a:noFill/>
              <a:prstDash val="solid"/>
              <a:miter/>
            </a:ln>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20" name="Group 20"/>
          <p:cNvGrpSpPr/>
          <p:nvPr/>
        </p:nvGrpSpPr>
        <p:grpSpPr>
          <a:xfrm>
            <a:off x="4305366" y="9412986"/>
            <a:ext cx="284234" cy="28423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2709"/>
            </a:solidFill>
            <a:ln cap="sq">
              <a:noFill/>
              <a:prstDash val="solid"/>
              <a:miter/>
            </a:ln>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44" name="Oval 43">
            <a:extLst>
              <a:ext uri="{FF2B5EF4-FFF2-40B4-BE49-F238E27FC236}">
                <a16:creationId xmlns:a16="http://schemas.microsoft.com/office/drawing/2014/main" id="{6E10FC38-32CF-C350-D612-19DE28084AD8}"/>
              </a:ext>
            </a:extLst>
          </p:cNvPr>
          <p:cNvSpPr/>
          <p:nvPr/>
        </p:nvSpPr>
        <p:spPr>
          <a:xfrm>
            <a:off x="6964300" y="608465"/>
            <a:ext cx="381000" cy="345479"/>
          </a:xfrm>
          <a:prstGeom prst="ellipse">
            <a:avLst/>
          </a:prstGeom>
          <a:solidFill>
            <a:srgbClr val="0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6AFE6CB-1F63-E717-295A-92C73408E81C}"/>
              </a:ext>
            </a:extLst>
          </p:cNvPr>
          <p:cNvSpPr/>
          <p:nvPr/>
        </p:nvSpPr>
        <p:spPr>
          <a:xfrm>
            <a:off x="8091752" y="1697536"/>
            <a:ext cx="381000" cy="345479"/>
          </a:xfrm>
          <a:prstGeom prst="ellipse">
            <a:avLst/>
          </a:prstGeom>
          <a:solidFill>
            <a:srgbClr val="0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1C5C41E-6A8B-D66B-61B5-926A50831FFE}"/>
              </a:ext>
            </a:extLst>
          </p:cNvPr>
          <p:cNvSpPr/>
          <p:nvPr/>
        </p:nvSpPr>
        <p:spPr>
          <a:xfrm>
            <a:off x="8861773" y="2783208"/>
            <a:ext cx="381000" cy="345479"/>
          </a:xfrm>
          <a:prstGeom prst="ellipse">
            <a:avLst/>
          </a:prstGeom>
          <a:solidFill>
            <a:srgbClr val="0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7A6EAFD-5ACA-46D5-7501-4DE8F99398CB}"/>
              </a:ext>
            </a:extLst>
          </p:cNvPr>
          <p:cNvSpPr/>
          <p:nvPr/>
        </p:nvSpPr>
        <p:spPr>
          <a:xfrm>
            <a:off x="9372452" y="4026355"/>
            <a:ext cx="381000" cy="345479"/>
          </a:xfrm>
          <a:prstGeom prst="ellipse">
            <a:avLst/>
          </a:prstGeom>
          <a:solidFill>
            <a:srgbClr val="0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C0F62C8A-6DF6-1EDA-8F1D-59AFA5FB7CAD}"/>
              </a:ext>
            </a:extLst>
          </p:cNvPr>
          <p:cNvSpPr/>
          <p:nvPr/>
        </p:nvSpPr>
        <p:spPr>
          <a:xfrm>
            <a:off x="9587432" y="5257799"/>
            <a:ext cx="381000" cy="345479"/>
          </a:xfrm>
          <a:prstGeom prst="ellipse">
            <a:avLst/>
          </a:prstGeom>
          <a:solidFill>
            <a:srgbClr val="0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E608EE0-43E2-D47D-8741-7A56AF4A62E6}"/>
              </a:ext>
            </a:extLst>
          </p:cNvPr>
          <p:cNvSpPr/>
          <p:nvPr/>
        </p:nvSpPr>
        <p:spPr>
          <a:xfrm>
            <a:off x="9278222" y="6515100"/>
            <a:ext cx="381000" cy="345479"/>
          </a:xfrm>
          <a:prstGeom prst="ellipse">
            <a:avLst/>
          </a:prstGeom>
          <a:solidFill>
            <a:srgbClr val="0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1AF5C1E-F4C6-1279-6697-F3DF57D106D3}"/>
              </a:ext>
            </a:extLst>
          </p:cNvPr>
          <p:cNvSpPr/>
          <p:nvPr/>
        </p:nvSpPr>
        <p:spPr>
          <a:xfrm>
            <a:off x="8540632" y="7734300"/>
            <a:ext cx="361041" cy="327381"/>
          </a:xfrm>
          <a:prstGeom prst="ellipse">
            <a:avLst/>
          </a:prstGeom>
          <a:solidFill>
            <a:srgbClr val="0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FA25C9D-72AE-EC02-1955-1F3433FD419D}"/>
              </a:ext>
            </a:extLst>
          </p:cNvPr>
          <p:cNvSpPr/>
          <p:nvPr/>
        </p:nvSpPr>
        <p:spPr>
          <a:xfrm>
            <a:off x="7350462" y="8827212"/>
            <a:ext cx="381000" cy="345479"/>
          </a:xfrm>
          <a:prstGeom prst="ellipse">
            <a:avLst/>
          </a:prstGeom>
          <a:solidFill>
            <a:srgbClr val="0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E0D3D6EF-E9C0-8C1E-9D1C-BF53097AA7B6}"/>
              </a:ext>
            </a:extLst>
          </p:cNvPr>
          <p:cNvSpPr txBox="1"/>
          <p:nvPr/>
        </p:nvSpPr>
        <p:spPr>
          <a:xfrm>
            <a:off x="7594381" y="367393"/>
            <a:ext cx="10546458" cy="707886"/>
          </a:xfrm>
          <a:prstGeom prst="rect">
            <a:avLst/>
          </a:prstGeom>
          <a:noFill/>
        </p:spPr>
        <p:txBody>
          <a:bodyPr wrap="square" rtlCol="0">
            <a:spAutoFit/>
          </a:bodyPr>
          <a:lstStyle/>
          <a:p>
            <a:r>
              <a:rPr lang="en-US" sz="4000" b="1" dirty="0"/>
              <a:t>AFTA</a:t>
            </a:r>
            <a:r>
              <a:rPr lang="en-US" sz="3200" b="1" dirty="0"/>
              <a:t> </a:t>
            </a:r>
            <a:r>
              <a:rPr lang="en-US" sz="3200" dirty="0"/>
              <a:t>|</a:t>
            </a:r>
            <a:r>
              <a:rPr lang="en-US" sz="3200" b="1" dirty="0"/>
              <a:t> </a:t>
            </a:r>
            <a:r>
              <a:rPr lang="en-US" sz="3200" b="1" dirty="0" err="1"/>
              <a:t>Nội</a:t>
            </a:r>
            <a:r>
              <a:rPr lang="en-US" sz="3200" b="1" dirty="0"/>
              <a:t> </a:t>
            </a:r>
            <a:r>
              <a:rPr lang="en-US" sz="3200" b="1" dirty="0" err="1"/>
              <a:t>khối</a:t>
            </a:r>
            <a:r>
              <a:rPr lang="en-US" sz="3200" b="1" dirty="0"/>
              <a:t> ASEAN </a:t>
            </a:r>
            <a:r>
              <a:rPr lang="en-US" sz="3200" dirty="0"/>
              <a:t>|</a:t>
            </a:r>
            <a:r>
              <a:rPr lang="en-US" sz="3200" b="1" dirty="0"/>
              <a:t> CEPT:1996/ATIGA: 2009</a:t>
            </a:r>
          </a:p>
        </p:txBody>
      </p:sp>
      <p:sp>
        <p:nvSpPr>
          <p:cNvPr id="62" name="TextBox 61">
            <a:extLst>
              <a:ext uri="{FF2B5EF4-FFF2-40B4-BE49-F238E27FC236}">
                <a16:creationId xmlns:a16="http://schemas.microsoft.com/office/drawing/2014/main" id="{E0444AC6-6B02-D10A-60DB-715B47812916}"/>
              </a:ext>
            </a:extLst>
          </p:cNvPr>
          <p:cNvSpPr txBox="1"/>
          <p:nvPr/>
        </p:nvSpPr>
        <p:spPr>
          <a:xfrm>
            <a:off x="8664310" y="1446281"/>
            <a:ext cx="9599845" cy="707886"/>
          </a:xfrm>
          <a:prstGeom prst="rect">
            <a:avLst/>
          </a:prstGeom>
          <a:noFill/>
        </p:spPr>
        <p:txBody>
          <a:bodyPr wrap="square" rtlCol="0">
            <a:spAutoFit/>
          </a:bodyPr>
          <a:lstStyle/>
          <a:p>
            <a:r>
              <a:rPr lang="en-US" sz="4000" b="1" dirty="0"/>
              <a:t>ACFTA</a:t>
            </a:r>
            <a:r>
              <a:rPr lang="en-US" sz="3200" b="1" dirty="0"/>
              <a:t> </a:t>
            </a:r>
            <a:r>
              <a:rPr lang="en-US" sz="3200" dirty="0"/>
              <a:t>|</a:t>
            </a:r>
            <a:r>
              <a:rPr lang="en-US" sz="3200" b="1" dirty="0"/>
              <a:t> ASEAN – Trung Quốc </a:t>
            </a:r>
            <a:r>
              <a:rPr lang="en-US" sz="3200" dirty="0"/>
              <a:t>|</a:t>
            </a:r>
            <a:r>
              <a:rPr lang="en-US" sz="3200" b="1" dirty="0"/>
              <a:t> 2002</a:t>
            </a:r>
          </a:p>
        </p:txBody>
      </p:sp>
      <p:sp>
        <p:nvSpPr>
          <p:cNvPr id="64" name="TextBox 63">
            <a:extLst>
              <a:ext uri="{FF2B5EF4-FFF2-40B4-BE49-F238E27FC236}">
                <a16:creationId xmlns:a16="http://schemas.microsoft.com/office/drawing/2014/main" id="{DDBC6CDD-FAC7-43A3-A890-10CB28222706}"/>
              </a:ext>
            </a:extLst>
          </p:cNvPr>
          <p:cNvSpPr txBox="1"/>
          <p:nvPr/>
        </p:nvSpPr>
        <p:spPr>
          <a:xfrm>
            <a:off x="9387371" y="2542099"/>
            <a:ext cx="8484638" cy="707886"/>
          </a:xfrm>
          <a:prstGeom prst="rect">
            <a:avLst/>
          </a:prstGeom>
          <a:noFill/>
        </p:spPr>
        <p:txBody>
          <a:bodyPr wrap="square" rtlCol="0">
            <a:spAutoFit/>
          </a:bodyPr>
          <a:lstStyle/>
          <a:p>
            <a:r>
              <a:rPr lang="en-US" sz="4000" b="1" dirty="0"/>
              <a:t>AJCEP </a:t>
            </a:r>
            <a:r>
              <a:rPr lang="en-US" sz="3200" dirty="0"/>
              <a:t>|</a:t>
            </a:r>
            <a:r>
              <a:rPr lang="en-US" sz="3200" b="1" dirty="0"/>
              <a:t> ASEAN – Nhật </a:t>
            </a:r>
            <a:r>
              <a:rPr lang="en-US" sz="3200" b="1" dirty="0" err="1"/>
              <a:t>Bản</a:t>
            </a:r>
            <a:r>
              <a:rPr lang="en-US" sz="3200" b="1" dirty="0"/>
              <a:t> </a:t>
            </a:r>
            <a:r>
              <a:rPr lang="en-US" sz="3200" dirty="0"/>
              <a:t>|</a:t>
            </a:r>
            <a:r>
              <a:rPr lang="en-US" sz="3200" b="1" dirty="0"/>
              <a:t> 2008</a:t>
            </a:r>
          </a:p>
        </p:txBody>
      </p:sp>
      <p:sp>
        <p:nvSpPr>
          <p:cNvPr id="87" name="TextBox 86">
            <a:extLst>
              <a:ext uri="{FF2B5EF4-FFF2-40B4-BE49-F238E27FC236}">
                <a16:creationId xmlns:a16="http://schemas.microsoft.com/office/drawing/2014/main" id="{E43ABF07-F121-B8A6-341B-D467A9FC90D5}"/>
              </a:ext>
            </a:extLst>
          </p:cNvPr>
          <p:cNvSpPr txBox="1"/>
          <p:nvPr/>
        </p:nvSpPr>
        <p:spPr>
          <a:xfrm>
            <a:off x="9803362" y="3808038"/>
            <a:ext cx="8484638" cy="707886"/>
          </a:xfrm>
          <a:prstGeom prst="rect">
            <a:avLst/>
          </a:prstGeom>
          <a:noFill/>
        </p:spPr>
        <p:txBody>
          <a:bodyPr wrap="square" rtlCol="0">
            <a:spAutoFit/>
          </a:bodyPr>
          <a:lstStyle/>
          <a:p>
            <a:r>
              <a:rPr lang="en-US" sz="4000" b="1" dirty="0"/>
              <a:t>AKFTA</a:t>
            </a:r>
            <a:r>
              <a:rPr lang="en-US" sz="3200" dirty="0"/>
              <a:t> | </a:t>
            </a:r>
            <a:r>
              <a:rPr lang="en-US" sz="3200" b="1" dirty="0"/>
              <a:t>ASEAN – </a:t>
            </a:r>
            <a:r>
              <a:rPr lang="en-US" sz="3200" b="1" dirty="0" err="1"/>
              <a:t>Hàn</a:t>
            </a:r>
            <a:r>
              <a:rPr lang="en-US" sz="3200" b="1" dirty="0"/>
              <a:t> Quốc </a:t>
            </a:r>
            <a:r>
              <a:rPr lang="en-US" sz="3200" dirty="0"/>
              <a:t>|</a:t>
            </a:r>
            <a:r>
              <a:rPr lang="en-US" sz="3200" b="1" dirty="0"/>
              <a:t> 2005</a:t>
            </a:r>
          </a:p>
        </p:txBody>
      </p:sp>
      <p:sp>
        <p:nvSpPr>
          <p:cNvPr id="88" name="TextBox 87">
            <a:extLst>
              <a:ext uri="{FF2B5EF4-FFF2-40B4-BE49-F238E27FC236}">
                <a16:creationId xmlns:a16="http://schemas.microsoft.com/office/drawing/2014/main" id="{679F5210-910E-024F-A68A-10E3EFC6B266}"/>
              </a:ext>
            </a:extLst>
          </p:cNvPr>
          <p:cNvSpPr txBox="1"/>
          <p:nvPr/>
        </p:nvSpPr>
        <p:spPr>
          <a:xfrm>
            <a:off x="9970721" y="5029201"/>
            <a:ext cx="8484638" cy="707886"/>
          </a:xfrm>
          <a:prstGeom prst="rect">
            <a:avLst/>
          </a:prstGeom>
          <a:noFill/>
        </p:spPr>
        <p:txBody>
          <a:bodyPr wrap="square" rtlCol="0">
            <a:spAutoFit/>
          </a:bodyPr>
          <a:lstStyle/>
          <a:p>
            <a:r>
              <a:rPr lang="en-US" sz="4000" b="1" dirty="0"/>
              <a:t>AANZFTA</a:t>
            </a:r>
            <a:r>
              <a:rPr lang="en-US" sz="3200" b="1" dirty="0"/>
              <a:t> </a:t>
            </a:r>
            <a:r>
              <a:rPr lang="en-US" sz="3200" dirty="0"/>
              <a:t>|</a:t>
            </a:r>
            <a:r>
              <a:rPr lang="en-US" sz="3200" b="1" dirty="0"/>
              <a:t> ASEAN – </a:t>
            </a:r>
            <a:r>
              <a:rPr lang="en-US" sz="3200" b="1" dirty="0" err="1"/>
              <a:t>Úc</a:t>
            </a:r>
            <a:r>
              <a:rPr lang="en-US" sz="3200" b="1" dirty="0"/>
              <a:t> – Niu Di-</a:t>
            </a:r>
            <a:r>
              <a:rPr lang="en-US" sz="3200" b="1" dirty="0" err="1"/>
              <a:t>lân</a:t>
            </a:r>
            <a:r>
              <a:rPr lang="en-US" sz="3200" dirty="0"/>
              <a:t>|</a:t>
            </a:r>
            <a:r>
              <a:rPr lang="en-US" sz="3200" b="1" dirty="0"/>
              <a:t> 2009</a:t>
            </a:r>
          </a:p>
        </p:txBody>
      </p:sp>
      <p:sp>
        <p:nvSpPr>
          <p:cNvPr id="89" name="TextBox 88">
            <a:extLst>
              <a:ext uri="{FF2B5EF4-FFF2-40B4-BE49-F238E27FC236}">
                <a16:creationId xmlns:a16="http://schemas.microsoft.com/office/drawing/2014/main" id="{C022DA87-F3DB-3748-9686-81DD0534FA00}"/>
              </a:ext>
            </a:extLst>
          </p:cNvPr>
          <p:cNvSpPr txBox="1"/>
          <p:nvPr/>
        </p:nvSpPr>
        <p:spPr>
          <a:xfrm>
            <a:off x="9803362" y="6087674"/>
            <a:ext cx="8484638" cy="1200329"/>
          </a:xfrm>
          <a:prstGeom prst="rect">
            <a:avLst/>
          </a:prstGeom>
          <a:noFill/>
        </p:spPr>
        <p:txBody>
          <a:bodyPr wrap="square" rtlCol="0">
            <a:spAutoFit/>
          </a:bodyPr>
          <a:lstStyle/>
          <a:p>
            <a:r>
              <a:rPr lang="en-US" sz="4000" b="1" dirty="0"/>
              <a:t>AIFTA</a:t>
            </a:r>
            <a:r>
              <a:rPr lang="en-US" sz="3200" b="1" dirty="0"/>
              <a:t> </a:t>
            </a:r>
            <a:r>
              <a:rPr lang="en-US" sz="3200" dirty="0"/>
              <a:t>|</a:t>
            </a:r>
            <a:r>
              <a:rPr lang="en-US" sz="3200" b="1" dirty="0"/>
              <a:t> ASEAN – </a:t>
            </a:r>
            <a:r>
              <a:rPr lang="en-US" sz="3200" b="1" dirty="0" err="1"/>
              <a:t>Ấn</a:t>
            </a:r>
            <a:r>
              <a:rPr lang="en-US" sz="3200" b="1" dirty="0"/>
              <a:t> </a:t>
            </a:r>
            <a:r>
              <a:rPr lang="en-US" sz="3200" b="1" dirty="0" err="1"/>
              <a:t>Độ</a:t>
            </a:r>
            <a:r>
              <a:rPr lang="en-US" sz="3200" b="1" dirty="0"/>
              <a:t> </a:t>
            </a:r>
            <a:r>
              <a:rPr lang="en-US" sz="3200" dirty="0"/>
              <a:t>|</a:t>
            </a:r>
            <a:r>
              <a:rPr lang="en-US" sz="3200" b="1" dirty="0"/>
              <a:t> 2003 (AITIGA: 2009, AITISA </a:t>
            </a:r>
            <a:r>
              <a:rPr lang="en-US" sz="3200" b="1" dirty="0" err="1"/>
              <a:t>và</a:t>
            </a:r>
            <a:r>
              <a:rPr lang="en-US" sz="3200" b="1" dirty="0"/>
              <a:t> AIIA: 2014)</a:t>
            </a:r>
          </a:p>
        </p:txBody>
      </p:sp>
      <p:sp>
        <p:nvSpPr>
          <p:cNvPr id="90" name="TextBox 89">
            <a:extLst>
              <a:ext uri="{FF2B5EF4-FFF2-40B4-BE49-F238E27FC236}">
                <a16:creationId xmlns:a16="http://schemas.microsoft.com/office/drawing/2014/main" id="{7F67F872-1287-1425-9C05-39F26DE07CDA}"/>
              </a:ext>
            </a:extLst>
          </p:cNvPr>
          <p:cNvSpPr txBox="1"/>
          <p:nvPr/>
        </p:nvSpPr>
        <p:spPr>
          <a:xfrm>
            <a:off x="8905488" y="7507667"/>
            <a:ext cx="9174664" cy="707886"/>
          </a:xfrm>
          <a:prstGeom prst="rect">
            <a:avLst/>
          </a:prstGeom>
          <a:noFill/>
        </p:spPr>
        <p:txBody>
          <a:bodyPr wrap="square" rtlCol="0">
            <a:spAutoFit/>
          </a:bodyPr>
          <a:lstStyle/>
          <a:p>
            <a:r>
              <a:rPr lang="en-US" sz="4000" b="1" dirty="0"/>
              <a:t>AHKFTA</a:t>
            </a:r>
            <a:r>
              <a:rPr lang="en-US" sz="3200" b="1" dirty="0"/>
              <a:t> </a:t>
            </a:r>
            <a:r>
              <a:rPr lang="en-US" sz="3200" dirty="0"/>
              <a:t>|</a:t>
            </a:r>
            <a:r>
              <a:rPr lang="en-US" sz="3200" b="1" dirty="0"/>
              <a:t> ASEAN – Hồng Công (Trung Quốc)</a:t>
            </a:r>
            <a:r>
              <a:rPr lang="en-US" sz="3200" dirty="0"/>
              <a:t>|</a:t>
            </a:r>
            <a:r>
              <a:rPr lang="en-US" sz="3200" b="1" dirty="0"/>
              <a:t> 2018</a:t>
            </a:r>
          </a:p>
        </p:txBody>
      </p:sp>
      <p:sp>
        <p:nvSpPr>
          <p:cNvPr id="93" name="TextBox 92">
            <a:extLst>
              <a:ext uri="{FF2B5EF4-FFF2-40B4-BE49-F238E27FC236}">
                <a16:creationId xmlns:a16="http://schemas.microsoft.com/office/drawing/2014/main" id="{6B00A741-7258-AA78-0CE7-BFFD82D8BBD2}"/>
              </a:ext>
            </a:extLst>
          </p:cNvPr>
          <p:cNvSpPr txBox="1"/>
          <p:nvPr/>
        </p:nvSpPr>
        <p:spPr>
          <a:xfrm>
            <a:off x="7731462" y="8631159"/>
            <a:ext cx="10011135" cy="707886"/>
          </a:xfrm>
          <a:prstGeom prst="rect">
            <a:avLst/>
          </a:prstGeom>
          <a:noFill/>
        </p:spPr>
        <p:txBody>
          <a:bodyPr wrap="square" rtlCol="0">
            <a:spAutoFit/>
          </a:bodyPr>
          <a:lstStyle/>
          <a:p>
            <a:r>
              <a:rPr lang="en-US" sz="4000" b="1" dirty="0"/>
              <a:t>RCEP</a:t>
            </a:r>
            <a:r>
              <a:rPr lang="en-US" sz="3200" dirty="0"/>
              <a:t>|</a:t>
            </a:r>
            <a:r>
              <a:rPr lang="en-US" sz="3200" b="1" dirty="0"/>
              <a:t> </a:t>
            </a:r>
            <a:r>
              <a:rPr lang="en-US" sz="2400" b="1" dirty="0"/>
              <a:t>ASEAN – Trung Quốc, Nhật </a:t>
            </a:r>
            <a:r>
              <a:rPr lang="en-US" sz="2400" b="1" dirty="0" err="1"/>
              <a:t>Bản</a:t>
            </a:r>
            <a:r>
              <a:rPr lang="en-US" sz="2400" b="1" dirty="0"/>
              <a:t>, </a:t>
            </a:r>
            <a:r>
              <a:rPr lang="en-US" sz="2400" b="1" dirty="0" err="1"/>
              <a:t>Hàn</a:t>
            </a:r>
            <a:r>
              <a:rPr lang="en-US" sz="2400" b="1" dirty="0"/>
              <a:t> Quốc, </a:t>
            </a:r>
            <a:r>
              <a:rPr lang="en-US" sz="2400" b="1" dirty="0" err="1"/>
              <a:t>Úc</a:t>
            </a:r>
            <a:r>
              <a:rPr lang="en-US" sz="2400" b="1" dirty="0"/>
              <a:t>, Niu Di-</a:t>
            </a:r>
            <a:r>
              <a:rPr lang="en-US" sz="2400" b="1" dirty="0" err="1"/>
              <a:t>lân</a:t>
            </a:r>
            <a:r>
              <a:rPr lang="en-US" sz="3200" dirty="0"/>
              <a:t>|</a:t>
            </a:r>
            <a:r>
              <a:rPr lang="en-US" sz="3200" b="1" dirty="0"/>
              <a:t> 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8BB36-9CE5-AF33-F73F-64D99607ECF5}"/>
            </a:ext>
          </a:extLst>
        </p:cNvPr>
        <p:cNvGrpSpPr/>
        <p:nvPr/>
      </p:nvGrpSpPr>
      <p:grpSpPr>
        <a:xfrm>
          <a:off x="0" y="0"/>
          <a:ext cx="0" cy="0"/>
          <a:chOff x="0" y="0"/>
          <a:chExt cx="0" cy="0"/>
        </a:xfrm>
      </p:grpSpPr>
      <p:sp>
        <p:nvSpPr>
          <p:cNvPr id="35" name="TextBox 35">
            <a:extLst>
              <a:ext uri="{FF2B5EF4-FFF2-40B4-BE49-F238E27FC236}">
                <a16:creationId xmlns:a16="http://schemas.microsoft.com/office/drawing/2014/main" id="{5ED6006B-B16C-B38A-CD08-FA5766B1EDB8}"/>
              </a:ext>
            </a:extLst>
          </p:cNvPr>
          <p:cNvSpPr txBox="1"/>
          <p:nvPr/>
        </p:nvSpPr>
        <p:spPr>
          <a:xfrm>
            <a:off x="10904809" y="3644064"/>
            <a:ext cx="664015" cy="1221679"/>
          </a:xfrm>
          <a:prstGeom prst="rect">
            <a:avLst/>
          </a:prstGeom>
        </p:spPr>
        <p:txBody>
          <a:bodyPr lIns="0" tIns="0" rIns="0" bIns="0" rtlCol="0" anchor="t">
            <a:spAutoFit/>
          </a:bodyPr>
          <a:lstStyle/>
          <a:p>
            <a:pPr algn="ctr">
              <a:lnSpc>
                <a:spcPts val="9417"/>
              </a:lnSpc>
              <a:spcBef>
                <a:spcPct val="0"/>
              </a:spcBef>
            </a:pPr>
            <a:r>
              <a:rPr lang="en-US" sz="6727" b="1">
                <a:solidFill>
                  <a:srgbClr val="FFFFFF"/>
                </a:solidFill>
                <a:latin typeface="Poppins Bold"/>
                <a:ea typeface="Poppins Bold"/>
                <a:cs typeface="Poppins Bold"/>
                <a:sym typeface="Poppins Bold"/>
              </a:rPr>
              <a:t>3</a:t>
            </a:r>
          </a:p>
        </p:txBody>
      </p:sp>
      <p:sp>
        <p:nvSpPr>
          <p:cNvPr id="44" name="Freeform 44">
            <a:extLst>
              <a:ext uri="{FF2B5EF4-FFF2-40B4-BE49-F238E27FC236}">
                <a16:creationId xmlns:a16="http://schemas.microsoft.com/office/drawing/2014/main" id="{EBF7DE43-CE70-FB9D-2F12-02BE69053D7C}"/>
              </a:ext>
            </a:extLst>
          </p:cNvPr>
          <p:cNvSpPr/>
          <p:nvPr/>
        </p:nvSpPr>
        <p:spPr>
          <a:xfrm>
            <a:off x="-1254131"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5" name="Freeform 45">
            <a:extLst>
              <a:ext uri="{FF2B5EF4-FFF2-40B4-BE49-F238E27FC236}">
                <a16:creationId xmlns:a16="http://schemas.microsoft.com/office/drawing/2014/main" id="{90821BEA-978A-1942-BDA7-DD1459302580}"/>
              </a:ext>
            </a:extLst>
          </p:cNvPr>
          <p:cNvSpPr/>
          <p:nvPr/>
        </p:nvSpPr>
        <p:spPr>
          <a:xfrm flipH="1">
            <a:off x="15701504"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2" name="object 8">
            <a:extLst>
              <a:ext uri="{FF2B5EF4-FFF2-40B4-BE49-F238E27FC236}">
                <a16:creationId xmlns:a16="http://schemas.microsoft.com/office/drawing/2014/main" id="{85C9076E-7C0A-CD33-BF29-DE9B672B89B1}"/>
              </a:ext>
            </a:extLst>
          </p:cNvPr>
          <p:cNvGraphicFramePr>
            <a:graphicFrameLocks noGrp="1"/>
          </p:cNvGraphicFramePr>
          <p:nvPr>
            <p:extLst>
              <p:ext uri="{D42A27DB-BD31-4B8C-83A1-F6EECF244321}">
                <p14:modId xmlns:p14="http://schemas.microsoft.com/office/powerpoint/2010/main" val="527142772"/>
              </p:ext>
            </p:extLst>
          </p:nvPr>
        </p:nvGraphicFramePr>
        <p:xfrm>
          <a:off x="1336366" y="1943100"/>
          <a:ext cx="15620999" cy="7488555"/>
        </p:xfrm>
        <a:graphic>
          <a:graphicData uri="http://schemas.openxmlformats.org/drawingml/2006/table">
            <a:tbl>
              <a:tblPr firstRow="1" bandRow="1">
                <a:tableStyleId>{2D5ABB26-0587-4C30-8999-92F81FD0307C}</a:tableStyleId>
              </a:tblPr>
              <a:tblGrid>
                <a:gridCol w="3803143">
                  <a:extLst>
                    <a:ext uri="{9D8B030D-6E8A-4147-A177-3AD203B41FA5}">
                      <a16:colId xmlns:a16="http://schemas.microsoft.com/office/drawing/2014/main" val="20000"/>
                    </a:ext>
                  </a:extLst>
                </a:gridCol>
                <a:gridCol w="4074986">
                  <a:extLst>
                    <a:ext uri="{9D8B030D-6E8A-4147-A177-3AD203B41FA5}">
                      <a16:colId xmlns:a16="http://schemas.microsoft.com/office/drawing/2014/main" val="20001"/>
                    </a:ext>
                  </a:extLst>
                </a:gridCol>
                <a:gridCol w="3939728">
                  <a:extLst>
                    <a:ext uri="{9D8B030D-6E8A-4147-A177-3AD203B41FA5}">
                      <a16:colId xmlns:a16="http://schemas.microsoft.com/office/drawing/2014/main" val="20002"/>
                    </a:ext>
                  </a:extLst>
                </a:gridCol>
                <a:gridCol w="3803142">
                  <a:extLst>
                    <a:ext uri="{9D8B030D-6E8A-4147-A177-3AD203B41FA5}">
                      <a16:colId xmlns:a16="http://schemas.microsoft.com/office/drawing/2014/main" val="20003"/>
                    </a:ext>
                  </a:extLst>
                </a:gridCol>
              </a:tblGrid>
              <a:tr h="584024">
                <a:tc>
                  <a:txBody>
                    <a:bodyPr/>
                    <a:lstStyle/>
                    <a:p>
                      <a:pPr marL="3810" algn="ctr">
                        <a:lnSpc>
                          <a:spcPct val="100000"/>
                        </a:lnSpc>
                      </a:pPr>
                      <a:r>
                        <a:rPr lang="en-US" sz="2800" b="1" spc="5" dirty="0">
                          <a:solidFill>
                            <a:srgbClr val="FFFFFF"/>
                          </a:solidFill>
                          <a:latin typeface="+mn-lt"/>
                          <a:cs typeface="Times New Roman"/>
                        </a:rPr>
                        <a:t>FTAs</a:t>
                      </a:r>
                      <a:endParaRPr sz="2800" dirty="0">
                        <a:latin typeface="+mn-lt"/>
                        <a:cs typeface="Times New Roman"/>
                      </a:endParaRPr>
                    </a:p>
                  </a:txBody>
                  <a:tcPr marL="0" marR="0" marT="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solidFill>
                      <a:srgbClr val="012D67"/>
                    </a:solidFill>
                  </a:tcPr>
                </a:tc>
                <a:tc>
                  <a:txBody>
                    <a:bodyPr/>
                    <a:lstStyle/>
                    <a:p>
                      <a:pPr marL="100965" marR="95250" lvl="0" indent="8255" algn="ctr" defTabSz="914400" rtl="0" eaLnBrk="1" fontAlgn="auto" latinLnBrk="0" hangingPunct="1">
                        <a:lnSpc>
                          <a:spcPct val="100000"/>
                        </a:lnSpc>
                        <a:spcBef>
                          <a:spcPts val="470"/>
                        </a:spcBef>
                        <a:spcAft>
                          <a:spcPts val="0"/>
                        </a:spcAft>
                        <a:buClrTx/>
                        <a:buSzTx/>
                        <a:buFontTx/>
                        <a:buNone/>
                        <a:tabLst/>
                        <a:defRPr/>
                      </a:pPr>
                      <a:r>
                        <a:rPr lang="en-US" sz="2800" b="1" dirty="0">
                          <a:solidFill>
                            <a:srgbClr val="FFFFFF"/>
                          </a:solidFill>
                          <a:latin typeface="+mn-lt"/>
                          <a:cs typeface="Times New Roman"/>
                        </a:rPr>
                        <a:t>NĂM CÓ HIỆU LỰC</a:t>
                      </a:r>
                      <a:endParaRPr lang="en-US" sz="2800" dirty="0">
                        <a:latin typeface="+mn-lt"/>
                        <a:cs typeface="Times New Roman"/>
                      </a:endParaRPr>
                    </a:p>
                  </a:txBody>
                  <a:tcPr marL="0" marR="0" marT="59690" marB="0" anchor="ctr">
                    <a:lnL w="12700">
                      <a:solidFill>
                        <a:srgbClr val="D79F39"/>
                      </a:solidFill>
                      <a:prstDash val="solid"/>
                    </a:lnL>
                    <a:lnR w="12700" cap="flat" cmpd="sng" algn="ctr">
                      <a:solidFill>
                        <a:srgbClr val="D79F39"/>
                      </a:solidFill>
                      <a:prstDash val="solid"/>
                      <a:round/>
                      <a:headEnd type="none" w="med" len="med"/>
                      <a:tailEnd type="none" w="med" len="med"/>
                    </a:lnR>
                    <a:lnT w="12700">
                      <a:solidFill>
                        <a:srgbClr val="D79F39"/>
                      </a:solidFill>
                      <a:prstDash val="solid"/>
                    </a:lnT>
                    <a:lnB w="12700">
                      <a:solidFill>
                        <a:srgbClr val="D79F39"/>
                      </a:solidFill>
                      <a:prstDash val="solid"/>
                    </a:lnB>
                    <a:solidFill>
                      <a:srgbClr val="012D67"/>
                    </a:solidFill>
                  </a:tcPr>
                </a:tc>
                <a:tc>
                  <a:txBody>
                    <a:bodyPr/>
                    <a:lstStyle/>
                    <a:p>
                      <a:pPr marL="100965" marR="95250" indent="8255" algn="ctr">
                        <a:lnSpc>
                          <a:spcPct val="100000"/>
                        </a:lnSpc>
                        <a:spcBef>
                          <a:spcPts val="470"/>
                        </a:spcBef>
                      </a:pPr>
                      <a:r>
                        <a:rPr lang="en-US" sz="2800" b="1" dirty="0">
                          <a:solidFill>
                            <a:srgbClr val="FFFFFF"/>
                          </a:solidFill>
                          <a:latin typeface="+mn-lt"/>
                          <a:cs typeface="Times New Roman"/>
                        </a:rPr>
                        <a:t>NĂM KẾT THÚC LỘ TRÌNH CỦA VIỆT NAM</a:t>
                      </a:r>
                      <a:endParaRPr sz="2800" dirty="0">
                        <a:latin typeface="+mn-lt"/>
                        <a:cs typeface="Times New Roman"/>
                      </a:endParaRPr>
                    </a:p>
                  </a:txBody>
                  <a:tcPr marL="0" marR="0" marT="5969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solidFill>
                      <a:srgbClr val="012D67"/>
                    </a:solidFill>
                  </a:tcPr>
                </a:tc>
                <a:tc>
                  <a:txBody>
                    <a:bodyPr/>
                    <a:lstStyle/>
                    <a:p>
                      <a:pPr marL="1270" algn="ctr">
                        <a:lnSpc>
                          <a:spcPct val="100000"/>
                        </a:lnSpc>
                      </a:pPr>
                      <a:r>
                        <a:rPr sz="2800" b="1" dirty="0">
                          <a:solidFill>
                            <a:srgbClr val="FFFFFF"/>
                          </a:solidFill>
                          <a:latin typeface="+mn-lt"/>
                          <a:cs typeface="Times New Roman"/>
                        </a:rPr>
                        <a:t>TỶ</a:t>
                      </a:r>
                      <a:r>
                        <a:rPr sz="2800" b="1" spc="-30" dirty="0">
                          <a:solidFill>
                            <a:srgbClr val="FFFFFF"/>
                          </a:solidFill>
                          <a:latin typeface="+mn-lt"/>
                          <a:cs typeface="Times New Roman"/>
                        </a:rPr>
                        <a:t> </a:t>
                      </a:r>
                      <a:r>
                        <a:rPr sz="2800" b="1" dirty="0">
                          <a:solidFill>
                            <a:srgbClr val="FFFFFF"/>
                          </a:solidFill>
                          <a:latin typeface="+mn-lt"/>
                          <a:cs typeface="Times New Roman"/>
                        </a:rPr>
                        <a:t>LỆ</a:t>
                      </a:r>
                      <a:r>
                        <a:rPr sz="2800" b="1" spc="-5" dirty="0">
                          <a:solidFill>
                            <a:srgbClr val="FFFFFF"/>
                          </a:solidFill>
                          <a:latin typeface="+mn-lt"/>
                          <a:cs typeface="Times New Roman"/>
                        </a:rPr>
                        <a:t> </a:t>
                      </a:r>
                      <a:r>
                        <a:rPr sz="2800" b="1" spc="15" dirty="0">
                          <a:solidFill>
                            <a:srgbClr val="FFFFFF"/>
                          </a:solidFill>
                          <a:latin typeface="+mn-lt"/>
                          <a:cs typeface="Times New Roman"/>
                        </a:rPr>
                        <a:t>XÓA</a:t>
                      </a:r>
                      <a:r>
                        <a:rPr sz="2800" b="1" spc="-50" dirty="0">
                          <a:solidFill>
                            <a:srgbClr val="FFFFFF"/>
                          </a:solidFill>
                          <a:latin typeface="+mn-lt"/>
                          <a:cs typeface="Times New Roman"/>
                        </a:rPr>
                        <a:t> </a:t>
                      </a:r>
                      <a:r>
                        <a:rPr sz="2800" b="1" spc="15" dirty="0">
                          <a:solidFill>
                            <a:srgbClr val="FFFFFF"/>
                          </a:solidFill>
                          <a:latin typeface="+mn-lt"/>
                          <a:cs typeface="Times New Roman"/>
                        </a:rPr>
                        <a:t>BỎ</a:t>
                      </a:r>
                      <a:r>
                        <a:rPr sz="2800" b="1" spc="-55" dirty="0">
                          <a:solidFill>
                            <a:srgbClr val="FFFFFF"/>
                          </a:solidFill>
                          <a:latin typeface="+mn-lt"/>
                          <a:cs typeface="Times New Roman"/>
                        </a:rPr>
                        <a:t> </a:t>
                      </a:r>
                      <a:r>
                        <a:rPr sz="2800" b="1" dirty="0">
                          <a:solidFill>
                            <a:srgbClr val="FFFFFF"/>
                          </a:solidFill>
                          <a:latin typeface="+mn-lt"/>
                          <a:cs typeface="Times New Roman"/>
                        </a:rPr>
                        <a:t>THUẾ</a:t>
                      </a:r>
                      <a:r>
                        <a:rPr sz="2800" b="1" spc="-25" dirty="0">
                          <a:solidFill>
                            <a:srgbClr val="FFFFFF"/>
                          </a:solidFill>
                          <a:latin typeface="+mn-lt"/>
                          <a:cs typeface="Times New Roman"/>
                        </a:rPr>
                        <a:t> </a:t>
                      </a:r>
                      <a:r>
                        <a:rPr sz="2800" b="1" dirty="0">
                          <a:solidFill>
                            <a:srgbClr val="FFFFFF"/>
                          </a:solidFill>
                          <a:latin typeface="+mn-lt"/>
                          <a:cs typeface="Times New Roman"/>
                        </a:rPr>
                        <a:t>QUAN</a:t>
                      </a:r>
                      <a:r>
                        <a:rPr lang="en-US" sz="2800" b="0" dirty="0">
                          <a:solidFill>
                            <a:schemeClr val="tx1"/>
                          </a:solidFill>
                          <a:latin typeface="+mn-lt"/>
                          <a:cs typeface="Times New Roman"/>
                        </a:rPr>
                        <a:t> </a:t>
                      </a:r>
                      <a:r>
                        <a:rPr sz="2800" b="1" dirty="0">
                          <a:solidFill>
                            <a:srgbClr val="FFFFFF"/>
                          </a:solidFill>
                          <a:latin typeface="+mn-lt"/>
                          <a:cs typeface="Times New Roman"/>
                        </a:rPr>
                        <a:t>CUỐI LỘ</a:t>
                      </a:r>
                      <a:r>
                        <a:rPr sz="2800" b="1" spc="-40" dirty="0">
                          <a:solidFill>
                            <a:srgbClr val="FFFFFF"/>
                          </a:solidFill>
                          <a:latin typeface="+mn-lt"/>
                          <a:cs typeface="Times New Roman"/>
                        </a:rPr>
                        <a:t> </a:t>
                      </a:r>
                      <a:r>
                        <a:rPr sz="2800" b="1" spc="-5" dirty="0">
                          <a:solidFill>
                            <a:srgbClr val="FFFFFF"/>
                          </a:solidFill>
                          <a:latin typeface="+mn-lt"/>
                          <a:cs typeface="Times New Roman"/>
                        </a:rPr>
                        <a:t>TRÌNH</a:t>
                      </a:r>
                      <a:endParaRPr sz="2800" dirty="0">
                        <a:latin typeface="+mn-lt"/>
                        <a:cs typeface="Times New Roman"/>
                      </a:endParaRPr>
                    </a:p>
                  </a:txBody>
                  <a:tcPr marL="0" marR="0" marT="444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solidFill>
                      <a:srgbClr val="012D67"/>
                    </a:solidFill>
                  </a:tcPr>
                </a:tc>
                <a:extLst>
                  <a:ext uri="{0D108BD9-81ED-4DB2-BD59-A6C34878D82A}">
                    <a16:rowId xmlns:a16="http://schemas.microsoft.com/office/drawing/2014/main" val="10000"/>
                  </a:ext>
                </a:extLst>
              </a:tr>
              <a:tr h="349017">
                <a:tc>
                  <a:txBody>
                    <a:bodyPr/>
                    <a:lstStyle/>
                    <a:p>
                      <a:pPr algn="ctr">
                        <a:lnSpc>
                          <a:spcPct val="100000"/>
                        </a:lnSpc>
                        <a:spcBef>
                          <a:spcPts val="150"/>
                        </a:spcBef>
                      </a:pPr>
                      <a:r>
                        <a:rPr lang="en-US" sz="3200" b="1" dirty="0">
                          <a:latin typeface="+mn-lt"/>
                          <a:cs typeface="Times New Roman"/>
                        </a:rPr>
                        <a:t>AFTA (ATIGA)</a:t>
                      </a:r>
                      <a:endParaRPr sz="3200" b="1" dirty="0">
                        <a:latin typeface="+mn-lt"/>
                        <a:cs typeface="Times New Roman"/>
                      </a:endParaRPr>
                    </a:p>
                  </a:txBody>
                  <a:tcPr marL="0" marR="0" marT="1905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35"/>
                        </a:spcBef>
                      </a:pPr>
                      <a:r>
                        <a:rPr lang="en-US" sz="3200" dirty="0">
                          <a:latin typeface="+mn-lt"/>
                          <a:cs typeface="Times New Roman"/>
                        </a:rPr>
                        <a:t>2010</a:t>
                      </a:r>
                      <a:endParaRPr sz="3200" dirty="0">
                        <a:latin typeface="+mn-lt"/>
                        <a:cs typeface="Times New Roman"/>
                      </a:endParaRPr>
                    </a:p>
                  </a:txBody>
                  <a:tcPr marL="0" marR="0" marT="1714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905" algn="ctr">
                        <a:lnSpc>
                          <a:spcPct val="100000"/>
                        </a:lnSpc>
                        <a:spcBef>
                          <a:spcPts val="135"/>
                        </a:spcBef>
                      </a:pPr>
                      <a:r>
                        <a:rPr lang="en-US" sz="3200" dirty="0">
                          <a:latin typeface="+mn-lt"/>
                          <a:cs typeface="Times New Roman"/>
                        </a:rPr>
                        <a:t>2024</a:t>
                      </a:r>
                      <a:endParaRPr sz="3200" dirty="0">
                        <a:latin typeface="+mn-lt"/>
                        <a:cs typeface="Times New Roman"/>
                      </a:endParaRPr>
                    </a:p>
                  </a:txBody>
                  <a:tcPr marL="0" marR="0" marT="17145" marB="0" anchor="ctr">
                    <a:lnL w="12700">
                      <a:solidFill>
                        <a:srgbClr val="D79F39"/>
                      </a:solidFill>
                      <a:prstDash val="solid"/>
                    </a:lnL>
                    <a:lnR w="12700">
                      <a:solidFill>
                        <a:srgbClr val="D79F39"/>
                      </a:solidFill>
                      <a:prstDash val="solid"/>
                    </a:lnR>
                    <a:lnT w="12700" cap="flat" cmpd="sng" algn="ctr">
                      <a:solidFill>
                        <a:srgbClr val="D79F39"/>
                      </a:solidFill>
                      <a:prstDash val="solid"/>
                      <a:round/>
                      <a:headEnd type="none" w="med" len="med"/>
                      <a:tailEnd type="none" w="med" len="med"/>
                    </a:lnT>
                    <a:lnB w="12700">
                      <a:solidFill>
                        <a:srgbClr val="D79F39"/>
                      </a:solidFill>
                      <a:prstDash val="solid"/>
                    </a:lnB>
                  </a:tcPr>
                </a:tc>
                <a:tc>
                  <a:txBody>
                    <a:bodyPr/>
                    <a:lstStyle/>
                    <a:p>
                      <a:pPr marL="12700" algn="ctr">
                        <a:lnSpc>
                          <a:spcPct val="100000"/>
                        </a:lnSpc>
                        <a:spcBef>
                          <a:spcPts val="150"/>
                        </a:spcBef>
                      </a:pPr>
                      <a:r>
                        <a:rPr lang="en-US" sz="3200" dirty="0">
                          <a:latin typeface="+mn-lt"/>
                          <a:cs typeface="Times New Roman"/>
                        </a:rPr>
                        <a:t>98%</a:t>
                      </a:r>
                      <a:endParaRPr sz="3200" dirty="0">
                        <a:latin typeface="+mn-lt"/>
                        <a:cs typeface="Times New Roman"/>
                      </a:endParaRPr>
                    </a:p>
                  </a:txBody>
                  <a:tcPr marL="0" marR="0" marT="19050" marB="0" anchor="ctr">
                    <a:lnL w="12700">
                      <a:solidFill>
                        <a:srgbClr val="D79F39"/>
                      </a:solidFill>
                      <a:prstDash val="solid"/>
                    </a:lnL>
                    <a:lnR w="12700">
                      <a:solidFill>
                        <a:srgbClr val="D79F39"/>
                      </a:solidFill>
                      <a:prstDash val="solid"/>
                    </a:lnR>
                    <a:lnT w="12700" cap="flat" cmpd="sng" algn="ctr">
                      <a:solidFill>
                        <a:srgbClr val="D79F39"/>
                      </a:solidFill>
                      <a:prstDash val="solid"/>
                      <a:round/>
                      <a:headEnd type="none" w="med" len="med"/>
                      <a:tailEnd type="none" w="med" len="med"/>
                    </a:lnT>
                    <a:lnB w="12700">
                      <a:solidFill>
                        <a:srgbClr val="D79F39"/>
                      </a:solidFill>
                      <a:prstDash val="solid"/>
                    </a:lnB>
                  </a:tcPr>
                </a:tc>
                <a:extLst>
                  <a:ext uri="{0D108BD9-81ED-4DB2-BD59-A6C34878D82A}">
                    <a16:rowId xmlns:a16="http://schemas.microsoft.com/office/drawing/2014/main" val="10001"/>
                  </a:ext>
                </a:extLst>
              </a:tr>
              <a:tr h="349019">
                <a:tc>
                  <a:txBody>
                    <a:bodyPr/>
                    <a:lstStyle/>
                    <a:p>
                      <a:pPr algn="ctr">
                        <a:lnSpc>
                          <a:spcPct val="100000"/>
                        </a:lnSpc>
                        <a:spcBef>
                          <a:spcPts val="155"/>
                        </a:spcBef>
                      </a:pPr>
                      <a:r>
                        <a:rPr lang="en-US" sz="3200" b="1" dirty="0">
                          <a:latin typeface="+mn-lt"/>
                          <a:cs typeface="Times New Roman"/>
                        </a:rPr>
                        <a:t>ACFTA</a:t>
                      </a:r>
                      <a:endParaRPr sz="3200" b="1"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2003</a:t>
                      </a:r>
                      <a:endParaRPr sz="3200" dirty="0">
                        <a:latin typeface="+mn-lt"/>
                        <a:cs typeface="Times New Roman"/>
                      </a:endParaRPr>
                    </a:p>
                  </a:txBody>
                  <a:tcPr marL="0" marR="0" marT="1778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905" algn="ctr">
                        <a:lnSpc>
                          <a:spcPct val="100000"/>
                        </a:lnSpc>
                        <a:spcBef>
                          <a:spcPts val="140"/>
                        </a:spcBef>
                      </a:pPr>
                      <a:r>
                        <a:rPr lang="en-US" sz="3200" dirty="0">
                          <a:latin typeface="+mn-lt"/>
                          <a:cs typeface="Times New Roman"/>
                        </a:rPr>
                        <a:t>2020</a:t>
                      </a:r>
                      <a:endParaRPr sz="3200" dirty="0">
                        <a:latin typeface="+mn-lt"/>
                        <a:cs typeface="Times New Roman"/>
                      </a:endParaRPr>
                    </a:p>
                  </a:txBody>
                  <a:tcPr marL="0" marR="0" marT="1778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2700" algn="ctr">
                        <a:lnSpc>
                          <a:spcPct val="100000"/>
                        </a:lnSpc>
                        <a:spcBef>
                          <a:spcPts val="155"/>
                        </a:spcBef>
                      </a:pPr>
                      <a:r>
                        <a:rPr lang="en-US" sz="3200" dirty="0">
                          <a:latin typeface="+mn-lt"/>
                          <a:cs typeface="Times New Roman"/>
                        </a:rPr>
                        <a:t>86%</a:t>
                      </a:r>
                      <a:endParaRPr sz="3200"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2"/>
                  </a:ext>
                </a:extLst>
              </a:tr>
              <a:tr h="349017">
                <a:tc>
                  <a:txBody>
                    <a:bodyPr/>
                    <a:lstStyle/>
                    <a:p>
                      <a:pPr marL="3175" algn="ctr">
                        <a:lnSpc>
                          <a:spcPct val="100000"/>
                        </a:lnSpc>
                        <a:spcBef>
                          <a:spcPts val="155"/>
                        </a:spcBef>
                      </a:pPr>
                      <a:r>
                        <a:rPr lang="en-US" sz="3200" b="1" dirty="0">
                          <a:latin typeface="+mn-lt"/>
                          <a:cs typeface="Times New Roman"/>
                        </a:rPr>
                        <a:t>AJCEP</a:t>
                      </a:r>
                      <a:endParaRPr sz="3200" b="1"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cap="flat" cmpd="sng" algn="ctr">
                      <a:solidFill>
                        <a:srgbClr val="D79F39"/>
                      </a:solidFill>
                      <a:prstDash val="solid"/>
                      <a:round/>
                      <a:headEnd type="none" w="med" len="med"/>
                      <a:tailEnd type="none" w="med" len="med"/>
                    </a:lnB>
                  </a:tcPr>
                </a:tc>
                <a:tc>
                  <a:txBody>
                    <a:bodyPr/>
                    <a:lstStyle/>
                    <a:p>
                      <a:pPr marL="2540" algn="ctr">
                        <a:lnSpc>
                          <a:spcPct val="100000"/>
                        </a:lnSpc>
                        <a:spcBef>
                          <a:spcPts val="140"/>
                        </a:spcBef>
                      </a:pPr>
                      <a:r>
                        <a:rPr lang="en-US" sz="3200" dirty="0">
                          <a:latin typeface="+mn-lt"/>
                          <a:cs typeface="Times New Roman"/>
                        </a:rPr>
                        <a:t>2008</a:t>
                      </a:r>
                      <a:endParaRPr sz="3200" dirty="0">
                        <a:latin typeface="+mn-lt"/>
                        <a:cs typeface="Times New Roman"/>
                      </a:endParaRPr>
                    </a:p>
                  </a:txBody>
                  <a:tcPr marL="0" marR="0" marT="1778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905" algn="ctr">
                        <a:lnSpc>
                          <a:spcPct val="100000"/>
                        </a:lnSpc>
                        <a:spcBef>
                          <a:spcPts val="140"/>
                        </a:spcBef>
                      </a:pPr>
                      <a:r>
                        <a:rPr lang="en-US" sz="3200" dirty="0">
                          <a:latin typeface="+mn-lt"/>
                          <a:cs typeface="Times New Roman"/>
                        </a:rPr>
                        <a:t>2025</a:t>
                      </a:r>
                      <a:endParaRPr sz="3200" dirty="0">
                        <a:latin typeface="+mn-lt"/>
                        <a:cs typeface="Times New Roman"/>
                      </a:endParaRPr>
                    </a:p>
                  </a:txBody>
                  <a:tcPr marL="0" marR="0" marT="1778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2700" algn="ctr">
                        <a:lnSpc>
                          <a:spcPct val="100000"/>
                        </a:lnSpc>
                        <a:spcBef>
                          <a:spcPts val="155"/>
                        </a:spcBef>
                      </a:pPr>
                      <a:r>
                        <a:rPr lang="en-US" sz="3200" dirty="0">
                          <a:latin typeface="+mn-lt"/>
                          <a:cs typeface="Times New Roman"/>
                        </a:rPr>
                        <a:t>90%</a:t>
                      </a:r>
                      <a:endParaRPr sz="3200"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3"/>
                  </a:ext>
                </a:extLst>
              </a:tr>
              <a:tr h="349017">
                <a:tc>
                  <a:txBody>
                    <a:bodyPr/>
                    <a:lstStyle/>
                    <a:p>
                      <a:pPr marL="3175" algn="ctr">
                        <a:lnSpc>
                          <a:spcPct val="100000"/>
                        </a:lnSpc>
                        <a:spcBef>
                          <a:spcPts val="155"/>
                        </a:spcBef>
                      </a:pPr>
                      <a:r>
                        <a:rPr lang="en-US" sz="3200" b="1" dirty="0">
                          <a:latin typeface="+mn-lt"/>
                          <a:cs typeface="Times New Roman"/>
                        </a:rPr>
                        <a:t>AKFTA</a:t>
                      </a:r>
                      <a:endParaRPr sz="3200" b="1"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0"/>
                        </a:spcBef>
                      </a:pPr>
                      <a:r>
                        <a:rPr lang="en-US" sz="3200" dirty="0">
                          <a:latin typeface="+mn-lt"/>
                          <a:cs typeface="Times New Roman"/>
                        </a:rPr>
                        <a:t>2007</a:t>
                      </a:r>
                      <a:endParaRPr sz="3200" dirty="0">
                        <a:latin typeface="+mn-lt"/>
                        <a:cs typeface="Times New Roman"/>
                      </a:endParaRPr>
                    </a:p>
                  </a:txBody>
                  <a:tcPr marL="0" marR="0" marT="17780"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905" algn="ctr">
                        <a:lnSpc>
                          <a:spcPct val="100000"/>
                        </a:lnSpc>
                        <a:spcBef>
                          <a:spcPts val="140"/>
                        </a:spcBef>
                      </a:pPr>
                      <a:r>
                        <a:rPr lang="en-US" sz="3200" dirty="0">
                          <a:latin typeface="+mn-lt"/>
                          <a:cs typeface="Times New Roman"/>
                        </a:rPr>
                        <a:t>2021</a:t>
                      </a:r>
                      <a:endParaRPr sz="3200" dirty="0">
                        <a:latin typeface="+mn-lt"/>
                        <a:cs typeface="Times New Roman"/>
                      </a:endParaRPr>
                    </a:p>
                  </a:txBody>
                  <a:tcPr marL="0" marR="0" marT="1778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2700" algn="ctr">
                        <a:lnSpc>
                          <a:spcPct val="100000"/>
                        </a:lnSpc>
                        <a:spcBef>
                          <a:spcPts val="155"/>
                        </a:spcBef>
                      </a:pPr>
                      <a:r>
                        <a:rPr lang="en-US" sz="3200" dirty="0">
                          <a:latin typeface="+mn-lt"/>
                          <a:cs typeface="Times New Roman"/>
                        </a:rPr>
                        <a:t>86%</a:t>
                      </a:r>
                      <a:endParaRPr sz="3200"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4"/>
                  </a:ext>
                </a:extLst>
              </a:tr>
              <a:tr h="349019">
                <a:tc>
                  <a:txBody>
                    <a:bodyPr/>
                    <a:lstStyle/>
                    <a:p>
                      <a:pPr algn="ctr">
                        <a:lnSpc>
                          <a:spcPct val="100000"/>
                        </a:lnSpc>
                        <a:spcBef>
                          <a:spcPts val="160"/>
                        </a:spcBef>
                      </a:pPr>
                      <a:r>
                        <a:rPr lang="en-US" sz="3200" b="1" dirty="0">
                          <a:latin typeface="+mn-lt"/>
                          <a:cs typeface="Times New Roman"/>
                        </a:rPr>
                        <a:t>AANZFTA</a:t>
                      </a:r>
                      <a:endParaRPr sz="3200" b="1" dirty="0">
                        <a:latin typeface="+mn-lt"/>
                        <a:cs typeface="Times New Roman"/>
                      </a:endParaRPr>
                    </a:p>
                  </a:txBody>
                  <a:tcPr marL="0" marR="0" marT="2032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2010</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dirty="0">
                          <a:latin typeface="+mn-lt"/>
                          <a:cs typeface="Times New Roman"/>
                        </a:rPr>
                        <a:t>2022</a:t>
                      </a:r>
                      <a:endParaRPr sz="3200" dirty="0">
                        <a:latin typeface="+mn-lt"/>
                        <a:cs typeface="Times New Roman"/>
                      </a:endParaRPr>
                    </a:p>
                  </a:txBody>
                  <a:tcPr marL="0" marR="0" marT="1841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2700" algn="ctr">
                        <a:lnSpc>
                          <a:spcPct val="100000"/>
                        </a:lnSpc>
                        <a:spcBef>
                          <a:spcPts val="155"/>
                        </a:spcBef>
                      </a:pPr>
                      <a:r>
                        <a:rPr lang="en-US" sz="3200" dirty="0">
                          <a:latin typeface="+mn-lt"/>
                          <a:cs typeface="Times New Roman"/>
                        </a:rPr>
                        <a:t>90%</a:t>
                      </a:r>
                      <a:endParaRPr sz="3200"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5"/>
                  </a:ext>
                </a:extLst>
              </a:tr>
              <a:tr h="349017">
                <a:tc>
                  <a:txBody>
                    <a:bodyPr/>
                    <a:lstStyle/>
                    <a:p>
                      <a:pPr marL="6985" algn="ctr">
                        <a:lnSpc>
                          <a:spcPct val="100000"/>
                        </a:lnSpc>
                        <a:spcBef>
                          <a:spcPts val="155"/>
                        </a:spcBef>
                      </a:pPr>
                      <a:r>
                        <a:rPr lang="en-US" sz="3200" b="1" dirty="0">
                          <a:latin typeface="+mn-lt"/>
                          <a:cs typeface="Times New Roman"/>
                        </a:rPr>
                        <a:t>AIFTA</a:t>
                      </a:r>
                      <a:endParaRPr sz="3200" b="1" dirty="0">
                        <a:latin typeface="+mn-lt"/>
                        <a:cs typeface="Times New Roman"/>
                      </a:endParaRPr>
                    </a:p>
                  </a:txBody>
                  <a:tcPr marL="0" marR="0" marT="1968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2010</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dirty="0">
                          <a:latin typeface="+mn-lt"/>
                          <a:cs typeface="Times New Roman"/>
                        </a:rPr>
                        <a:t>2024</a:t>
                      </a:r>
                      <a:endParaRPr sz="3200" dirty="0">
                        <a:latin typeface="+mn-lt"/>
                        <a:cs typeface="Times New Roman"/>
                      </a:endParaRPr>
                    </a:p>
                  </a:txBody>
                  <a:tcPr marL="0" marR="0" marT="1841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2700" algn="ctr">
                        <a:lnSpc>
                          <a:spcPct val="100000"/>
                        </a:lnSpc>
                        <a:spcBef>
                          <a:spcPts val="160"/>
                        </a:spcBef>
                      </a:pPr>
                      <a:r>
                        <a:rPr lang="en-US" sz="3200" dirty="0">
                          <a:latin typeface="+mn-lt"/>
                          <a:cs typeface="Times New Roman"/>
                        </a:rPr>
                        <a:t>74%</a:t>
                      </a:r>
                      <a:endParaRPr sz="3200" dirty="0">
                        <a:latin typeface="+mn-lt"/>
                        <a:cs typeface="Times New Roman"/>
                      </a:endParaRPr>
                    </a:p>
                  </a:txBody>
                  <a:tcPr marL="0" marR="0" marT="2032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6"/>
                  </a:ext>
                </a:extLst>
              </a:tr>
              <a:tr h="349017">
                <a:tc>
                  <a:txBody>
                    <a:bodyPr/>
                    <a:lstStyle/>
                    <a:p>
                      <a:pPr marL="3175" algn="ctr">
                        <a:lnSpc>
                          <a:spcPct val="100000"/>
                        </a:lnSpc>
                        <a:spcBef>
                          <a:spcPts val="160"/>
                        </a:spcBef>
                      </a:pPr>
                      <a:r>
                        <a:rPr lang="en-US" sz="3200" b="1" dirty="0">
                          <a:latin typeface="+mn-lt"/>
                          <a:cs typeface="Times New Roman"/>
                        </a:rPr>
                        <a:t>AHKFTA</a:t>
                      </a:r>
                      <a:endParaRPr sz="3200" b="1" dirty="0">
                        <a:latin typeface="+mn-lt"/>
                        <a:cs typeface="Times New Roman"/>
                      </a:endParaRPr>
                    </a:p>
                  </a:txBody>
                  <a:tcPr marL="0" marR="0" marT="2032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2019</a:t>
                      </a:r>
                      <a:endParaRPr sz="3200" dirty="0">
                        <a:latin typeface="+mn-lt"/>
                        <a:cs typeface="Times New Roman"/>
                      </a:endParaRPr>
                    </a:p>
                  </a:txBody>
                  <a:tcPr marL="0" marR="0" marT="18415" marB="0" anchor="ctr">
                    <a:lnL w="12700" cap="flat" cmpd="sng" algn="ctr">
                      <a:solidFill>
                        <a:srgbClr val="D79F39"/>
                      </a:solidFill>
                      <a:prstDash val="solid"/>
                      <a:round/>
                      <a:headEnd type="none" w="med" len="med"/>
                      <a:tailEnd type="none" w="med" len="me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dirty="0">
                          <a:latin typeface="+mn-lt"/>
                          <a:cs typeface="Times New Roman"/>
                        </a:rPr>
                        <a:t>2032</a:t>
                      </a:r>
                      <a:endParaRPr sz="3200" dirty="0">
                        <a:latin typeface="+mn-lt"/>
                        <a:cs typeface="Times New Roman"/>
                      </a:endParaRPr>
                    </a:p>
                  </a:txBody>
                  <a:tcPr marL="0" marR="0" marT="1841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2700" algn="ctr">
                        <a:lnSpc>
                          <a:spcPct val="100000"/>
                        </a:lnSpc>
                        <a:spcBef>
                          <a:spcPts val="160"/>
                        </a:spcBef>
                      </a:pPr>
                      <a:r>
                        <a:rPr lang="en-US" sz="3200" dirty="0">
                          <a:latin typeface="+mn-lt"/>
                          <a:cs typeface="Times New Roman"/>
                        </a:rPr>
                        <a:t>72%</a:t>
                      </a:r>
                      <a:endParaRPr sz="3200" dirty="0">
                        <a:latin typeface="+mn-lt"/>
                        <a:cs typeface="Times New Roman"/>
                      </a:endParaRPr>
                    </a:p>
                  </a:txBody>
                  <a:tcPr marL="0" marR="0" marT="2032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7"/>
                  </a:ext>
                </a:extLst>
              </a:tr>
              <a:tr h="745403">
                <a:tc>
                  <a:txBody>
                    <a:bodyPr/>
                    <a:lstStyle/>
                    <a:p>
                      <a:pPr marL="3175" algn="ctr">
                        <a:lnSpc>
                          <a:spcPct val="100000"/>
                        </a:lnSpc>
                        <a:spcBef>
                          <a:spcPts val="160"/>
                        </a:spcBef>
                      </a:pPr>
                      <a:r>
                        <a:rPr lang="en-US" sz="3200" b="1" dirty="0">
                          <a:latin typeface="+mn-lt"/>
                          <a:cs typeface="Times New Roman"/>
                        </a:rPr>
                        <a:t>RCEP</a:t>
                      </a:r>
                      <a:endParaRPr sz="3200" b="1" dirty="0">
                        <a:latin typeface="+mn-lt"/>
                        <a:cs typeface="Times New Roman"/>
                      </a:endParaRPr>
                    </a:p>
                  </a:txBody>
                  <a:tcPr marL="0" marR="0" marT="20320" marB="0" anchor="ctr">
                    <a:lnL w="12700">
                      <a:solidFill>
                        <a:srgbClr val="D79F39"/>
                      </a:solidFill>
                      <a:prstDash val="solid"/>
                    </a:lnL>
                    <a:lnR w="12700">
                      <a:solidFill>
                        <a:srgbClr val="D79F39"/>
                      </a:solidFill>
                      <a:prstDash val="solid"/>
                    </a:lnR>
                    <a:lnT w="12700" cap="flat" cmpd="sng" algn="ctr">
                      <a:solidFill>
                        <a:srgbClr val="D79F39"/>
                      </a:solidFill>
                      <a:prstDash val="solid"/>
                      <a:round/>
                      <a:headEnd type="none" w="med" len="med"/>
                      <a:tailEnd type="none" w="med" len="med"/>
                    </a:lnT>
                    <a:lnB w="12700">
                      <a:solidFill>
                        <a:srgbClr val="D79F39"/>
                      </a:solidFill>
                      <a:prstDash val="solid"/>
                    </a:lnB>
                  </a:tcPr>
                </a:tc>
                <a:tc>
                  <a:txBody>
                    <a:bodyPr/>
                    <a:lstStyle/>
                    <a:p>
                      <a:pPr marL="2540" algn="ctr">
                        <a:lnSpc>
                          <a:spcPct val="100000"/>
                        </a:lnSpc>
                        <a:spcBef>
                          <a:spcPts val="145"/>
                        </a:spcBef>
                      </a:pPr>
                      <a:r>
                        <a:rPr lang="en-US" sz="3200" dirty="0">
                          <a:latin typeface="+mn-lt"/>
                          <a:cs typeface="Times New Roman"/>
                        </a:rPr>
                        <a:t>2022</a:t>
                      </a:r>
                      <a:endParaRPr sz="3200" dirty="0">
                        <a:latin typeface="+mn-lt"/>
                        <a:cs typeface="Times New Roman"/>
                      </a:endParaRPr>
                    </a:p>
                  </a:txBody>
                  <a:tcPr marL="0" marR="0" marT="1841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905" algn="ctr">
                        <a:lnSpc>
                          <a:spcPct val="100000"/>
                        </a:lnSpc>
                        <a:spcBef>
                          <a:spcPts val="145"/>
                        </a:spcBef>
                      </a:pPr>
                      <a:r>
                        <a:rPr lang="en-US" sz="3200" dirty="0">
                          <a:latin typeface="+mn-lt"/>
                          <a:cs typeface="Times New Roman"/>
                        </a:rPr>
                        <a:t>2042</a:t>
                      </a:r>
                      <a:endParaRPr sz="3200" dirty="0">
                        <a:latin typeface="+mn-lt"/>
                        <a:cs typeface="Times New Roman"/>
                      </a:endParaRPr>
                    </a:p>
                  </a:txBody>
                  <a:tcPr marL="0" marR="0" marT="18415"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tc>
                  <a:txBody>
                    <a:bodyPr/>
                    <a:lstStyle/>
                    <a:p>
                      <a:pPr marL="12700" algn="ctr">
                        <a:lnSpc>
                          <a:spcPct val="100000"/>
                        </a:lnSpc>
                        <a:spcBef>
                          <a:spcPts val="160"/>
                        </a:spcBef>
                      </a:pPr>
                      <a:r>
                        <a:rPr lang="en-US" sz="3200" dirty="0">
                          <a:latin typeface="+mn-lt"/>
                          <a:cs typeface="Times New Roman"/>
                        </a:rPr>
                        <a:t>90,3 % (</a:t>
                      </a:r>
                      <a:r>
                        <a:rPr lang="en-US" sz="3200" dirty="0" err="1">
                          <a:latin typeface="+mn-lt"/>
                          <a:cs typeface="Times New Roman"/>
                        </a:rPr>
                        <a:t>đối</a:t>
                      </a:r>
                      <a:r>
                        <a:rPr lang="en-US" sz="3200" dirty="0">
                          <a:latin typeface="+mn-lt"/>
                          <a:cs typeface="Times New Roman"/>
                        </a:rPr>
                        <a:t> </a:t>
                      </a:r>
                      <a:r>
                        <a:rPr lang="en-US" sz="3200" dirty="0" err="1">
                          <a:latin typeface="+mn-lt"/>
                          <a:cs typeface="Times New Roman"/>
                        </a:rPr>
                        <a:t>với</a:t>
                      </a:r>
                      <a:r>
                        <a:rPr lang="en-US" sz="3200" dirty="0">
                          <a:latin typeface="+mn-lt"/>
                          <a:cs typeface="Times New Roman"/>
                        </a:rPr>
                        <a:t> ASEAN)</a:t>
                      </a:r>
                    </a:p>
                    <a:p>
                      <a:pPr marL="12700" algn="ctr">
                        <a:lnSpc>
                          <a:spcPct val="100000"/>
                        </a:lnSpc>
                        <a:spcBef>
                          <a:spcPts val="160"/>
                        </a:spcBef>
                      </a:pPr>
                      <a:r>
                        <a:rPr lang="en-US" sz="3200" dirty="0">
                          <a:latin typeface="+mn-lt"/>
                          <a:cs typeface="Times New Roman"/>
                        </a:rPr>
                        <a:t>89,6% (</a:t>
                      </a:r>
                      <a:r>
                        <a:rPr lang="en-US" sz="3200" dirty="0" err="1">
                          <a:latin typeface="+mn-lt"/>
                          <a:cs typeface="Times New Roman"/>
                        </a:rPr>
                        <a:t>đối</a:t>
                      </a:r>
                      <a:r>
                        <a:rPr lang="en-US" sz="3200" dirty="0">
                          <a:latin typeface="+mn-lt"/>
                          <a:cs typeface="Times New Roman"/>
                        </a:rPr>
                        <a:t> </a:t>
                      </a:r>
                      <a:r>
                        <a:rPr lang="en-US" sz="3200" dirty="0" err="1">
                          <a:latin typeface="+mn-lt"/>
                          <a:cs typeface="Times New Roman"/>
                        </a:rPr>
                        <a:t>với</a:t>
                      </a:r>
                      <a:r>
                        <a:rPr lang="en-US" sz="3200" dirty="0">
                          <a:latin typeface="+mn-lt"/>
                          <a:cs typeface="Times New Roman"/>
                        </a:rPr>
                        <a:t> ANZ)</a:t>
                      </a:r>
                    </a:p>
                    <a:p>
                      <a:pPr marL="12700" algn="ctr">
                        <a:lnSpc>
                          <a:spcPct val="100000"/>
                        </a:lnSpc>
                        <a:spcBef>
                          <a:spcPts val="160"/>
                        </a:spcBef>
                      </a:pPr>
                      <a:r>
                        <a:rPr lang="en-US" sz="3200" dirty="0">
                          <a:latin typeface="+mn-lt"/>
                          <a:cs typeface="Times New Roman"/>
                        </a:rPr>
                        <a:t>85,6% (</a:t>
                      </a:r>
                      <a:r>
                        <a:rPr lang="en-US" sz="3200" dirty="0" err="1">
                          <a:latin typeface="+mn-lt"/>
                          <a:cs typeface="Times New Roman"/>
                        </a:rPr>
                        <a:t>đối</a:t>
                      </a:r>
                      <a:r>
                        <a:rPr lang="en-US" sz="3200" dirty="0">
                          <a:latin typeface="+mn-lt"/>
                          <a:cs typeface="Times New Roman"/>
                        </a:rPr>
                        <a:t> </a:t>
                      </a:r>
                      <a:r>
                        <a:rPr lang="en-US" sz="3200" dirty="0" err="1">
                          <a:latin typeface="+mn-lt"/>
                          <a:cs typeface="Times New Roman"/>
                        </a:rPr>
                        <a:t>với</a:t>
                      </a:r>
                      <a:r>
                        <a:rPr lang="en-US" sz="3200" dirty="0">
                          <a:latin typeface="+mn-lt"/>
                          <a:cs typeface="Times New Roman"/>
                        </a:rPr>
                        <a:t> Trung Quốc)</a:t>
                      </a:r>
                    </a:p>
                    <a:p>
                      <a:pPr marL="12700" algn="ctr">
                        <a:lnSpc>
                          <a:spcPct val="100000"/>
                        </a:lnSpc>
                        <a:spcBef>
                          <a:spcPts val="160"/>
                        </a:spcBef>
                      </a:pPr>
                      <a:r>
                        <a:rPr lang="en-US" sz="3200" dirty="0">
                          <a:latin typeface="+mn-lt"/>
                          <a:cs typeface="Times New Roman"/>
                        </a:rPr>
                        <a:t>86,6 % (</a:t>
                      </a:r>
                      <a:r>
                        <a:rPr lang="en-US" sz="3200" dirty="0" err="1">
                          <a:latin typeface="+mn-lt"/>
                          <a:cs typeface="Times New Roman"/>
                        </a:rPr>
                        <a:t>đối</a:t>
                      </a:r>
                      <a:r>
                        <a:rPr lang="en-US" sz="3200" dirty="0">
                          <a:latin typeface="+mn-lt"/>
                          <a:cs typeface="Times New Roman"/>
                        </a:rPr>
                        <a:t> </a:t>
                      </a:r>
                      <a:r>
                        <a:rPr lang="en-US" sz="3200" dirty="0" err="1">
                          <a:latin typeface="+mn-lt"/>
                          <a:cs typeface="Times New Roman"/>
                        </a:rPr>
                        <a:t>với</a:t>
                      </a:r>
                      <a:r>
                        <a:rPr lang="en-US" sz="3200" dirty="0">
                          <a:latin typeface="+mn-lt"/>
                          <a:cs typeface="Times New Roman"/>
                        </a:rPr>
                        <a:t> </a:t>
                      </a:r>
                      <a:r>
                        <a:rPr lang="en-US" sz="3200" dirty="0" err="1">
                          <a:latin typeface="+mn-lt"/>
                          <a:cs typeface="Times New Roman"/>
                        </a:rPr>
                        <a:t>Hàn</a:t>
                      </a:r>
                      <a:r>
                        <a:rPr lang="en-US" sz="3200" dirty="0">
                          <a:latin typeface="+mn-lt"/>
                          <a:cs typeface="Times New Roman"/>
                        </a:rPr>
                        <a:t> Quốc </a:t>
                      </a:r>
                      <a:r>
                        <a:rPr lang="en-US" sz="3200" dirty="0" err="1">
                          <a:latin typeface="+mn-lt"/>
                          <a:cs typeface="Times New Roman"/>
                        </a:rPr>
                        <a:t>và</a:t>
                      </a:r>
                      <a:r>
                        <a:rPr lang="en-US" sz="3200" dirty="0">
                          <a:latin typeface="+mn-lt"/>
                          <a:cs typeface="Times New Roman"/>
                        </a:rPr>
                        <a:t> Nhật </a:t>
                      </a:r>
                      <a:r>
                        <a:rPr lang="en-US" sz="3200" dirty="0" err="1">
                          <a:latin typeface="+mn-lt"/>
                          <a:cs typeface="Times New Roman"/>
                        </a:rPr>
                        <a:t>Bản</a:t>
                      </a:r>
                      <a:r>
                        <a:rPr lang="en-US" sz="3200" dirty="0">
                          <a:latin typeface="+mn-lt"/>
                          <a:cs typeface="Times New Roman"/>
                        </a:rPr>
                        <a:t>)</a:t>
                      </a:r>
                    </a:p>
                  </a:txBody>
                  <a:tcPr marL="0" marR="0" marT="20320" marB="0" anchor="ctr">
                    <a:lnL w="12700">
                      <a:solidFill>
                        <a:srgbClr val="D79F39"/>
                      </a:solidFill>
                      <a:prstDash val="solid"/>
                    </a:lnL>
                    <a:lnR w="12700">
                      <a:solidFill>
                        <a:srgbClr val="D79F39"/>
                      </a:solidFill>
                      <a:prstDash val="solid"/>
                    </a:lnR>
                    <a:lnT w="12700">
                      <a:solidFill>
                        <a:srgbClr val="D79F39"/>
                      </a:solidFill>
                      <a:prstDash val="solid"/>
                    </a:lnT>
                    <a:lnB w="12700">
                      <a:solidFill>
                        <a:srgbClr val="D79F39"/>
                      </a:solidFill>
                      <a:prstDash val="solid"/>
                    </a:lnB>
                  </a:tcPr>
                </a:tc>
                <a:extLst>
                  <a:ext uri="{0D108BD9-81ED-4DB2-BD59-A6C34878D82A}">
                    <a16:rowId xmlns:a16="http://schemas.microsoft.com/office/drawing/2014/main" val="10008"/>
                  </a:ext>
                </a:extLst>
              </a:tr>
            </a:tbl>
          </a:graphicData>
        </a:graphic>
      </p:graphicFrame>
      <p:grpSp>
        <p:nvGrpSpPr>
          <p:cNvPr id="5" name="Group 8">
            <a:extLst>
              <a:ext uri="{FF2B5EF4-FFF2-40B4-BE49-F238E27FC236}">
                <a16:creationId xmlns:a16="http://schemas.microsoft.com/office/drawing/2014/main" id="{97E147D3-4452-4D3F-32A7-6BD61013CC5B}"/>
              </a:ext>
            </a:extLst>
          </p:cNvPr>
          <p:cNvGrpSpPr/>
          <p:nvPr/>
        </p:nvGrpSpPr>
        <p:grpSpPr>
          <a:xfrm>
            <a:off x="4666304" y="339575"/>
            <a:ext cx="8853532" cy="1276174"/>
            <a:chOff x="-8028" y="-38100"/>
            <a:chExt cx="2331795" cy="336112"/>
          </a:xfrm>
        </p:grpSpPr>
        <p:sp>
          <p:nvSpPr>
            <p:cNvPr id="6" name="Freeform 9">
              <a:extLst>
                <a:ext uri="{FF2B5EF4-FFF2-40B4-BE49-F238E27FC236}">
                  <a16:creationId xmlns:a16="http://schemas.microsoft.com/office/drawing/2014/main" id="{E7C27ECC-19BC-2E16-F8EB-3ACAD9A81D68}"/>
                </a:ext>
              </a:extLst>
            </p:cNvPr>
            <p:cNvSpPr/>
            <p:nvPr/>
          </p:nvSpPr>
          <p:spPr>
            <a:xfrm>
              <a:off x="-8028" y="-5939"/>
              <a:ext cx="2323767" cy="303951"/>
            </a:xfrm>
            <a:custGeom>
              <a:avLst/>
              <a:gdLst/>
              <a:ahLst/>
              <a:cxnLst/>
              <a:rect l="l" t="t" r="r" b="b"/>
              <a:pathLst>
                <a:path w="2323767" h="191728">
                  <a:moveTo>
                    <a:pt x="87747" y="0"/>
                  </a:moveTo>
                  <a:lnTo>
                    <a:pt x="2236020" y="0"/>
                  </a:lnTo>
                  <a:cubicBezTo>
                    <a:pt x="2259292" y="0"/>
                    <a:pt x="2281611" y="9245"/>
                    <a:pt x="2298066" y="25700"/>
                  </a:cubicBezTo>
                  <a:cubicBezTo>
                    <a:pt x="2314522" y="42156"/>
                    <a:pt x="2323767" y="64475"/>
                    <a:pt x="2323767" y="87747"/>
                  </a:cubicBezTo>
                  <a:lnTo>
                    <a:pt x="2323767" y="103981"/>
                  </a:lnTo>
                  <a:cubicBezTo>
                    <a:pt x="2323767" y="127253"/>
                    <a:pt x="2314522" y="149572"/>
                    <a:pt x="2298066" y="166027"/>
                  </a:cubicBezTo>
                  <a:cubicBezTo>
                    <a:pt x="2281611" y="182483"/>
                    <a:pt x="2259292" y="191728"/>
                    <a:pt x="2236020" y="191728"/>
                  </a:cubicBezTo>
                  <a:lnTo>
                    <a:pt x="87747" y="191728"/>
                  </a:lnTo>
                  <a:cubicBezTo>
                    <a:pt x="64475" y="191728"/>
                    <a:pt x="42156" y="182483"/>
                    <a:pt x="25700" y="166027"/>
                  </a:cubicBezTo>
                  <a:cubicBezTo>
                    <a:pt x="9245" y="149572"/>
                    <a:pt x="0" y="127253"/>
                    <a:pt x="0" y="103981"/>
                  </a:cubicBezTo>
                  <a:lnTo>
                    <a:pt x="0" y="87747"/>
                  </a:lnTo>
                  <a:cubicBezTo>
                    <a:pt x="0" y="64475"/>
                    <a:pt x="9245" y="42156"/>
                    <a:pt x="25700" y="25700"/>
                  </a:cubicBezTo>
                  <a:cubicBezTo>
                    <a:pt x="42156" y="9245"/>
                    <a:pt x="64475" y="0"/>
                    <a:pt x="87747" y="0"/>
                  </a:cubicBezTo>
                  <a:close/>
                </a:path>
              </a:pathLst>
            </a:custGeom>
            <a:gradFill rotWithShape="1">
              <a:gsLst>
                <a:gs pos="0">
                  <a:srgbClr val="FF8A01">
                    <a:alpha val="100000"/>
                  </a:srgbClr>
                </a:gs>
                <a:gs pos="100000">
                  <a:srgbClr val="FFCF01">
                    <a:alpha val="100000"/>
                  </a:srgbClr>
                </a:gs>
              </a:gsLst>
              <a:lin ang="2700000"/>
            </a:gradFill>
          </p:spPr>
          <p:txBody>
            <a:bodyPr/>
            <a:lstStyle/>
            <a:p>
              <a:pPr algn="ctr"/>
              <a:endParaRPr lang="en-US" sz="2800" b="1" dirty="0"/>
            </a:p>
          </p:txBody>
        </p:sp>
        <p:sp>
          <p:nvSpPr>
            <p:cNvPr id="7" name="TextBox 10">
              <a:extLst>
                <a:ext uri="{FF2B5EF4-FFF2-40B4-BE49-F238E27FC236}">
                  <a16:creationId xmlns:a16="http://schemas.microsoft.com/office/drawing/2014/main" id="{4FC89D1A-EF4E-CB28-3BF7-93C3D5EA1078}"/>
                </a:ext>
              </a:extLst>
            </p:cNvPr>
            <p:cNvSpPr txBox="1"/>
            <p:nvPr/>
          </p:nvSpPr>
          <p:spPr>
            <a:xfrm>
              <a:off x="0" y="-38100"/>
              <a:ext cx="2323767" cy="229828"/>
            </a:xfrm>
            <a:prstGeom prst="rect">
              <a:avLst/>
            </a:prstGeom>
          </p:spPr>
          <p:txBody>
            <a:bodyPr lIns="50800" tIns="50800" rIns="50800" bIns="50800" rtlCol="0" anchor="ctr"/>
            <a:lstStyle/>
            <a:p>
              <a:pPr algn="ctr">
                <a:lnSpc>
                  <a:spcPts val="2659"/>
                </a:lnSpc>
              </a:pPr>
              <a:endParaRPr/>
            </a:p>
          </p:txBody>
        </p:sp>
      </p:grpSp>
      <p:sp>
        <p:nvSpPr>
          <p:cNvPr id="9" name="TextBox 8">
            <a:extLst>
              <a:ext uri="{FF2B5EF4-FFF2-40B4-BE49-F238E27FC236}">
                <a16:creationId xmlns:a16="http://schemas.microsoft.com/office/drawing/2014/main" id="{517EDA23-6728-549E-0517-DA89D2192619}"/>
              </a:ext>
            </a:extLst>
          </p:cNvPr>
          <p:cNvSpPr txBox="1"/>
          <p:nvPr/>
        </p:nvSpPr>
        <p:spPr>
          <a:xfrm>
            <a:off x="3880989" y="561663"/>
            <a:ext cx="10393680" cy="954107"/>
          </a:xfrm>
          <a:prstGeom prst="rect">
            <a:avLst/>
          </a:prstGeom>
          <a:noFill/>
        </p:spPr>
        <p:txBody>
          <a:bodyPr wrap="square">
            <a:spAutoFit/>
          </a:bodyPr>
          <a:lstStyle/>
          <a:p>
            <a:pPr algn="ctr"/>
            <a:r>
              <a:rPr lang="en-US" sz="2800" b="1" dirty="0"/>
              <a:t>CAM KẾT THUẾ QUAN CỦA VIỆT NAM TRONG CÁC FTA </a:t>
            </a:r>
          </a:p>
          <a:p>
            <a:pPr algn="ctr"/>
            <a:r>
              <a:rPr lang="en-US" sz="2800" b="1" dirty="0"/>
              <a:t>THUỘC KHUÔN KHỔ ASEAN</a:t>
            </a:r>
          </a:p>
        </p:txBody>
      </p:sp>
    </p:spTree>
    <p:extLst>
      <p:ext uri="{BB962C8B-B14F-4D97-AF65-F5344CB8AC3E}">
        <p14:creationId xmlns:p14="http://schemas.microsoft.com/office/powerpoint/2010/main" val="189626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0" y="92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dirty="0"/>
          </a:p>
        </p:txBody>
      </p:sp>
      <p:grpSp>
        <p:nvGrpSpPr>
          <p:cNvPr id="3" name="Group 3"/>
          <p:cNvGrpSpPr/>
          <p:nvPr/>
        </p:nvGrpSpPr>
        <p:grpSpPr>
          <a:xfrm>
            <a:off x="-830957" y="911652"/>
            <a:ext cx="9784422" cy="2057400"/>
            <a:chOff x="0" y="0"/>
            <a:chExt cx="2576967" cy="541867"/>
          </a:xfrm>
        </p:grpSpPr>
        <p:sp>
          <p:nvSpPr>
            <p:cNvPr id="4" name="Freeform 4"/>
            <p:cNvSpPr/>
            <p:nvPr/>
          </p:nvSpPr>
          <p:spPr>
            <a:xfrm>
              <a:off x="0" y="0"/>
              <a:ext cx="2576967" cy="541867"/>
            </a:xfrm>
            <a:custGeom>
              <a:avLst/>
              <a:gdLst/>
              <a:ahLst/>
              <a:cxnLst/>
              <a:rect l="l" t="t" r="r" b="b"/>
              <a:pathLst>
                <a:path w="2576967" h="541867">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FFBC00"/>
            </a:solidFill>
          </p:spPr>
        </p:sp>
        <p:sp>
          <p:nvSpPr>
            <p:cNvPr id="5" name="TextBox 5"/>
            <p:cNvSpPr txBox="1"/>
            <p:nvPr/>
          </p:nvSpPr>
          <p:spPr>
            <a:xfrm>
              <a:off x="0" y="-57150"/>
              <a:ext cx="2576967" cy="5990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65503" y="-299614"/>
            <a:ext cx="6933865" cy="10831841"/>
            <a:chOff x="0" y="0"/>
            <a:chExt cx="9245153" cy="14442454"/>
          </a:xfrm>
        </p:grpSpPr>
        <p:pic>
          <p:nvPicPr>
            <p:cNvPr id="7" name="Picture 7"/>
            <p:cNvPicPr>
              <a:picLocks noChangeAspect="1"/>
            </p:cNvPicPr>
            <p:nvPr/>
          </p:nvPicPr>
          <p:blipFill>
            <a:blip r:embed="rId4"/>
            <a:srcRect l="46558" r="10766"/>
            <a:stretch>
              <a:fillRect/>
            </a:stretch>
          </p:blipFill>
          <p:spPr>
            <a:xfrm>
              <a:off x="0" y="0"/>
              <a:ext cx="9245153" cy="14442454"/>
            </a:xfrm>
            <a:prstGeom prst="rect">
              <a:avLst/>
            </a:prstGeom>
          </p:spPr>
        </p:pic>
      </p:grpSp>
      <p:grpSp>
        <p:nvGrpSpPr>
          <p:cNvPr id="8" name="Group 8"/>
          <p:cNvGrpSpPr/>
          <p:nvPr/>
        </p:nvGrpSpPr>
        <p:grpSpPr>
          <a:xfrm rot="10799999">
            <a:off x="9144001" y="6362701"/>
            <a:ext cx="5443005" cy="4762630"/>
            <a:chOff x="0" y="0"/>
            <a:chExt cx="812800" cy="711200"/>
          </a:xfrm>
        </p:grpSpPr>
        <p:sp>
          <p:nvSpPr>
            <p:cNvPr id="9" name="Freeform 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sp>
        <p:sp>
          <p:nvSpPr>
            <p:cNvPr id="10" name="TextBox 10"/>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609890">
            <a:off x="8226948" y="8161451"/>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5">
              <a:alphaModFix amt="55000"/>
            </a:blip>
            <a:stretch>
              <a:fillRect/>
            </a:stretch>
          </a:blipFill>
        </p:spPr>
      </p:sp>
      <p:sp>
        <p:nvSpPr>
          <p:cNvPr id="12" name="Freeform 12"/>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5">
              <a:alphaModFix amt="55000"/>
            </a:blip>
            <a:stretch>
              <a:fillRect/>
            </a:stretch>
          </a:blipFill>
        </p:spPr>
      </p:sp>
      <p:grpSp>
        <p:nvGrpSpPr>
          <p:cNvPr id="13" name="Group 13"/>
          <p:cNvGrpSpPr/>
          <p:nvPr/>
        </p:nvGrpSpPr>
        <p:grpSpPr>
          <a:xfrm rot="-1772257">
            <a:off x="11897977" y="4458033"/>
            <a:ext cx="1688777" cy="7462842"/>
            <a:chOff x="0" y="0"/>
            <a:chExt cx="444781" cy="1965522"/>
          </a:xfrm>
        </p:grpSpPr>
        <p:sp>
          <p:nvSpPr>
            <p:cNvPr id="14" name="Freeform 14"/>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sp>
        <p:sp>
          <p:nvSpPr>
            <p:cNvPr id="15" name="TextBox 15"/>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997894">
            <a:off x="11094392" y="-983153"/>
            <a:ext cx="1758392" cy="6729346"/>
            <a:chOff x="0" y="0"/>
            <a:chExt cx="463116" cy="1772338"/>
          </a:xfrm>
        </p:grpSpPr>
        <p:sp>
          <p:nvSpPr>
            <p:cNvPr id="17" name="Freeform 17"/>
            <p:cNvSpPr/>
            <p:nvPr/>
          </p:nvSpPr>
          <p:spPr>
            <a:xfrm>
              <a:off x="0" y="0"/>
              <a:ext cx="463116" cy="1772338"/>
            </a:xfrm>
            <a:custGeom>
              <a:avLst/>
              <a:gdLst/>
              <a:ahLst/>
              <a:cxnLst/>
              <a:rect l="l" t="t" r="r" b="b"/>
              <a:pathLst>
                <a:path w="463116" h="1772338">
                  <a:moveTo>
                    <a:pt x="0" y="0"/>
                  </a:moveTo>
                  <a:lnTo>
                    <a:pt x="463116" y="0"/>
                  </a:lnTo>
                  <a:lnTo>
                    <a:pt x="463116" y="1772338"/>
                  </a:lnTo>
                  <a:lnTo>
                    <a:pt x="0" y="1772338"/>
                  </a:lnTo>
                  <a:close/>
                </a:path>
              </a:pathLst>
            </a:custGeom>
            <a:solidFill>
              <a:srgbClr val="FFBC00"/>
            </a:solidFill>
          </p:spPr>
        </p:sp>
        <p:sp>
          <p:nvSpPr>
            <p:cNvPr id="18" name="TextBox 18"/>
            <p:cNvSpPr txBox="1"/>
            <p:nvPr/>
          </p:nvSpPr>
          <p:spPr>
            <a:xfrm>
              <a:off x="0" y="-57150"/>
              <a:ext cx="463116" cy="1829488"/>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6200" y="1247854"/>
            <a:ext cx="8646980" cy="1320233"/>
          </a:xfrm>
          <a:prstGeom prst="rect">
            <a:avLst/>
          </a:prstGeom>
        </p:spPr>
        <p:txBody>
          <a:bodyPr wrap="square" lIns="0" tIns="0" rIns="0" bIns="0" rtlCol="0" anchor="t">
            <a:spAutoFit/>
          </a:bodyPr>
          <a:lstStyle/>
          <a:p>
            <a:pPr>
              <a:lnSpc>
                <a:spcPts val="5400"/>
              </a:lnSpc>
            </a:pPr>
            <a:r>
              <a:rPr lang="en-US" sz="3200" b="1" dirty="0">
                <a:solidFill>
                  <a:srgbClr val="000000"/>
                </a:solidFill>
                <a:latin typeface="+mj-lt"/>
                <a:ea typeface="League Spartan"/>
                <a:cs typeface="League Spartan"/>
                <a:sym typeface="League Spartan"/>
              </a:rPr>
              <a:t>CAM KẾT VỀ THƯƠNG MẠI DỊCH VỤ TRONG FTA ASEAN+ (NGOẠI TRỪ HIỆP ĐỊNH RCEP) </a:t>
            </a:r>
          </a:p>
        </p:txBody>
      </p:sp>
      <p:sp>
        <p:nvSpPr>
          <p:cNvPr id="24" name="TextBox 20">
            <a:extLst>
              <a:ext uri="{FF2B5EF4-FFF2-40B4-BE49-F238E27FC236}">
                <a16:creationId xmlns:a16="http://schemas.microsoft.com/office/drawing/2014/main" id="{2B59568B-BEEC-861D-F110-731E2C7B3731}"/>
              </a:ext>
            </a:extLst>
          </p:cNvPr>
          <p:cNvSpPr txBox="1"/>
          <p:nvPr/>
        </p:nvSpPr>
        <p:spPr>
          <a:xfrm>
            <a:off x="501734" y="3268666"/>
            <a:ext cx="8379973" cy="1763047"/>
          </a:xfrm>
          <a:prstGeom prst="rect">
            <a:avLst/>
          </a:prstGeom>
        </p:spPr>
        <p:txBody>
          <a:bodyPr lIns="0" tIns="0" rIns="0" bIns="0" rtlCol="0" anchor="t">
            <a:spAutoFit/>
          </a:bodyPr>
          <a:lstStyle/>
          <a:p>
            <a:pPr algn="just">
              <a:lnSpc>
                <a:spcPts val="3530"/>
              </a:lnSpc>
            </a:pPr>
            <a:r>
              <a:rPr lang="vi-VN" sz="2521" dirty="0">
                <a:solidFill>
                  <a:srgbClr val="000000"/>
                </a:solidFill>
                <a:latin typeface="Montserrat"/>
                <a:ea typeface="Montserrat"/>
                <a:cs typeface="Montserrat"/>
                <a:sym typeface="Montserrat"/>
              </a:rPr>
              <a:t>- Bao gồm các nghĩa vụ Đối xử quốc gia (NT), Đối xử tối huệ quốc (MFN), Mở cửa thị trường, v.v… nhưng không bao gồm nghĩa vụ Hiện diện địa phương</a:t>
            </a:r>
            <a:r>
              <a:rPr lang="en-US" sz="2521" dirty="0">
                <a:solidFill>
                  <a:srgbClr val="000000"/>
                </a:solidFill>
                <a:latin typeface="Montserrat"/>
                <a:ea typeface="Montserrat"/>
                <a:cs typeface="Montserrat"/>
                <a:sym typeface="Montserrat"/>
              </a:rPr>
              <a:t>;</a:t>
            </a:r>
            <a:endParaRPr lang="vi-VN" sz="2521" dirty="0">
              <a:solidFill>
                <a:srgbClr val="000000"/>
              </a:solidFill>
              <a:latin typeface="Montserrat"/>
              <a:ea typeface="Montserrat"/>
              <a:cs typeface="Montserrat"/>
              <a:sym typeface="Montserrat"/>
            </a:endParaRPr>
          </a:p>
          <a:p>
            <a:pPr algn="just">
              <a:lnSpc>
                <a:spcPts val="3530"/>
              </a:lnSpc>
            </a:pPr>
            <a:r>
              <a:rPr lang="vi-VN" sz="2521" dirty="0">
                <a:solidFill>
                  <a:srgbClr val="000000"/>
                </a:solidFill>
                <a:latin typeface="Montserrat"/>
                <a:ea typeface="Montserrat"/>
                <a:cs typeface="Montserrat"/>
                <a:sym typeface="Montserrat"/>
              </a:rPr>
              <a:t> </a:t>
            </a:r>
          </a:p>
        </p:txBody>
      </p:sp>
      <p:sp>
        <p:nvSpPr>
          <p:cNvPr id="22" name="TextBox 20">
            <a:extLst>
              <a:ext uri="{FF2B5EF4-FFF2-40B4-BE49-F238E27FC236}">
                <a16:creationId xmlns:a16="http://schemas.microsoft.com/office/drawing/2014/main" id="{196B79CC-6F48-C582-6E9C-23351FCB18A0}"/>
              </a:ext>
            </a:extLst>
          </p:cNvPr>
          <p:cNvSpPr txBox="1"/>
          <p:nvPr/>
        </p:nvSpPr>
        <p:spPr>
          <a:xfrm>
            <a:off x="501734" y="4869605"/>
            <a:ext cx="8379973" cy="2211888"/>
          </a:xfrm>
          <a:prstGeom prst="rect">
            <a:avLst/>
          </a:prstGeom>
        </p:spPr>
        <p:txBody>
          <a:bodyPr lIns="0" tIns="0" rIns="0" bIns="0" rtlCol="0" anchor="t">
            <a:spAutoFit/>
          </a:bodyPr>
          <a:lstStyle/>
          <a:p>
            <a:pPr algn="just">
              <a:lnSpc>
                <a:spcPts val="3530"/>
              </a:lnSpc>
            </a:pPr>
            <a:r>
              <a:rPr lang="vi-VN" sz="2521" dirty="0">
                <a:solidFill>
                  <a:srgbClr val="000000"/>
                </a:solidFill>
                <a:latin typeface="Montserrat"/>
                <a:ea typeface="Montserrat"/>
                <a:cs typeface="Montserrat"/>
                <a:sym typeface="Montserrat"/>
              </a:rPr>
              <a:t>-</a:t>
            </a:r>
            <a:r>
              <a:rPr lang="en-US" sz="2521" dirty="0">
                <a:solidFill>
                  <a:srgbClr val="000000"/>
                </a:solidFill>
                <a:latin typeface="Montserrat"/>
                <a:ea typeface="Montserrat"/>
                <a:cs typeface="Montserrat"/>
                <a:sym typeface="Montserrat"/>
              </a:rPr>
              <a:t> </a:t>
            </a:r>
            <a:r>
              <a:rPr lang="vi-VN" sz="2521" dirty="0">
                <a:solidFill>
                  <a:srgbClr val="000000"/>
                </a:solidFill>
                <a:latin typeface="Montserrat"/>
                <a:ea typeface="Montserrat"/>
                <a:cs typeface="Montserrat"/>
                <a:sym typeface="Montserrat"/>
              </a:rPr>
              <a:t>Bao gồm 04 phương thức cung cấp dịch vụ: (i) cung cấp qua biên giới, (ii) tiêu dùng ở nước ngoài, (iii) hiện diện thương mại, (iv) hiện diện của thể nhân</a:t>
            </a:r>
            <a:r>
              <a:rPr lang="en-US" sz="2521" dirty="0">
                <a:solidFill>
                  <a:srgbClr val="000000"/>
                </a:solidFill>
                <a:latin typeface="Montserrat"/>
                <a:ea typeface="Montserrat"/>
                <a:cs typeface="Montserrat"/>
                <a:sym typeface="Montserrat"/>
              </a:rPr>
              <a:t>;</a:t>
            </a:r>
            <a:endParaRPr lang="vi-VN" sz="2521" dirty="0">
              <a:solidFill>
                <a:srgbClr val="000000"/>
              </a:solidFill>
              <a:latin typeface="Montserrat"/>
              <a:ea typeface="Montserrat"/>
              <a:cs typeface="Montserrat"/>
              <a:sym typeface="Montserrat"/>
            </a:endParaRPr>
          </a:p>
          <a:p>
            <a:pPr algn="just">
              <a:lnSpc>
                <a:spcPts val="3530"/>
              </a:lnSpc>
            </a:pPr>
            <a:r>
              <a:rPr lang="vi-VN" sz="2521" dirty="0">
                <a:solidFill>
                  <a:srgbClr val="000000"/>
                </a:solidFill>
                <a:latin typeface="Montserrat"/>
                <a:ea typeface="Montserrat"/>
                <a:cs typeface="Montserrat"/>
                <a:sym typeface="Montserrat"/>
              </a:rPr>
              <a:t> </a:t>
            </a:r>
          </a:p>
        </p:txBody>
      </p:sp>
      <p:sp>
        <p:nvSpPr>
          <p:cNvPr id="23" name="TextBox 20">
            <a:extLst>
              <a:ext uri="{FF2B5EF4-FFF2-40B4-BE49-F238E27FC236}">
                <a16:creationId xmlns:a16="http://schemas.microsoft.com/office/drawing/2014/main" id="{03C7D15C-56E3-C619-49C9-9DE368C048BD}"/>
              </a:ext>
            </a:extLst>
          </p:cNvPr>
          <p:cNvSpPr txBox="1"/>
          <p:nvPr/>
        </p:nvSpPr>
        <p:spPr>
          <a:xfrm>
            <a:off x="501734" y="6827258"/>
            <a:ext cx="8379973" cy="865365"/>
          </a:xfrm>
          <a:prstGeom prst="rect">
            <a:avLst/>
          </a:prstGeom>
        </p:spPr>
        <p:txBody>
          <a:bodyPr lIns="0" tIns="0" rIns="0" bIns="0" rtlCol="0" anchor="t">
            <a:spAutoFit/>
          </a:bodyPr>
          <a:lstStyle/>
          <a:p>
            <a:pPr algn="just">
              <a:lnSpc>
                <a:spcPts val="3530"/>
              </a:lnSpc>
            </a:pPr>
            <a:r>
              <a:rPr lang="vi-VN" sz="2521" dirty="0">
                <a:solidFill>
                  <a:srgbClr val="000000"/>
                </a:solidFill>
                <a:latin typeface="Montserrat"/>
                <a:ea typeface="Montserrat"/>
                <a:cs typeface="Montserrat"/>
                <a:sym typeface="Montserrat"/>
              </a:rPr>
              <a:t>- Cam kết theo phương thức “chọn-cho”</a:t>
            </a:r>
            <a:r>
              <a:rPr lang="en-US" sz="2521" dirty="0">
                <a:solidFill>
                  <a:srgbClr val="000000"/>
                </a:solidFill>
                <a:latin typeface="Montserrat"/>
                <a:ea typeface="Montserrat"/>
                <a:cs typeface="Montserrat"/>
                <a:sym typeface="Montserrat"/>
              </a:rPr>
              <a:t>;</a:t>
            </a:r>
            <a:endParaRPr lang="vi-VN" sz="2521" dirty="0">
              <a:solidFill>
                <a:srgbClr val="000000"/>
              </a:solidFill>
              <a:latin typeface="Montserrat"/>
              <a:ea typeface="Montserrat"/>
              <a:cs typeface="Montserrat"/>
              <a:sym typeface="Montserrat"/>
            </a:endParaRPr>
          </a:p>
          <a:p>
            <a:pPr algn="just">
              <a:lnSpc>
                <a:spcPts val="3530"/>
              </a:lnSpc>
            </a:pPr>
            <a:r>
              <a:rPr lang="vi-VN" sz="2521" dirty="0">
                <a:solidFill>
                  <a:srgbClr val="000000"/>
                </a:solidFill>
                <a:latin typeface="Montserrat"/>
                <a:ea typeface="Montserrat"/>
                <a:cs typeface="Montserrat"/>
                <a:sym typeface="Montserrat"/>
              </a:rPr>
              <a:t> </a:t>
            </a:r>
          </a:p>
        </p:txBody>
      </p:sp>
      <p:sp>
        <p:nvSpPr>
          <p:cNvPr id="25" name="TextBox 20">
            <a:extLst>
              <a:ext uri="{FF2B5EF4-FFF2-40B4-BE49-F238E27FC236}">
                <a16:creationId xmlns:a16="http://schemas.microsoft.com/office/drawing/2014/main" id="{3F4B3106-E0A9-D853-E3BE-9A7AD58B11E3}"/>
              </a:ext>
            </a:extLst>
          </p:cNvPr>
          <p:cNvSpPr txBox="1"/>
          <p:nvPr/>
        </p:nvSpPr>
        <p:spPr>
          <a:xfrm>
            <a:off x="471253" y="7696391"/>
            <a:ext cx="8379973" cy="1763047"/>
          </a:xfrm>
          <a:prstGeom prst="rect">
            <a:avLst/>
          </a:prstGeom>
        </p:spPr>
        <p:txBody>
          <a:bodyPr lIns="0" tIns="0" rIns="0" bIns="0" rtlCol="0" anchor="t">
            <a:spAutoFit/>
          </a:bodyPr>
          <a:lstStyle/>
          <a:p>
            <a:pPr algn="just">
              <a:lnSpc>
                <a:spcPts val="3530"/>
              </a:lnSpc>
            </a:pPr>
            <a:r>
              <a:rPr lang="vi-VN" sz="2521" dirty="0">
                <a:solidFill>
                  <a:srgbClr val="000000"/>
                </a:solidFill>
                <a:latin typeface="Montserrat"/>
                <a:ea typeface="Montserrat"/>
                <a:cs typeface="Montserrat"/>
                <a:sym typeface="Montserrat"/>
              </a:rPr>
              <a:t>- Về mức cam kết mở cửa thị trường của Việt Nam: cơ bản như mức cam kết trong WTO, ngoại trừ Hiệp định AANZFTA (có mở cửa thêm đối với dịch vụ giáo dục)</a:t>
            </a:r>
            <a:r>
              <a:rPr lang="en-US" sz="2521" dirty="0">
                <a:solidFill>
                  <a:srgbClr val="000000"/>
                </a:solidFill>
                <a:latin typeface="Montserrat"/>
                <a:ea typeface="Montserrat"/>
                <a:cs typeface="Montserrat"/>
                <a:sym typeface="Montserrat"/>
              </a:rPr>
              <a:t>.</a:t>
            </a:r>
            <a:endParaRPr lang="vi-VN" sz="2521" dirty="0">
              <a:solidFill>
                <a:srgbClr val="00000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3E208-3EBB-523F-74DC-9B2DBFBB49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E24034-E354-7571-8BF0-700D2AC727D5}"/>
              </a:ext>
            </a:extLst>
          </p:cNvPr>
          <p:cNvSpPr/>
          <p:nvPr/>
        </p:nvSpPr>
        <p:spPr>
          <a:xfrm>
            <a:off x="45720" y="92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dirty="0"/>
          </a:p>
        </p:txBody>
      </p:sp>
      <p:grpSp>
        <p:nvGrpSpPr>
          <p:cNvPr id="3" name="Group 3">
            <a:extLst>
              <a:ext uri="{FF2B5EF4-FFF2-40B4-BE49-F238E27FC236}">
                <a16:creationId xmlns:a16="http://schemas.microsoft.com/office/drawing/2014/main" id="{A4ED0A0B-CD12-8E09-2998-E9BB4E5E36EB}"/>
              </a:ext>
            </a:extLst>
          </p:cNvPr>
          <p:cNvGrpSpPr/>
          <p:nvPr/>
        </p:nvGrpSpPr>
        <p:grpSpPr>
          <a:xfrm>
            <a:off x="-830957" y="911652"/>
            <a:ext cx="9784422" cy="2057400"/>
            <a:chOff x="0" y="0"/>
            <a:chExt cx="2576967" cy="541867"/>
          </a:xfrm>
        </p:grpSpPr>
        <p:sp>
          <p:nvSpPr>
            <p:cNvPr id="4" name="Freeform 4">
              <a:extLst>
                <a:ext uri="{FF2B5EF4-FFF2-40B4-BE49-F238E27FC236}">
                  <a16:creationId xmlns:a16="http://schemas.microsoft.com/office/drawing/2014/main" id="{B9269380-F5F1-E958-709C-00C906FFE8A7}"/>
                </a:ext>
              </a:extLst>
            </p:cNvPr>
            <p:cNvSpPr/>
            <p:nvPr/>
          </p:nvSpPr>
          <p:spPr>
            <a:xfrm>
              <a:off x="0" y="0"/>
              <a:ext cx="2576967" cy="541867"/>
            </a:xfrm>
            <a:custGeom>
              <a:avLst/>
              <a:gdLst/>
              <a:ahLst/>
              <a:cxnLst/>
              <a:rect l="l" t="t" r="r" b="b"/>
              <a:pathLst>
                <a:path w="2576967" h="541867">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FFBC00"/>
            </a:solidFill>
          </p:spPr>
        </p:sp>
        <p:sp>
          <p:nvSpPr>
            <p:cNvPr id="5" name="TextBox 5">
              <a:extLst>
                <a:ext uri="{FF2B5EF4-FFF2-40B4-BE49-F238E27FC236}">
                  <a16:creationId xmlns:a16="http://schemas.microsoft.com/office/drawing/2014/main" id="{CB8CDC39-7524-C14A-FEA3-8AEA4A2AB458}"/>
                </a:ext>
              </a:extLst>
            </p:cNvPr>
            <p:cNvSpPr txBox="1"/>
            <p:nvPr/>
          </p:nvSpPr>
          <p:spPr>
            <a:xfrm>
              <a:off x="0" y="-57150"/>
              <a:ext cx="2576967" cy="599017"/>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666AD535-AD62-D310-31C3-F949EAC8E6FF}"/>
              </a:ext>
            </a:extLst>
          </p:cNvPr>
          <p:cNvGrpSpPr/>
          <p:nvPr/>
        </p:nvGrpSpPr>
        <p:grpSpPr>
          <a:xfrm>
            <a:off x="11865503" y="-299614"/>
            <a:ext cx="6933865" cy="10831841"/>
            <a:chOff x="0" y="0"/>
            <a:chExt cx="9245153" cy="14442454"/>
          </a:xfrm>
        </p:grpSpPr>
        <p:pic>
          <p:nvPicPr>
            <p:cNvPr id="7" name="Picture 7">
              <a:extLst>
                <a:ext uri="{FF2B5EF4-FFF2-40B4-BE49-F238E27FC236}">
                  <a16:creationId xmlns:a16="http://schemas.microsoft.com/office/drawing/2014/main" id="{46BA2DE0-BA5D-0296-36CB-366348A9A102}"/>
                </a:ext>
              </a:extLst>
            </p:cNvPr>
            <p:cNvPicPr>
              <a:picLocks noChangeAspect="1"/>
            </p:cNvPicPr>
            <p:nvPr/>
          </p:nvPicPr>
          <p:blipFill>
            <a:blip r:embed="rId4"/>
            <a:srcRect l="46558" r="10766"/>
            <a:stretch>
              <a:fillRect/>
            </a:stretch>
          </p:blipFill>
          <p:spPr>
            <a:xfrm>
              <a:off x="0" y="0"/>
              <a:ext cx="9245153" cy="14442454"/>
            </a:xfrm>
            <a:prstGeom prst="rect">
              <a:avLst/>
            </a:prstGeom>
          </p:spPr>
        </p:pic>
      </p:grpSp>
      <p:grpSp>
        <p:nvGrpSpPr>
          <p:cNvPr id="8" name="Group 8">
            <a:extLst>
              <a:ext uri="{FF2B5EF4-FFF2-40B4-BE49-F238E27FC236}">
                <a16:creationId xmlns:a16="http://schemas.microsoft.com/office/drawing/2014/main" id="{E0F1A078-9182-20DE-D091-96D35D8F61AF}"/>
              </a:ext>
            </a:extLst>
          </p:cNvPr>
          <p:cNvGrpSpPr/>
          <p:nvPr/>
        </p:nvGrpSpPr>
        <p:grpSpPr>
          <a:xfrm rot="10799999">
            <a:off x="9144001" y="6362701"/>
            <a:ext cx="5443005" cy="4762630"/>
            <a:chOff x="0" y="0"/>
            <a:chExt cx="812800" cy="711200"/>
          </a:xfrm>
        </p:grpSpPr>
        <p:sp>
          <p:nvSpPr>
            <p:cNvPr id="9" name="Freeform 9">
              <a:extLst>
                <a:ext uri="{FF2B5EF4-FFF2-40B4-BE49-F238E27FC236}">
                  <a16:creationId xmlns:a16="http://schemas.microsoft.com/office/drawing/2014/main" id="{C21076F1-BE80-1398-3011-0CE3F50CB15E}"/>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3D60"/>
            </a:solidFill>
          </p:spPr>
        </p:sp>
        <p:sp>
          <p:nvSpPr>
            <p:cNvPr id="10" name="TextBox 10">
              <a:extLst>
                <a:ext uri="{FF2B5EF4-FFF2-40B4-BE49-F238E27FC236}">
                  <a16:creationId xmlns:a16="http://schemas.microsoft.com/office/drawing/2014/main" id="{42FB32AE-C5B0-BB26-2D08-85976A9FEFAE}"/>
                </a:ext>
              </a:extLst>
            </p:cNvPr>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34C40DDB-4555-63BA-3A14-FC8457DEE40C}"/>
              </a:ext>
            </a:extLst>
          </p:cNvPr>
          <p:cNvSpPr/>
          <p:nvPr/>
        </p:nvSpPr>
        <p:spPr>
          <a:xfrm rot="3609890">
            <a:off x="8226948" y="8161451"/>
            <a:ext cx="7216534" cy="342785"/>
          </a:xfrm>
          <a:custGeom>
            <a:avLst/>
            <a:gdLst/>
            <a:ahLst/>
            <a:cxnLst/>
            <a:rect l="l" t="t" r="r" b="b"/>
            <a:pathLst>
              <a:path w="7216534" h="342785">
                <a:moveTo>
                  <a:pt x="0" y="0"/>
                </a:moveTo>
                <a:lnTo>
                  <a:pt x="7216534" y="0"/>
                </a:lnTo>
                <a:lnTo>
                  <a:pt x="7216534" y="342786"/>
                </a:lnTo>
                <a:lnTo>
                  <a:pt x="0" y="342786"/>
                </a:lnTo>
                <a:lnTo>
                  <a:pt x="0" y="0"/>
                </a:lnTo>
                <a:close/>
              </a:path>
            </a:pathLst>
          </a:custGeom>
          <a:blipFill>
            <a:blip r:embed="rId5">
              <a:alphaModFix amt="55000"/>
            </a:blip>
            <a:stretch>
              <a:fillRect/>
            </a:stretch>
          </a:blipFill>
        </p:spPr>
      </p:sp>
      <p:sp>
        <p:nvSpPr>
          <p:cNvPr id="12" name="Freeform 12">
            <a:extLst>
              <a:ext uri="{FF2B5EF4-FFF2-40B4-BE49-F238E27FC236}">
                <a16:creationId xmlns:a16="http://schemas.microsoft.com/office/drawing/2014/main" id="{454EB370-84FC-B460-3D36-CBBD74C27299}"/>
              </a:ext>
            </a:extLst>
          </p:cNvPr>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5">
              <a:alphaModFix amt="55000"/>
            </a:blip>
            <a:stretch>
              <a:fillRect/>
            </a:stretch>
          </a:blipFill>
        </p:spPr>
      </p:sp>
      <p:grpSp>
        <p:nvGrpSpPr>
          <p:cNvPr id="13" name="Group 13">
            <a:extLst>
              <a:ext uri="{FF2B5EF4-FFF2-40B4-BE49-F238E27FC236}">
                <a16:creationId xmlns:a16="http://schemas.microsoft.com/office/drawing/2014/main" id="{44E8DA93-CC9C-0DF2-F0DA-69348E058363}"/>
              </a:ext>
            </a:extLst>
          </p:cNvPr>
          <p:cNvGrpSpPr/>
          <p:nvPr/>
        </p:nvGrpSpPr>
        <p:grpSpPr>
          <a:xfrm rot="-1772257">
            <a:off x="11897977" y="4458033"/>
            <a:ext cx="1688777" cy="7462842"/>
            <a:chOff x="0" y="0"/>
            <a:chExt cx="444781" cy="1965522"/>
          </a:xfrm>
        </p:grpSpPr>
        <p:sp>
          <p:nvSpPr>
            <p:cNvPr id="14" name="Freeform 14">
              <a:extLst>
                <a:ext uri="{FF2B5EF4-FFF2-40B4-BE49-F238E27FC236}">
                  <a16:creationId xmlns:a16="http://schemas.microsoft.com/office/drawing/2014/main" id="{5C395C7A-98E5-C72E-2C9E-0A1659B4979E}"/>
                </a:ext>
              </a:extLst>
            </p:cNvPr>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FFBC00"/>
            </a:solidFill>
          </p:spPr>
        </p:sp>
        <p:sp>
          <p:nvSpPr>
            <p:cNvPr id="15" name="TextBox 15">
              <a:extLst>
                <a:ext uri="{FF2B5EF4-FFF2-40B4-BE49-F238E27FC236}">
                  <a16:creationId xmlns:a16="http://schemas.microsoft.com/office/drawing/2014/main" id="{702C547A-8CD0-B90D-0EF8-7B5E17BAD37C}"/>
                </a:ext>
              </a:extLst>
            </p:cNvPr>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6" name="Group 16">
            <a:extLst>
              <a:ext uri="{FF2B5EF4-FFF2-40B4-BE49-F238E27FC236}">
                <a16:creationId xmlns:a16="http://schemas.microsoft.com/office/drawing/2014/main" id="{144B2D40-957D-201C-0AD1-703876E25E06}"/>
              </a:ext>
            </a:extLst>
          </p:cNvPr>
          <p:cNvGrpSpPr/>
          <p:nvPr/>
        </p:nvGrpSpPr>
        <p:grpSpPr>
          <a:xfrm rot="997894">
            <a:off x="11094392" y="-983153"/>
            <a:ext cx="1758392" cy="6729346"/>
            <a:chOff x="0" y="0"/>
            <a:chExt cx="463116" cy="1772338"/>
          </a:xfrm>
        </p:grpSpPr>
        <p:sp>
          <p:nvSpPr>
            <p:cNvPr id="17" name="Freeform 17">
              <a:extLst>
                <a:ext uri="{FF2B5EF4-FFF2-40B4-BE49-F238E27FC236}">
                  <a16:creationId xmlns:a16="http://schemas.microsoft.com/office/drawing/2014/main" id="{1CA678A8-8D45-A748-6810-70D8B1EFF9BD}"/>
                </a:ext>
              </a:extLst>
            </p:cNvPr>
            <p:cNvSpPr/>
            <p:nvPr/>
          </p:nvSpPr>
          <p:spPr>
            <a:xfrm>
              <a:off x="0" y="0"/>
              <a:ext cx="463116" cy="1772338"/>
            </a:xfrm>
            <a:custGeom>
              <a:avLst/>
              <a:gdLst/>
              <a:ahLst/>
              <a:cxnLst/>
              <a:rect l="l" t="t" r="r" b="b"/>
              <a:pathLst>
                <a:path w="463116" h="1772338">
                  <a:moveTo>
                    <a:pt x="0" y="0"/>
                  </a:moveTo>
                  <a:lnTo>
                    <a:pt x="463116" y="0"/>
                  </a:lnTo>
                  <a:lnTo>
                    <a:pt x="463116" y="1772338"/>
                  </a:lnTo>
                  <a:lnTo>
                    <a:pt x="0" y="1772338"/>
                  </a:lnTo>
                  <a:close/>
                </a:path>
              </a:pathLst>
            </a:custGeom>
            <a:solidFill>
              <a:srgbClr val="FFBC00"/>
            </a:solidFill>
          </p:spPr>
        </p:sp>
        <p:sp>
          <p:nvSpPr>
            <p:cNvPr id="18" name="TextBox 18">
              <a:extLst>
                <a:ext uri="{FF2B5EF4-FFF2-40B4-BE49-F238E27FC236}">
                  <a16:creationId xmlns:a16="http://schemas.microsoft.com/office/drawing/2014/main" id="{58822C9E-5578-4E00-8F95-0D8C90EB270F}"/>
                </a:ext>
              </a:extLst>
            </p:cNvPr>
            <p:cNvSpPr txBox="1"/>
            <p:nvPr/>
          </p:nvSpPr>
          <p:spPr>
            <a:xfrm>
              <a:off x="0" y="-57150"/>
              <a:ext cx="463116" cy="1829488"/>
            </a:xfrm>
            <a:prstGeom prst="rect">
              <a:avLst/>
            </a:prstGeom>
          </p:spPr>
          <p:txBody>
            <a:bodyPr lIns="50800" tIns="50800" rIns="50800" bIns="50800" rtlCol="0" anchor="ctr"/>
            <a:lstStyle/>
            <a:p>
              <a:pPr algn="ctr">
                <a:lnSpc>
                  <a:spcPts val="2659"/>
                </a:lnSpc>
              </a:pPr>
              <a:endParaRPr/>
            </a:p>
          </p:txBody>
        </p:sp>
      </p:grpSp>
      <p:sp>
        <p:nvSpPr>
          <p:cNvPr id="19" name="TextBox 19">
            <a:extLst>
              <a:ext uri="{FF2B5EF4-FFF2-40B4-BE49-F238E27FC236}">
                <a16:creationId xmlns:a16="http://schemas.microsoft.com/office/drawing/2014/main" id="{A58E0BE5-A045-EA25-E8F3-6BC53C3D5956}"/>
              </a:ext>
            </a:extLst>
          </p:cNvPr>
          <p:cNvSpPr txBox="1"/>
          <p:nvPr/>
        </p:nvSpPr>
        <p:spPr>
          <a:xfrm>
            <a:off x="76200" y="1247854"/>
            <a:ext cx="8646980" cy="1320233"/>
          </a:xfrm>
          <a:prstGeom prst="rect">
            <a:avLst/>
          </a:prstGeom>
        </p:spPr>
        <p:txBody>
          <a:bodyPr wrap="square" lIns="0" tIns="0" rIns="0" bIns="0" rtlCol="0" anchor="t">
            <a:spAutoFit/>
          </a:bodyPr>
          <a:lstStyle/>
          <a:p>
            <a:pPr>
              <a:lnSpc>
                <a:spcPts val="5400"/>
              </a:lnSpc>
            </a:pPr>
            <a:r>
              <a:rPr lang="en-US" sz="3200" b="1" dirty="0">
                <a:solidFill>
                  <a:srgbClr val="000000"/>
                </a:solidFill>
                <a:latin typeface="+mj-lt"/>
                <a:ea typeface="League Spartan"/>
                <a:cs typeface="League Spartan"/>
                <a:sym typeface="League Spartan"/>
              </a:rPr>
              <a:t>CAM KẾT VỀ THƯƠNG MẠI DỊCH VỤ TRONG            HIỆP ĐỊNH RCEP</a:t>
            </a:r>
          </a:p>
        </p:txBody>
      </p:sp>
      <p:sp>
        <p:nvSpPr>
          <p:cNvPr id="24" name="TextBox 20">
            <a:extLst>
              <a:ext uri="{FF2B5EF4-FFF2-40B4-BE49-F238E27FC236}">
                <a16:creationId xmlns:a16="http://schemas.microsoft.com/office/drawing/2014/main" id="{B6D10A3B-26E2-7BBB-B490-40942DF34C19}"/>
              </a:ext>
            </a:extLst>
          </p:cNvPr>
          <p:cNvSpPr txBox="1"/>
          <p:nvPr/>
        </p:nvSpPr>
        <p:spPr>
          <a:xfrm>
            <a:off x="524385" y="3316020"/>
            <a:ext cx="8379973" cy="2208040"/>
          </a:xfrm>
          <a:prstGeom prst="rect">
            <a:avLst/>
          </a:prstGeom>
        </p:spPr>
        <p:txBody>
          <a:bodyPr lIns="0" tIns="0" rIns="0" bIns="0" rtlCol="0" anchor="t">
            <a:spAutoFit/>
          </a:bodyPr>
          <a:lstStyle/>
          <a:p>
            <a:pPr algn="just">
              <a:lnSpc>
                <a:spcPts val="3530"/>
              </a:lnSpc>
            </a:pPr>
            <a:r>
              <a:rPr lang="vi-VN" sz="2400" dirty="0">
                <a:solidFill>
                  <a:srgbClr val="000000"/>
                </a:solidFill>
                <a:latin typeface="Montserrat"/>
                <a:ea typeface="Montserrat"/>
                <a:cs typeface="Montserrat"/>
                <a:sym typeface="Montserrat"/>
              </a:rPr>
              <a:t>- Mức độ mở cửa thị trường: cao hơn WTO (bổ sung cam kết đối với dịch vụ cung cấp thiết bị đường sắt CPC 83105** và dịch vụ đóng gói thực phẩm, đồ gia dụng CPC 876**); (tương đương FTA ASEAN+ nhưng thấp hơn ASEAN nội khối, EVFTA, CPTPP). </a:t>
            </a:r>
          </a:p>
        </p:txBody>
      </p:sp>
      <p:sp>
        <p:nvSpPr>
          <p:cNvPr id="22" name="TextBox 20">
            <a:extLst>
              <a:ext uri="{FF2B5EF4-FFF2-40B4-BE49-F238E27FC236}">
                <a16:creationId xmlns:a16="http://schemas.microsoft.com/office/drawing/2014/main" id="{1E710154-82E6-F208-1716-EE4A81217E13}"/>
              </a:ext>
            </a:extLst>
          </p:cNvPr>
          <p:cNvSpPr txBox="1"/>
          <p:nvPr/>
        </p:nvSpPr>
        <p:spPr>
          <a:xfrm>
            <a:off x="573492" y="5744384"/>
            <a:ext cx="8379973" cy="1763047"/>
          </a:xfrm>
          <a:prstGeom prst="rect">
            <a:avLst/>
          </a:prstGeom>
        </p:spPr>
        <p:txBody>
          <a:bodyPr lIns="0" tIns="0" rIns="0" bIns="0" rtlCol="0" anchor="t">
            <a:spAutoFit/>
          </a:bodyPr>
          <a:lstStyle/>
          <a:p>
            <a:pPr algn="just">
              <a:lnSpc>
                <a:spcPts val="3530"/>
              </a:lnSpc>
            </a:pPr>
            <a:r>
              <a:rPr lang="vi-VN" sz="2400" dirty="0">
                <a:solidFill>
                  <a:srgbClr val="000000"/>
                </a:solidFill>
                <a:latin typeface="Montserrat"/>
                <a:ea typeface="Montserrat"/>
                <a:cs typeface="Montserrat"/>
                <a:sym typeface="Montserrat"/>
              </a:rPr>
              <a:t>- Chỉ áp dụng nghĩa vụ MFN tự động với 5 phân ngành và ratchet với 7 phân ngành; không áp dụng MFN tự động với dịch vụ tài chính, viễn thông.</a:t>
            </a:r>
          </a:p>
          <a:p>
            <a:pPr algn="just">
              <a:lnSpc>
                <a:spcPts val="3530"/>
              </a:lnSpc>
            </a:pPr>
            <a:r>
              <a:rPr lang="vi-VN" sz="2521" dirty="0">
                <a:solidFill>
                  <a:srgbClr val="000000"/>
                </a:solidFill>
                <a:latin typeface="Montserrat"/>
                <a:ea typeface="Montserrat"/>
                <a:cs typeface="Montserrat"/>
                <a:sym typeface="Montserrat"/>
              </a:rPr>
              <a:t> </a:t>
            </a:r>
          </a:p>
        </p:txBody>
      </p:sp>
      <p:sp>
        <p:nvSpPr>
          <p:cNvPr id="23" name="TextBox 20">
            <a:extLst>
              <a:ext uri="{FF2B5EF4-FFF2-40B4-BE49-F238E27FC236}">
                <a16:creationId xmlns:a16="http://schemas.microsoft.com/office/drawing/2014/main" id="{9081D55A-0765-6597-B0CB-F8506FAEC4C3}"/>
              </a:ext>
            </a:extLst>
          </p:cNvPr>
          <p:cNvSpPr txBox="1"/>
          <p:nvPr/>
        </p:nvSpPr>
        <p:spPr>
          <a:xfrm>
            <a:off x="603971" y="7417868"/>
            <a:ext cx="8379973" cy="861518"/>
          </a:xfrm>
          <a:prstGeom prst="rect">
            <a:avLst/>
          </a:prstGeom>
        </p:spPr>
        <p:txBody>
          <a:bodyPr lIns="0" tIns="0" rIns="0" bIns="0" rtlCol="0" anchor="t">
            <a:spAutoFit/>
          </a:bodyPr>
          <a:lstStyle/>
          <a:p>
            <a:pPr algn="just">
              <a:lnSpc>
                <a:spcPts val="3530"/>
              </a:lnSpc>
            </a:pPr>
            <a:r>
              <a:rPr lang="vi-VN" sz="2400" dirty="0">
                <a:solidFill>
                  <a:srgbClr val="000000"/>
                </a:solidFill>
                <a:latin typeface="Montserrat"/>
                <a:ea typeface="Montserrat"/>
                <a:cs typeface="Montserrat"/>
                <a:sym typeface="Montserrat"/>
              </a:rPr>
              <a:t>- Chuyển đổi phương thức cam kết từ “chọn - cho” sang “chọn - bỏ” sau 06 năm.</a:t>
            </a:r>
          </a:p>
        </p:txBody>
      </p:sp>
    </p:spTree>
    <p:extLst>
      <p:ext uri="{BB962C8B-B14F-4D97-AF65-F5344CB8AC3E}">
        <p14:creationId xmlns:p14="http://schemas.microsoft.com/office/powerpoint/2010/main" val="3758429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5130581" y="-165718"/>
            <a:ext cx="3685761" cy="1194418"/>
            <a:chOff x="0" y="0"/>
            <a:chExt cx="970735" cy="314579"/>
          </a:xfrm>
        </p:grpSpPr>
        <p:sp>
          <p:nvSpPr>
            <p:cNvPr id="3" name="Freeform 3"/>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012D67"/>
            </a:solidFill>
          </p:spPr>
        </p:sp>
        <p:sp>
          <p:nvSpPr>
            <p:cNvPr id="4" name="TextBox 4"/>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28342" y="-165718"/>
            <a:ext cx="3685761" cy="1194418"/>
            <a:chOff x="0" y="0"/>
            <a:chExt cx="970735" cy="314579"/>
          </a:xfrm>
        </p:grpSpPr>
        <p:sp>
          <p:nvSpPr>
            <p:cNvPr id="6" name="Freeform 6"/>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012D67"/>
            </a:solidFill>
          </p:spPr>
        </p:sp>
        <p:sp>
          <p:nvSpPr>
            <p:cNvPr id="7" name="TextBox 7"/>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rot="-5400000">
            <a:off x="8366882" y="1369603"/>
            <a:ext cx="1711456" cy="5161858"/>
          </a:xfrm>
          <a:custGeom>
            <a:avLst/>
            <a:gdLst/>
            <a:ahLst/>
            <a:cxnLst/>
            <a:rect l="l" t="t" r="r" b="b"/>
            <a:pathLst>
              <a:path w="1711456" h="5161858">
                <a:moveTo>
                  <a:pt x="0" y="0"/>
                </a:moveTo>
                <a:lnTo>
                  <a:pt x="1711455" y="0"/>
                </a:lnTo>
                <a:lnTo>
                  <a:pt x="1711455" y="5161858"/>
                </a:lnTo>
                <a:lnTo>
                  <a:pt x="0" y="5161858"/>
                </a:lnTo>
                <a:lnTo>
                  <a:pt x="0" y="0"/>
                </a:lnTo>
                <a:close/>
              </a:path>
            </a:pathLst>
          </a:custGeom>
          <a:blipFill>
            <a:blip r:embed="rId2">
              <a:extLst>
                <a:ext uri="{96DAC541-7B7A-43D3-8B79-37D633B846F1}">
                  <asvg:svgBlip xmlns:asvg="http://schemas.microsoft.com/office/drawing/2016/SVG/main" r:embed="rId3"/>
                </a:ext>
              </a:extLst>
            </a:blip>
            <a:stretch>
              <a:fillRect l="-50803"/>
            </a:stretch>
          </a:blipFill>
        </p:spPr>
      </p:sp>
      <p:grpSp>
        <p:nvGrpSpPr>
          <p:cNvPr id="9" name="Group 9"/>
          <p:cNvGrpSpPr/>
          <p:nvPr/>
        </p:nvGrpSpPr>
        <p:grpSpPr>
          <a:xfrm>
            <a:off x="-161942" y="5143500"/>
            <a:ext cx="18611884" cy="5388233"/>
            <a:chOff x="0" y="0"/>
            <a:chExt cx="4901895" cy="1419123"/>
          </a:xfrm>
          <a:solidFill>
            <a:srgbClr val="012D67"/>
          </a:solidFill>
        </p:grpSpPr>
        <p:sp>
          <p:nvSpPr>
            <p:cNvPr id="10" name="Freeform 10"/>
            <p:cNvSpPr/>
            <p:nvPr/>
          </p:nvSpPr>
          <p:spPr>
            <a:xfrm>
              <a:off x="0" y="0"/>
              <a:ext cx="4901895" cy="1419123"/>
            </a:xfrm>
            <a:custGeom>
              <a:avLst/>
              <a:gdLst/>
              <a:ahLst/>
              <a:cxnLst/>
              <a:rect l="l" t="t" r="r" b="b"/>
              <a:pathLst>
                <a:path w="4901895" h="1419123">
                  <a:moveTo>
                    <a:pt x="0" y="0"/>
                  </a:moveTo>
                  <a:lnTo>
                    <a:pt x="4901895" y="0"/>
                  </a:lnTo>
                  <a:lnTo>
                    <a:pt x="4901895" y="1419123"/>
                  </a:lnTo>
                  <a:lnTo>
                    <a:pt x="0" y="1419123"/>
                  </a:lnTo>
                  <a:close/>
                </a:path>
              </a:pathLst>
            </a:custGeom>
            <a:grpFill/>
          </p:spPr>
        </p:sp>
        <p:sp>
          <p:nvSpPr>
            <p:cNvPr id="11" name="TextBox 11"/>
            <p:cNvSpPr txBox="1"/>
            <p:nvPr/>
          </p:nvSpPr>
          <p:spPr>
            <a:xfrm>
              <a:off x="0" y="-47625"/>
              <a:ext cx="4901895" cy="1466748"/>
            </a:xfrm>
            <a:prstGeom prst="rect">
              <a:avLst/>
            </a:prstGeom>
            <a:grpFill/>
          </p:spPr>
          <p:txBody>
            <a:bodyPr lIns="50800" tIns="50800" rIns="50800" bIns="50800" rtlCol="0" anchor="ctr"/>
            <a:lstStyle/>
            <a:p>
              <a:pPr algn="ctr">
                <a:lnSpc>
                  <a:spcPts val="2100"/>
                </a:lnSpc>
              </a:pPr>
              <a:endParaRPr/>
            </a:p>
          </p:txBody>
        </p:sp>
      </p:grpSp>
      <p:grpSp>
        <p:nvGrpSpPr>
          <p:cNvPr id="12" name="Group 12"/>
          <p:cNvGrpSpPr/>
          <p:nvPr/>
        </p:nvGrpSpPr>
        <p:grpSpPr>
          <a:xfrm rot="5400000">
            <a:off x="16144463" y="614201"/>
            <a:ext cx="828999" cy="82899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5" name="Group 15"/>
          <p:cNvGrpSpPr/>
          <p:nvPr/>
        </p:nvGrpSpPr>
        <p:grpSpPr>
          <a:xfrm rot="-5400000">
            <a:off x="1314538" y="614201"/>
            <a:ext cx="828999" cy="82899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8" name="Group 18"/>
          <p:cNvGrpSpPr/>
          <p:nvPr/>
        </p:nvGrpSpPr>
        <p:grpSpPr>
          <a:xfrm rot="-10800000">
            <a:off x="6817719" y="3270843"/>
            <a:ext cx="4809780" cy="480978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41700">
                    <a:alpha val="100000"/>
                  </a:srgbClr>
                </a:gs>
                <a:gs pos="100000">
                  <a:srgbClr val="6A4018">
                    <a:alpha val="100000"/>
                  </a:srgbClr>
                </a:gs>
              </a:gsLst>
              <a:path path="circle">
                <a:fillToRect l="50000" t="50000" r="50000" b="50000"/>
              </a:path>
            </a:gradFill>
          </p:spPr>
        </p:sp>
        <p:sp>
          <p:nvSpPr>
            <p:cNvPr id="20" name="TextBox 20"/>
            <p:cNvSpPr txBox="1"/>
            <p:nvPr/>
          </p:nvSpPr>
          <p:spPr>
            <a:xfrm>
              <a:off x="76200" y="28575"/>
              <a:ext cx="660400" cy="708025"/>
            </a:xfrm>
            <a:prstGeom prst="rect">
              <a:avLst/>
            </a:prstGeom>
          </p:spPr>
          <p:txBody>
            <a:bodyPr lIns="58553" tIns="58553" rIns="58553" bIns="58553" rtlCol="0" anchor="ctr"/>
            <a:lstStyle/>
            <a:p>
              <a:pPr algn="ctr">
                <a:lnSpc>
                  <a:spcPts val="2100"/>
                </a:lnSpc>
              </a:pPr>
              <a:endParaRPr/>
            </a:p>
          </p:txBody>
        </p:sp>
      </p:grpSp>
      <p:grpSp>
        <p:nvGrpSpPr>
          <p:cNvPr id="21" name="Group 21"/>
          <p:cNvGrpSpPr/>
          <p:nvPr/>
        </p:nvGrpSpPr>
        <p:grpSpPr>
          <a:xfrm>
            <a:off x="7054387" y="3507511"/>
            <a:ext cx="4336444" cy="43364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a:ln w="76200" cap="sq">
              <a:solidFill>
                <a:srgbClr val="FFFFFF"/>
              </a:solidFill>
              <a:prstDash val="solid"/>
              <a:miter/>
            </a:ln>
          </p:spPr>
        </p:sp>
        <p:sp>
          <p:nvSpPr>
            <p:cNvPr id="23" name="TextBox 23"/>
            <p:cNvSpPr txBox="1"/>
            <p:nvPr/>
          </p:nvSpPr>
          <p:spPr>
            <a:xfrm>
              <a:off x="76200" y="28575"/>
              <a:ext cx="660400" cy="708025"/>
            </a:xfrm>
            <a:prstGeom prst="rect">
              <a:avLst/>
            </a:prstGeom>
          </p:spPr>
          <p:txBody>
            <a:bodyPr lIns="58553" tIns="58553" rIns="58553" bIns="58553" rtlCol="0" anchor="ctr"/>
            <a:lstStyle/>
            <a:p>
              <a:pPr algn="ctr">
                <a:lnSpc>
                  <a:spcPts val="2100"/>
                </a:lnSpc>
              </a:pPr>
              <a:endParaRPr/>
            </a:p>
          </p:txBody>
        </p:sp>
      </p:grpSp>
      <p:grpSp>
        <p:nvGrpSpPr>
          <p:cNvPr id="24" name="Group 24"/>
          <p:cNvGrpSpPr/>
          <p:nvPr/>
        </p:nvGrpSpPr>
        <p:grpSpPr>
          <a:xfrm>
            <a:off x="7309578" y="3762701"/>
            <a:ext cx="3826064" cy="3826064"/>
            <a:chOff x="0" y="0"/>
            <a:chExt cx="812800" cy="812800"/>
          </a:xfrm>
          <a:blipFill dpi="0" rotWithShape="1">
            <a:blip r:embed="rId4">
              <a:extLst>
                <a:ext uri="{28A0092B-C50C-407E-A947-70E740481C1C}">
                  <a14:useLocalDpi xmlns:a14="http://schemas.microsoft.com/office/drawing/2010/main" val="0"/>
                </a:ext>
              </a:extLst>
            </a:blip>
            <a:srcRect/>
            <a:stretch>
              <a:fillRect/>
            </a:stretch>
          </a:blipFill>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76200" cap="sq">
              <a:gradFill>
                <a:gsLst>
                  <a:gs pos="0">
                    <a:srgbClr val="492709">
                      <a:alpha val="100000"/>
                    </a:srgbClr>
                  </a:gs>
                  <a:gs pos="100000">
                    <a:srgbClr val="F2AA15">
                      <a:alpha val="100000"/>
                    </a:srgbClr>
                  </a:gs>
                </a:gsLst>
                <a:lin ang="5400000"/>
              </a:gradFill>
              <a:prstDash val="solid"/>
              <a:miter/>
            </a:ln>
          </p:spPr>
        </p:sp>
      </p:grpSp>
      <p:grpSp>
        <p:nvGrpSpPr>
          <p:cNvPr id="26" name="Group 26"/>
          <p:cNvGrpSpPr/>
          <p:nvPr/>
        </p:nvGrpSpPr>
        <p:grpSpPr>
          <a:xfrm rot="-10800000">
            <a:off x="1213851" y="5675733"/>
            <a:ext cx="5846182" cy="1510990"/>
            <a:chOff x="0" y="0"/>
            <a:chExt cx="1217141" cy="314579"/>
          </a:xfrm>
        </p:grpSpPr>
        <p:sp>
          <p:nvSpPr>
            <p:cNvPr id="27" name="Freeform 27"/>
            <p:cNvSpPr/>
            <p:nvPr/>
          </p:nvSpPr>
          <p:spPr>
            <a:xfrm>
              <a:off x="0" y="0"/>
              <a:ext cx="1217141" cy="314579"/>
            </a:xfrm>
            <a:custGeom>
              <a:avLst/>
              <a:gdLst/>
              <a:ahLst/>
              <a:cxnLst/>
              <a:rect l="l" t="t" r="r" b="b"/>
              <a:pathLst>
                <a:path w="1217141" h="314579">
                  <a:moveTo>
                    <a:pt x="132427" y="0"/>
                  </a:moveTo>
                  <a:lnTo>
                    <a:pt x="1084714" y="0"/>
                  </a:lnTo>
                  <a:cubicBezTo>
                    <a:pt x="1157851" y="0"/>
                    <a:pt x="1217141" y="59290"/>
                    <a:pt x="1217141" y="132427"/>
                  </a:cubicBezTo>
                  <a:lnTo>
                    <a:pt x="1217141" y="182152"/>
                  </a:lnTo>
                  <a:cubicBezTo>
                    <a:pt x="1217141" y="255290"/>
                    <a:pt x="1157851" y="314579"/>
                    <a:pt x="1084714" y="314579"/>
                  </a:cubicBezTo>
                  <a:lnTo>
                    <a:pt x="132427" y="314579"/>
                  </a:lnTo>
                  <a:cubicBezTo>
                    <a:pt x="59290" y="314579"/>
                    <a:pt x="0" y="255290"/>
                    <a:pt x="0" y="182152"/>
                  </a:cubicBezTo>
                  <a:lnTo>
                    <a:pt x="0" y="132427"/>
                  </a:lnTo>
                  <a:cubicBezTo>
                    <a:pt x="0" y="59290"/>
                    <a:pt x="59290" y="0"/>
                    <a:pt x="132427" y="0"/>
                  </a:cubicBezTo>
                  <a:close/>
                </a:path>
              </a:pathLst>
            </a:custGeom>
            <a:gradFill rotWithShape="1">
              <a:gsLst>
                <a:gs pos="0">
                  <a:srgbClr val="F2AA16">
                    <a:alpha val="100000"/>
                  </a:srgbClr>
                </a:gs>
                <a:gs pos="100000">
                  <a:srgbClr val="F4C801">
                    <a:alpha val="100000"/>
                  </a:srgbClr>
                </a:gs>
              </a:gsLst>
              <a:lin ang="0"/>
            </a:gradFill>
            <a:ln w="38100" cap="rnd">
              <a:solidFill>
                <a:srgbClr val="492709"/>
              </a:solidFill>
              <a:prstDash val="solid"/>
              <a:round/>
            </a:ln>
          </p:spPr>
        </p:sp>
        <p:sp>
          <p:nvSpPr>
            <p:cNvPr id="28" name="TextBox 28"/>
            <p:cNvSpPr txBox="1"/>
            <p:nvPr/>
          </p:nvSpPr>
          <p:spPr>
            <a:xfrm>
              <a:off x="0" y="-47625"/>
              <a:ext cx="1217141" cy="362204"/>
            </a:xfrm>
            <a:prstGeom prst="rect">
              <a:avLst/>
            </a:prstGeom>
          </p:spPr>
          <p:txBody>
            <a:bodyPr lIns="50800" tIns="50800" rIns="50800" bIns="50800" rtlCol="0" anchor="ctr"/>
            <a:lstStyle/>
            <a:p>
              <a:pPr algn="ctr">
                <a:lnSpc>
                  <a:spcPts val="2100"/>
                </a:lnSpc>
              </a:pPr>
              <a:endParaRPr/>
            </a:p>
          </p:txBody>
        </p:sp>
      </p:grpSp>
      <p:grpSp>
        <p:nvGrpSpPr>
          <p:cNvPr id="29" name="Group 29"/>
          <p:cNvGrpSpPr/>
          <p:nvPr/>
        </p:nvGrpSpPr>
        <p:grpSpPr>
          <a:xfrm rot="5400000">
            <a:off x="1045340" y="5445911"/>
            <a:ext cx="1697426" cy="169742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33350" cap="sq">
              <a:gradFill>
                <a:gsLst>
                  <a:gs pos="0">
                    <a:srgbClr val="F2AA16">
                      <a:alpha val="100000"/>
                    </a:srgbClr>
                  </a:gs>
                  <a:gs pos="100000">
                    <a:srgbClr val="F4C801">
                      <a:alpha val="100000"/>
                    </a:srgbClr>
                  </a:gs>
                </a:gsLst>
                <a:lin ang="0"/>
              </a:gradFill>
              <a:prstDash val="solid"/>
              <a:miter/>
            </a:ln>
          </p:spPr>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32" name="Group 32"/>
          <p:cNvGrpSpPr/>
          <p:nvPr/>
        </p:nvGrpSpPr>
        <p:grpSpPr>
          <a:xfrm>
            <a:off x="11396478" y="5675733"/>
            <a:ext cx="5846182" cy="1510990"/>
            <a:chOff x="0" y="0"/>
            <a:chExt cx="1217141" cy="314579"/>
          </a:xfrm>
        </p:grpSpPr>
        <p:sp>
          <p:nvSpPr>
            <p:cNvPr id="33" name="Freeform 33"/>
            <p:cNvSpPr/>
            <p:nvPr/>
          </p:nvSpPr>
          <p:spPr>
            <a:xfrm>
              <a:off x="0" y="0"/>
              <a:ext cx="1217141" cy="314579"/>
            </a:xfrm>
            <a:custGeom>
              <a:avLst/>
              <a:gdLst/>
              <a:ahLst/>
              <a:cxnLst/>
              <a:rect l="l" t="t" r="r" b="b"/>
              <a:pathLst>
                <a:path w="1217141" h="314579">
                  <a:moveTo>
                    <a:pt x="132427" y="0"/>
                  </a:moveTo>
                  <a:lnTo>
                    <a:pt x="1084714" y="0"/>
                  </a:lnTo>
                  <a:cubicBezTo>
                    <a:pt x="1157851" y="0"/>
                    <a:pt x="1217141" y="59290"/>
                    <a:pt x="1217141" y="132427"/>
                  </a:cubicBezTo>
                  <a:lnTo>
                    <a:pt x="1217141" y="182152"/>
                  </a:lnTo>
                  <a:cubicBezTo>
                    <a:pt x="1217141" y="255290"/>
                    <a:pt x="1157851" y="314579"/>
                    <a:pt x="1084714" y="314579"/>
                  </a:cubicBezTo>
                  <a:lnTo>
                    <a:pt x="132427" y="314579"/>
                  </a:lnTo>
                  <a:cubicBezTo>
                    <a:pt x="59290" y="314579"/>
                    <a:pt x="0" y="255290"/>
                    <a:pt x="0" y="182152"/>
                  </a:cubicBezTo>
                  <a:lnTo>
                    <a:pt x="0" y="132427"/>
                  </a:lnTo>
                  <a:cubicBezTo>
                    <a:pt x="0" y="59290"/>
                    <a:pt x="59290" y="0"/>
                    <a:pt x="132427" y="0"/>
                  </a:cubicBezTo>
                  <a:close/>
                </a:path>
              </a:pathLst>
            </a:custGeom>
            <a:gradFill rotWithShape="1">
              <a:gsLst>
                <a:gs pos="0">
                  <a:srgbClr val="F2AA16">
                    <a:alpha val="100000"/>
                  </a:srgbClr>
                </a:gs>
                <a:gs pos="100000">
                  <a:srgbClr val="F4C801">
                    <a:alpha val="100000"/>
                  </a:srgbClr>
                </a:gs>
              </a:gsLst>
              <a:lin ang="0"/>
            </a:gradFill>
            <a:ln w="38100" cap="rnd">
              <a:solidFill>
                <a:srgbClr val="492709"/>
              </a:solidFill>
              <a:prstDash val="solid"/>
              <a:round/>
            </a:ln>
          </p:spPr>
        </p:sp>
        <p:sp>
          <p:nvSpPr>
            <p:cNvPr id="34" name="TextBox 34"/>
            <p:cNvSpPr txBox="1"/>
            <p:nvPr/>
          </p:nvSpPr>
          <p:spPr>
            <a:xfrm>
              <a:off x="0" y="-47625"/>
              <a:ext cx="1217141" cy="362204"/>
            </a:xfrm>
            <a:prstGeom prst="rect">
              <a:avLst/>
            </a:prstGeom>
          </p:spPr>
          <p:txBody>
            <a:bodyPr lIns="50800" tIns="50800" rIns="50800" bIns="50800" rtlCol="0" anchor="ctr"/>
            <a:lstStyle/>
            <a:p>
              <a:pPr algn="ctr">
                <a:lnSpc>
                  <a:spcPts val="2100"/>
                </a:lnSpc>
              </a:pPr>
              <a:endParaRPr/>
            </a:p>
          </p:txBody>
        </p:sp>
      </p:grpSp>
      <p:grpSp>
        <p:nvGrpSpPr>
          <p:cNvPr id="35" name="Group 35"/>
          <p:cNvGrpSpPr/>
          <p:nvPr/>
        </p:nvGrpSpPr>
        <p:grpSpPr>
          <a:xfrm rot="-5400000">
            <a:off x="15545233" y="5445911"/>
            <a:ext cx="1697426" cy="1697426"/>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33350" cap="sq">
              <a:gradFill>
                <a:gsLst>
                  <a:gs pos="0">
                    <a:srgbClr val="F2AA16">
                      <a:alpha val="100000"/>
                    </a:srgbClr>
                  </a:gs>
                  <a:gs pos="100000">
                    <a:srgbClr val="F4C801">
                      <a:alpha val="100000"/>
                    </a:srgbClr>
                  </a:gs>
                </a:gsLst>
                <a:lin ang="0"/>
              </a:gradFill>
              <a:prstDash val="solid"/>
              <a:miter/>
            </a:ln>
          </p:spPr>
        </p:sp>
        <p:sp>
          <p:nvSpPr>
            <p:cNvPr id="37" name="TextBox 37"/>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38" name="Group 38"/>
          <p:cNvGrpSpPr/>
          <p:nvPr/>
        </p:nvGrpSpPr>
        <p:grpSpPr>
          <a:xfrm rot="-10800000">
            <a:off x="3012286" y="7747310"/>
            <a:ext cx="5846182" cy="1510990"/>
            <a:chOff x="0" y="0"/>
            <a:chExt cx="1217141" cy="314579"/>
          </a:xfrm>
        </p:grpSpPr>
        <p:sp>
          <p:nvSpPr>
            <p:cNvPr id="39" name="Freeform 39"/>
            <p:cNvSpPr/>
            <p:nvPr/>
          </p:nvSpPr>
          <p:spPr>
            <a:xfrm>
              <a:off x="0" y="0"/>
              <a:ext cx="1217141" cy="314579"/>
            </a:xfrm>
            <a:custGeom>
              <a:avLst/>
              <a:gdLst/>
              <a:ahLst/>
              <a:cxnLst/>
              <a:rect l="l" t="t" r="r" b="b"/>
              <a:pathLst>
                <a:path w="1217141" h="314579">
                  <a:moveTo>
                    <a:pt x="132427" y="0"/>
                  </a:moveTo>
                  <a:lnTo>
                    <a:pt x="1084714" y="0"/>
                  </a:lnTo>
                  <a:cubicBezTo>
                    <a:pt x="1157851" y="0"/>
                    <a:pt x="1217141" y="59290"/>
                    <a:pt x="1217141" y="132427"/>
                  </a:cubicBezTo>
                  <a:lnTo>
                    <a:pt x="1217141" y="182152"/>
                  </a:lnTo>
                  <a:cubicBezTo>
                    <a:pt x="1217141" y="255290"/>
                    <a:pt x="1157851" y="314579"/>
                    <a:pt x="1084714" y="314579"/>
                  </a:cubicBezTo>
                  <a:lnTo>
                    <a:pt x="132427" y="314579"/>
                  </a:lnTo>
                  <a:cubicBezTo>
                    <a:pt x="59290" y="314579"/>
                    <a:pt x="0" y="255290"/>
                    <a:pt x="0" y="182152"/>
                  </a:cubicBezTo>
                  <a:lnTo>
                    <a:pt x="0" y="132427"/>
                  </a:lnTo>
                  <a:cubicBezTo>
                    <a:pt x="0" y="59290"/>
                    <a:pt x="59290" y="0"/>
                    <a:pt x="132427" y="0"/>
                  </a:cubicBezTo>
                  <a:close/>
                </a:path>
              </a:pathLst>
            </a:custGeom>
            <a:gradFill rotWithShape="1">
              <a:gsLst>
                <a:gs pos="0">
                  <a:srgbClr val="F2AA16">
                    <a:alpha val="100000"/>
                  </a:srgbClr>
                </a:gs>
                <a:gs pos="100000">
                  <a:srgbClr val="F4C801">
                    <a:alpha val="100000"/>
                  </a:srgbClr>
                </a:gs>
              </a:gsLst>
              <a:lin ang="0"/>
            </a:gradFill>
            <a:ln w="38100" cap="rnd">
              <a:solidFill>
                <a:srgbClr val="492709"/>
              </a:solidFill>
              <a:prstDash val="solid"/>
              <a:round/>
            </a:ln>
          </p:spPr>
        </p:sp>
        <p:sp>
          <p:nvSpPr>
            <p:cNvPr id="40" name="TextBox 40"/>
            <p:cNvSpPr txBox="1"/>
            <p:nvPr/>
          </p:nvSpPr>
          <p:spPr>
            <a:xfrm>
              <a:off x="0" y="-47625"/>
              <a:ext cx="1217141" cy="362204"/>
            </a:xfrm>
            <a:prstGeom prst="rect">
              <a:avLst/>
            </a:prstGeom>
          </p:spPr>
          <p:txBody>
            <a:bodyPr lIns="50800" tIns="50800" rIns="50800" bIns="50800" rtlCol="0" anchor="ctr"/>
            <a:lstStyle/>
            <a:p>
              <a:pPr algn="ctr">
                <a:lnSpc>
                  <a:spcPts val="2100"/>
                </a:lnSpc>
              </a:pPr>
              <a:endParaRPr/>
            </a:p>
          </p:txBody>
        </p:sp>
      </p:grpSp>
      <p:grpSp>
        <p:nvGrpSpPr>
          <p:cNvPr id="41" name="Group 41"/>
          <p:cNvGrpSpPr/>
          <p:nvPr/>
        </p:nvGrpSpPr>
        <p:grpSpPr>
          <a:xfrm rot="5400000">
            <a:off x="2843775" y="7517488"/>
            <a:ext cx="1697426" cy="1697426"/>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33350" cap="sq">
              <a:gradFill>
                <a:gsLst>
                  <a:gs pos="0">
                    <a:srgbClr val="F2AA16">
                      <a:alpha val="100000"/>
                    </a:srgbClr>
                  </a:gs>
                  <a:gs pos="100000">
                    <a:srgbClr val="F4C801">
                      <a:alpha val="100000"/>
                    </a:srgbClr>
                  </a:gs>
                </a:gsLst>
                <a:lin ang="0"/>
              </a:gradFill>
              <a:prstDash val="solid"/>
              <a:miter/>
            </a:ln>
          </p:spPr>
        </p:sp>
        <p:sp>
          <p:nvSpPr>
            <p:cNvPr id="43" name="TextBox 43"/>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44" name="Group 44"/>
          <p:cNvGrpSpPr/>
          <p:nvPr/>
        </p:nvGrpSpPr>
        <p:grpSpPr>
          <a:xfrm>
            <a:off x="9598043" y="7747310"/>
            <a:ext cx="5846182" cy="1510990"/>
            <a:chOff x="0" y="0"/>
            <a:chExt cx="1217141" cy="314579"/>
          </a:xfrm>
        </p:grpSpPr>
        <p:sp>
          <p:nvSpPr>
            <p:cNvPr id="45" name="Freeform 45"/>
            <p:cNvSpPr/>
            <p:nvPr/>
          </p:nvSpPr>
          <p:spPr>
            <a:xfrm>
              <a:off x="0" y="0"/>
              <a:ext cx="1217141" cy="314579"/>
            </a:xfrm>
            <a:custGeom>
              <a:avLst/>
              <a:gdLst/>
              <a:ahLst/>
              <a:cxnLst/>
              <a:rect l="l" t="t" r="r" b="b"/>
              <a:pathLst>
                <a:path w="1217141" h="314579">
                  <a:moveTo>
                    <a:pt x="132427" y="0"/>
                  </a:moveTo>
                  <a:lnTo>
                    <a:pt x="1084714" y="0"/>
                  </a:lnTo>
                  <a:cubicBezTo>
                    <a:pt x="1157851" y="0"/>
                    <a:pt x="1217141" y="59290"/>
                    <a:pt x="1217141" y="132427"/>
                  </a:cubicBezTo>
                  <a:lnTo>
                    <a:pt x="1217141" y="182152"/>
                  </a:lnTo>
                  <a:cubicBezTo>
                    <a:pt x="1217141" y="255290"/>
                    <a:pt x="1157851" y="314579"/>
                    <a:pt x="1084714" y="314579"/>
                  </a:cubicBezTo>
                  <a:lnTo>
                    <a:pt x="132427" y="314579"/>
                  </a:lnTo>
                  <a:cubicBezTo>
                    <a:pt x="59290" y="314579"/>
                    <a:pt x="0" y="255290"/>
                    <a:pt x="0" y="182152"/>
                  </a:cubicBezTo>
                  <a:lnTo>
                    <a:pt x="0" y="132427"/>
                  </a:lnTo>
                  <a:cubicBezTo>
                    <a:pt x="0" y="59290"/>
                    <a:pt x="59290" y="0"/>
                    <a:pt x="132427" y="0"/>
                  </a:cubicBezTo>
                  <a:close/>
                </a:path>
              </a:pathLst>
            </a:custGeom>
            <a:gradFill rotWithShape="1">
              <a:gsLst>
                <a:gs pos="0">
                  <a:srgbClr val="F2AA16">
                    <a:alpha val="100000"/>
                  </a:srgbClr>
                </a:gs>
                <a:gs pos="100000">
                  <a:srgbClr val="F4C801">
                    <a:alpha val="100000"/>
                  </a:srgbClr>
                </a:gs>
              </a:gsLst>
              <a:lin ang="0"/>
            </a:gradFill>
            <a:ln w="38100" cap="rnd">
              <a:solidFill>
                <a:srgbClr val="492709"/>
              </a:solidFill>
              <a:prstDash val="solid"/>
              <a:round/>
            </a:ln>
          </p:spPr>
        </p:sp>
        <p:sp>
          <p:nvSpPr>
            <p:cNvPr id="46" name="TextBox 46"/>
            <p:cNvSpPr txBox="1"/>
            <p:nvPr/>
          </p:nvSpPr>
          <p:spPr>
            <a:xfrm>
              <a:off x="0" y="-47625"/>
              <a:ext cx="1217141" cy="362204"/>
            </a:xfrm>
            <a:prstGeom prst="rect">
              <a:avLst/>
            </a:prstGeom>
          </p:spPr>
          <p:txBody>
            <a:bodyPr lIns="50800" tIns="50800" rIns="50800" bIns="50800" rtlCol="0" anchor="ctr"/>
            <a:lstStyle/>
            <a:p>
              <a:pPr algn="ctr">
                <a:lnSpc>
                  <a:spcPts val="2100"/>
                </a:lnSpc>
              </a:pPr>
              <a:endParaRPr/>
            </a:p>
          </p:txBody>
        </p:sp>
      </p:grpSp>
      <p:grpSp>
        <p:nvGrpSpPr>
          <p:cNvPr id="47" name="Group 47"/>
          <p:cNvGrpSpPr/>
          <p:nvPr/>
        </p:nvGrpSpPr>
        <p:grpSpPr>
          <a:xfrm rot="-5400000">
            <a:off x="13746799" y="7517488"/>
            <a:ext cx="1697426" cy="1697426"/>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33350" cap="sq">
              <a:gradFill>
                <a:gsLst>
                  <a:gs pos="0">
                    <a:srgbClr val="F2AA16">
                      <a:alpha val="100000"/>
                    </a:srgbClr>
                  </a:gs>
                  <a:gs pos="100000">
                    <a:srgbClr val="F4C801">
                      <a:alpha val="100000"/>
                    </a:srgbClr>
                  </a:gs>
                </a:gsLst>
                <a:lin ang="0"/>
              </a:gradFill>
              <a:prstDash val="solid"/>
              <a:miter/>
            </a:ln>
          </p:spPr>
        </p:sp>
        <p:sp>
          <p:nvSpPr>
            <p:cNvPr id="49" name="TextBox 49"/>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50" name="AutoShape 50"/>
          <p:cNvSpPr/>
          <p:nvPr/>
        </p:nvSpPr>
        <p:spPr>
          <a:xfrm>
            <a:off x="11627500" y="4799116"/>
            <a:ext cx="6822442" cy="0"/>
          </a:xfrm>
          <a:prstGeom prst="line">
            <a:avLst/>
          </a:prstGeom>
          <a:ln w="28575" cap="flat">
            <a:solidFill>
              <a:srgbClr val="F3C601"/>
            </a:solidFill>
            <a:prstDash val="solid"/>
            <a:headEnd type="none" w="sm" len="sm"/>
            <a:tailEnd type="none" w="sm" len="sm"/>
          </a:ln>
        </p:spPr>
      </p:sp>
      <p:sp>
        <p:nvSpPr>
          <p:cNvPr id="51" name="AutoShape 51"/>
          <p:cNvSpPr/>
          <p:nvPr/>
        </p:nvSpPr>
        <p:spPr>
          <a:xfrm>
            <a:off x="-161942" y="4799116"/>
            <a:ext cx="6979661" cy="0"/>
          </a:xfrm>
          <a:prstGeom prst="line">
            <a:avLst/>
          </a:prstGeom>
          <a:ln w="28575" cap="flat">
            <a:solidFill>
              <a:srgbClr val="F3C601"/>
            </a:solidFill>
            <a:prstDash val="solid"/>
            <a:headEnd type="none" w="sm" len="sm"/>
            <a:tailEnd type="none" w="sm" len="sm"/>
          </a:ln>
        </p:spPr>
      </p:sp>
      <p:sp>
        <p:nvSpPr>
          <p:cNvPr id="52" name="AutoShape 52"/>
          <p:cNvSpPr/>
          <p:nvPr/>
        </p:nvSpPr>
        <p:spPr>
          <a:xfrm>
            <a:off x="12521134" y="4232378"/>
            <a:ext cx="5928808" cy="0"/>
          </a:xfrm>
          <a:prstGeom prst="line">
            <a:avLst/>
          </a:prstGeom>
          <a:ln w="76200" cap="flat">
            <a:solidFill>
              <a:srgbClr val="F3C601"/>
            </a:solidFill>
            <a:prstDash val="solid"/>
            <a:headEnd type="none" w="sm" len="sm"/>
            <a:tailEnd type="none" w="sm" len="sm"/>
          </a:ln>
        </p:spPr>
      </p:sp>
      <p:sp>
        <p:nvSpPr>
          <p:cNvPr id="53" name="AutoShape 53"/>
          <p:cNvSpPr/>
          <p:nvPr/>
        </p:nvSpPr>
        <p:spPr>
          <a:xfrm flipV="1">
            <a:off x="-161942" y="4232378"/>
            <a:ext cx="5920496" cy="0"/>
          </a:xfrm>
          <a:prstGeom prst="line">
            <a:avLst/>
          </a:prstGeom>
          <a:ln w="76200" cap="flat">
            <a:solidFill>
              <a:srgbClr val="F3C601"/>
            </a:solidFill>
            <a:prstDash val="solid"/>
            <a:headEnd type="none" w="sm" len="sm"/>
            <a:tailEnd type="none" w="sm" len="sm"/>
          </a:ln>
        </p:spPr>
      </p:sp>
      <p:sp>
        <p:nvSpPr>
          <p:cNvPr id="54" name="Freeform 54"/>
          <p:cNvSpPr/>
          <p:nvPr/>
        </p:nvSpPr>
        <p:spPr>
          <a:xfrm>
            <a:off x="1547765" y="5943062"/>
            <a:ext cx="692577" cy="703124"/>
          </a:xfrm>
          <a:custGeom>
            <a:avLst/>
            <a:gdLst/>
            <a:ahLst/>
            <a:cxnLst/>
            <a:rect l="l" t="t" r="r" b="b"/>
            <a:pathLst>
              <a:path w="692577" h="703124">
                <a:moveTo>
                  <a:pt x="0" y="0"/>
                </a:moveTo>
                <a:lnTo>
                  <a:pt x="692577" y="0"/>
                </a:lnTo>
                <a:lnTo>
                  <a:pt x="692577" y="703124"/>
                </a:lnTo>
                <a:lnTo>
                  <a:pt x="0" y="7031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5" name="Freeform 55"/>
          <p:cNvSpPr/>
          <p:nvPr/>
        </p:nvSpPr>
        <p:spPr>
          <a:xfrm>
            <a:off x="16042384" y="5943062"/>
            <a:ext cx="703124" cy="703124"/>
          </a:xfrm>
          <a:custGeom>
            <a:avLst/>
            <a:gdLst/>
            <a:ahLst/>
            <a:cxnLst/>
            <a:rect l="l" t="t" r="r" b="b"/>
            <a:pathLst>
              <a:path w="703124" h="703124">
                <a:moveTo>
                  <a:pt x="0" y="0"/>
                </a:moveTo>
                <a:lnTo>
                  <a:pt x="703125" y="0"/>
                </a:lnTo>
                <a:lnTo>
                  <a:pt x="703125" y="703124"/>
                </a:lnTo>
                <a:lnTo>
                  <a:pt x="0" y="7031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6" name="Freeform 56"/>
          <p:cNvSpPr/>
          <p:nvPr/>
        </p:nvSpPr>
        <p:spPr>
          <a:xfrm>
            <a:off x="3316150" y="8014639"/>
            <a:ext cx="752675" cy="703124"/>
          </a:xfrm>
          <a:custGeom>
            <a:avLst/>
            <a:gdLst/>
            <a:ahLst/>
            <a:cxnLst/>
            <a:rect l="l" t="t" r="r" b="b"/>
            <a:pathLst>
              <a:path w="752675" h="703124">
                <a:moveTo>
                  <a:pt x="0" y="0"/>
                </a:moveTo>
                <a:lnTo>
                  <a:pt x="752676" y="0"/>
                </a:lnTo>
                <a:lnTo>
                  <a:pt x="752676" y="703124"/>
                </a:lnTo>
                <a:lnTo>
                  <a:pt x="0" y="7031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7" name="Freeform 57"/>
          <p:cNvSpPr/>
          <p:nvPr/>
        </p:nvSpPr>
        <p:spPr>
          <a:xfrm>
            <a:off x="14238596" y="8014639"/>
            <a:ext cx="713832" cy="703124"/>
          </a:xfrm>
          <a:custGeom>
            <a:avLst/>
            <a:gdLst/>
            <a:ahLst/>
            <a:cxnLst/>
            <a:rect l="l" t="t" r="r" b="b"/>
            <a:pathLst>
              <a:path w="713832" h="703124">
                <a:moveTo>
                  <a:pt x="0" y="0"/>
                </a:moveTo>
                <a:lnTo>
                  <a:pt x="713832" y="0"/>
                </a:lnTo>
                <a:lnTo>
                  <a:pt x="713832" y="703124"/>
                </a:lnTo>
                <a:lnTo>
                  <a:pt x="0" y="7031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8" name="TextBox 58"/>
          <p:cNvSpPr txBox="1"/>
          <p:nvPr/>
        </p:nvSpPr>
        <p:spPr>
          <a:xfrm>
            <a:off x="3442352" y="933450"/>
            <a:ext cx="11403295" cy="1628010"/>
          </a:xfrm>
          <a:prstGeom prst="rect">
            <a:avLst/>
          </a:prstGeom>
        </p:spPr>
        <p:txBody>
          <a:bodyPr lIns="0" tIns="0" rIns="0" bIns="0" rtlCol="0" anchor="t">
            <a:spAutoFit/>
          </a:bodyPr>
          <a:lstStyle/>
          <a:p>
            <a:pPr algn="ctr">
              <a:lnSpc>
                <a:spcPts val="6500"/>
              </a:lnSpc>
            </a:pPr>
            <a:r>
              <a:rPr lang="en-US" sz="5000" b="1" dirty="0">
                <a:solidFill>
                  <a:srgbClr val="492709"/>
                </a:solidFill>
                <a:latin typeface="+mj-lt"/>
                <a:ea typeface="Poppins Bold"/>
                <a:cs typeface="Poppins Bold"/>
                <a:sym typeface="Poppins Bold"/>
              </a:rPr>
              <a:t>MỘT SỐ ĐIỂM CHÍNH TRONG THỰC THI HIỆP ĐỊNH ATIGA</a:t>
            </a:r>
          </a:p>
        </p:txBody>
      </p:sp>
      <p:sp>
        <p:nvSpPr>
          <p:cNvPr id="59" name="TextBox 59"/>
          <p:cNvSpPr txBox="1"/>
          <p:nvPr/>
        </p:nvSpPr>
        <p:spPr>
          <a:xfrm>
            <a:off x="3006528" y="5833160"/>
            <a:ext cx="3487077" cy="1116396"/>
          </a:xfrm>
          <a:prstGeom prst="rect">
            <a:avLst/>
          </a:prstGeom>
        </p:spPr>
        <p:txBody>
          <a:bodyPr lIns="0" tIns="0" rIns="0" bIns="0" rtlCol="0" anchor="t">
            <a:spAutoFit/>
          </a:bodyPr>
          <a:lstStyle/>
          <a:p>
            <a:pPr algn="l">
              <a:lnSpc>
                <a:spcPts val="3006"/>
              </a:lnSpc>
            </a:pPr>
            <a:r>
              <a:rPr lang="en-US" sz="2000" b="1" dirty="0">
                <a:solidFill>
                  <a:srgbClr val="492709"/>
                </a:solidFill>
                <a:latin typeface="Poppins Semi-Bold"/>
                <a:ea typeface="Poppins Semi-Bold"/>
                <a:cs typeface="Poppins Semi-Bold"/>
                <a:sym typeface="Poppins Semi-Bold"/>
              </a:rPr>
              <a:t>Hoàn </a:t>
            </a:r>
            <a:r>
              <a:rPr lang="en-US" sz="2000" b="1" dirty="0" err="1">
                <a:solidFill>
                  <a:srgbClr val="492709"/>
                </a:solidFill>
                <a:latin typeface="Poppins Semi-Bold"/>
                <a:ea typeface="Poppins Semi-Bold"/>
                <a:cs typeface="Poppins Semi-Bold"/>
                <a:sym typeface="Poppins Semi-Bold"/>
              </a:rPr>
              <a:t>thành</a:t>
            </a:r>
            <a:r>
              <a:rPr lang="en-US" sz="2000" b="1" dirty="0">
                <a:solidFill>
                  <a:srgbClr val="492709"/>
                </a:solidFill>
                <a:latin typeface="Poppins Semi-Bold"/>
                <a:ea typeface="Poppins Semi-Bold"/>
                <a:cs typeface="Poppins Semi-Bold"/>
                <a:sym typeface="Poppins Semi-Bold"/>
              </a:rPr>
              <a:t> </a:t>
            </a:r>
            <a:r>
              <a:rPr lang="en-US" sz="2000" b="1" dirty="0" err="1">
                <a:solidFill>
                  <a:srgbClr val="492709"/>
                </a:solidFill>
                <a:latin typeface="Poppins Semi-Bold"/>
                <a:ea typeface="Poppins Semi-Bold"/>
                <a:cs typeface="Poppins Semi-Bold"/>
                <a:sym typeface="Poppins Semi-Bold"/>
              </a:rPr>
              <a:t>việc</a:t>
            </a:r>
            <a:r>
              <a:rPr lang="en-US" sz="2000" b="1" dirty="0">
                <a:solidFill>
                  <a:srgbClr val="492709"/>
                </a:solidFill>
                <a:latin typeface="Poppins Semi-Bold"/>
                <a:ea typeface="Poppins Semi-Bold"/>
                <a:cs typeface="Poppins Semi-Bold"/>
                <a:sym typeface="Poppins Semi-Bold"/>
              </a:rPr>
              <a:t> </a:t>
            </a:r>
            <a:r>
              <a:rPr lang="en-US" sz="2000" b="1" dirty="0" err="1">
                <a:solidFill>
                  <a:srgbClr val="492709"/>
                </a:solidFill>
                <a:latin typeface="Poppins Semi-Bold"/>
                <a:ea typeface="Poppins Semi-Bold"/>
                <a:cs typeface="Poppins Semi-Bold"/>
                <a:sym typeface="Poppins Semi-Bold"/>
              </a:rPr>
              <a:t>chuyển</a:t>
            </a:r>
            <a:r>
              <a:rPr lang="en-US" sz="2000" b="1" dirty="0">
                <a:solidFill>
                  <a:srgbClr val="492709"/>
                </a:solidFill>
                <a:latin typeface="Poppins Semi-Bold"/>
                <a:ea typeface="Poppins Semi-Bold"/>
                <a:cs typeface="Poppins Semi-Bold"/>
                <a:sym typeface="Poppins Semi-Bold"/>
              </a:rPr>
              <a:t> </a:t>
            </a:r>
            <a:r>
              <a:rPr lang="en-US" sz="2000" b="1" dirty="0" err="1">
                <a:solidFill>
                  <a:srgbClr val="492709"/>
                </a:solidFill>
                <a:latin typeface="Poppins Semi-Bold"/>
                <a:ea typeface="Poppins Semi-Bold"/>
                <a:cs typeface="Poppins Semi-Bold"/>
                <a:sym typeface="Poppins Semi-Bold"/>
              </a:rPr>
              <a:t>đổi</a:t>
            </a:r>
            <a:r>
              <a:rPr lang="en-US" sz="2000" b="1" dirty="0">
                <a:solidFill>
                  <a:srgbClr val="492709"/>
                </a:solidFill>
                <a:latin typeface="Poppins Semi-Bold"/>
                <a:ea typeface="Poppins Semi-Bold"/>
                <a:cs typeface="Poppins Semi-Bold"/>
                <a:sym typeface="Poppins Semi-Bold"/>
              </a:rPr>
              <a:t> </a:t>
            </a:r>
            <a:r>
              <a:rPr lang="en-US" sz="2000" b="1" dirty="0" err="1">
                <a:solidFill>
                  <a:srgbClr val="492709"/>
                </a:solidFill>
                <a:latin typeface="Poppins Semi-Bold"/>
                <a:ea typeface="Poppins Semi-Bold"/>
                <a:cs typeface="Poppins Semi-Bold"/>
                <a:sym typeface="Poppins Semi-Bold"/>
              </a:rPr>
              <a:t>biểu</a:t>
            </a:r>
            <a:r>
              <a:rPr lang="en-US" sz="2000" b="1" dirty="0">
                <a:solidFill>
                  <a:srgbClr val="492709"/>
                </a:solidFill>
                <a:latin typeface="Poppins Semi-Bold"/>
                <a:ea typeface="Poppins Semi-Bold"/>
                <a:cs typeface="Poppins Semi-Bold"/>
                <a:sym typeface="Poppins Semi-Bold"/>
              </a:rPr>
              <a:t> cam kết </a:t>
            </a:r>
            <a:r>
              <a:rPr lang="en-US" sz="2000" b="1" dirty="0" err="1">
                <a:solidFill>
                  <a:srgbClr val="492709"/>
                </a:solidFill>
                <a:latin typeface="Poppins Semi-Bold"/>
                <a:ea typeface="Poppins Semi-Bold"/>
                <a:cs typeface="Poppins Semi-Bold"/>
                <a:sym typeface="Poppins Semi-Bold"/>
              </a:rPr>
              <a:t>thuế</a:t>
            </a:r>
            <a:r>
              <a:rPr lang="en-US" sz="2000" b="1" dirty="0">
                <a:solidFill>
                  <a:srgbClr val="492709"/>
                </a:solidFill>
                <a:latin typeface="Poppins Semi-Bold"/>
                <a:ea typeface="Poppins Semi-Bold"/>
                <a:cs typeface="Poppins Semi-Bold"/>
                <a:sym typeface="Poppins Semi-Bold"/>
              </a:rPr>
              <a:t> </a:t>
            </a:r>
            <a:r>
              <a:rPr lang="en-US" sz="2000" b="1" dirty="0" err="1">
                <a:solidFill>
                  <a:srgbClr val="492709"/>
                </a:solidFill>
                <a:latin typeface="Poppins Semi-Bold"/>
                <a:ea typeface="Poppins Semi-Bold"/>
                <a:cs typeface="Poppins Semi-Bold"/>
                <a:sym typeface="Poppins Semi-Bold"/>
              </a:rPr>
              <a:t>quan</a:t>
            </a:r>
            <a:r>
              <a:rPr lang="en-US" sz="2000" b="1" dirty="0">
                <a:solidFill>
                  <a:srgbClr val="492709"/>
                </a:solidFill>
                <a:latin typeface="Poppins Semi-Bold"/>
                <a:ea typeface="Poppins Semi-Bold"/>
                <a:cs typeface="Poppins Semi-Bold"/>
                <a:sym typeface="Poppins Semi-Bold"/>
              </a:rPr>
              <a:t> sang </a:t>
            </a:r>
            <a:r>
              <a:rPr lang="en-US" sz="2000" b="1" dirty="0" err="1">
                <a:solidFill>
                  <a:srgbClr val="492709"/>
                </a:solidFill>
                <a:latin typeface="Poppins Semi-Bold"/>
                <a:ea typeface="Poppins Semi-Bold"/>
                <a:cs typeface="Poppins Semi-Bold"/>
                <a:sym typeface="Poppins Semi-Bold"/>
              </a:rPr>
              <a:t>phiên</a:t>
            </a:r>
            <a:r>
              <a:rPr lang="en-US" sz="2000" b="1" dirty="0">
                <a:solidFill>
                  <a:srgbClr val="492709"/>
                </a:solidFill>
                <a:latin typeface="Poppins Semi-Bold"/>
                <a:ea typeface="Poppins Semi-Bold"/>
                <a:cs typeface="Poppins Semi-Bold"/>
                <a:sym typeface="Poppins Semi-Bold"/>
              </a:rPr>
              <a:t> </a:t>
            </a:r>
            <a:r>
              <a:rPr lang="en-US" sz="2000" b="1" dirty="0" err="1">
                <a:solidFill>
                  <a:srgbClr val="492709"/>
                </a:solidFill>
                <a:latin typeface="Poppins Semi-Bold"/>
                <a:ea typeface="Poppins Semi-Bold"/>
                <a:cs typeface="Poppins Semi-Bold"/>
                <a:sym typeface="Poppins Semi-Bold"/>
              </a:rPr>
              <a:t>bản</a:t>
            </a:r>
            <a:r>
              <a:rPr lang="en-US" sz="2000" b="1" dirty="0">
                <a:solidFill>
                  <a:srgbClr val="492709"/>
                </a:solidFill>
                <a:latin typeface="Poppins Semi-Bold"/>
                <a:ea typeface="Poppins Semi-Bold"/>
                <a:cs typeface="Poppins Semi-Bold"/>
                <a:sym typeface="Poppins Semi-Bold"/>
              </a:rPr>
              <a:t> AHTN 2022</a:t>
            </a:r>
          </a:p>
        </p:txBody>
      </p:sp>
      <p:sp>
        <p:nvSpPr>
          <p:cNvPr id="60" name="TextBox 60"/>
          <p:cNvSpPr txBox="1"/>
          <p:nvPr/>
        </p:nvSpPr>
        <p:spPr>
          <a:xfrm>
            <a:off x="11846052" y="5860161"/>
            <a:ext cx="3415847" cy="1116396"/>
          </a:xfrm>
          <a:prstGeom prst="rect">
            <a:avLst/>
          </a:prstGeom>
        </p:spPr>
        <p:txBody>
          <a:bodyPr lIns="0" tIns="0" rIns="0" bIns="0" rtlCol="0" anchor="t">
            <a:spAutoFit/>
          </a:bodyPr>
          <a:lstStyle/>
          <a:p>
            <a:pPr algn="r">
              <a:lnSpc>
                <a:spcPts val="3006"/>
              </a:lnSpc>
            </a:pPr>
            <a:r>
              <a:rPr lang="en-US" sz="2000" b="1" dirty="0">
                <a:solidFill>
                  <a:srgbClr val="492709"/>
                </a:solidFill>
                <a:latin typeface="Poppins Semi-Bold"/>
                <a:ea typeface="Poppins Semi-Bold"/>
                <a:cs typeface="Poppins Semi-Bold"/>
                <a:sym typeface="Poppins Semi-Bold"/>
              </a:rPr>
              <a:t>T</a:t>
            </a:r>
            <a:r>
              <a:rPr lang="vi-VN" sz="2000" b="1" dirty="0">
                <a:solidFill>
                  <a:srgbClr val="492709"/>
                </a:solidFill>
                <a:latin typeface="Poppins Semi-Bold"/>
                <a:ea typeface="Poppins Semi-Bold"/>
                <a:cs typeface="Poppins Semi-Bold"/>
                <a:sym typeface="Poppins Semi-Bold"/>
              </a:rPr>
              <a:t>rao đổi thành công e-Form D và Tờ khai Hải quan ASEAN điện tử (ACDD)</a:t>
            </a:r>
            <a:r>
              <a:rPr lang="en-US" sz="2000" b="1" dirty="0">
                <a:solidFill>
                  <a:srgbClr val="492709"/>
                </a:solidFill>
                <a:latin typeface="Poppins Semi-Bold"/>
                <a:ea typeface="Poppins Semi-Bold"/>
                <a:cs typeface="Poppins Semi-Bold"/>
                <a:sym typeface="Poppins Semi-Bold"/>
              </a:rPr>
              <a:t> qua ASW</a:t>
            </a:r>
            <a:r>
              <a:rPr lang="vi-VN" sz="2000" b="1" dirty="0">
                <a:solidFill>
                  <a:srgbClr val="492709"/>
                </a:solidFill>
                <a:latin typeface="Poppins Semi-Bold"/>
                <a:ea typeface="Poppins Semi-Bold"/>
                <a:cs typeface="Poppins Semi-Bold"/>
                <a:sym typeface="Poppins Semi-Bold"/>
              </a:rPr>
              <a:t>.</a:t>
            </a:r>
            <a:endParaRPr lang="en-US" sz="2000" b="1" dirty="0">
              <a:solidFill>
                <a:srgbClr val="492709"/>
              </a:solidFill>
              <a:latin typeface="Poppins Semi-Bold"/>
              <a:ea typeface="Poppins Semi-Bold"/>
              <a:cs typeface="Poppins Semi-Bold"/>
              <a:sym typeface="Poppins Semi-Bold"/>
            </a:endParaRPr>
          </a:p>
        </p:txBody>
      </p:sp>
      <p:sp>
        <p:nvSpPr>
          <p:cNvPr id="61" name="TextBox 61"/>
          <p:cNvSpPr txBox="1"/>
          <p:nvPr/>
        </p:nvSpPr>
        <p:spPr>
          <a:xfrm>
            <a:off x="4629025" y="7925724"/>
            <a:ext cx="3901133" cy="1154162"/>
          </a:xfrm>
          <a:prstGeom prst="rect">
            <a:avLst/>
          </a:prstGeom>
        </p:spPr>
        <p:txBody>
          <a:bodyPr wrap="square" lIns="0" tIns="0" rIns="0" bIns="0" rtlCol="0" anchor="t">
            <a:spAutoFit/>
          </a:bodyPr>
          <a:lstStyle/>
          <a:p>
            <a:pPr algn="l">
              <a:lnSpc>
                <a:spcPts val="3006"/>
              </a:lnSpc>
            </a:pPr>
            <a:r>
              <a:rPr lang="en-US" sz="2505" b="1" dirty="0" err="1">
                <a:solidFill>
                  <a:srgbClr val="492709"/>
                </a:solidFill>
                <a:latin typeface="Poppins Semi-Bold"/>
                <a:ea typeface="Poppins Semi-Bold"/>
                <a:cs typeface="Poppins Semi-Bold"/>
                <a:sym typeface="Poppins Semi-Bold"/>
              </a:rPr>
              <a:t>Tập</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trung</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giải</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quyết</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các</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vụ</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việc</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liên</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quan</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đến</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các</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biện</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pháp</a:t>
            </a:r>
            <a:r>
              <a:rPr lang="en-US" sz="2505" b="1" dirty="0">
                <a:solidFill>
                  <a:srgbClr val="492709"/>
                </a:solidFill>
                <a:latin typeface="Poppins Semi-Bold"/>
                <a:ea typeface="Poppins Semi-Bold"/>
                <a:cs typeface="Poppins Semi-Bold"/>
                <a:sym typeface="Poppins Semi-Bold"/>
              </a:rPr>
              <a:t> phi </a:t>
            </a:r>
            <a:r>
              <a:rPr lang="en-US" sz="2505" b="1" dirty="0" err="1">
                <a:solidFill>
                  <a:srgbClr val="492709"/>
                </a:solidFill>
                <a:latin typeface="Poppins Semi-Bold"/>
                <a:ea typeface="Poppins Semi-Bold"/>
                <a:cs typeface="Poppins Semi-Bold"/>
                <a:sym typeface="Poppins Semi-Bold"/>
              </a:rPr>
              <a:t>thuế</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quan</a:t>
            </a:r>
            <a:endParaRPr lang="en-US" sz="2505" b="1" dirty="0">
              <a:solidFill>
                <a:srgbClr val="492709"/>
              </a:solidFill>
              <a:latin typeface="Poppins Semi-Bold"/>
              <a:ea typeface="Poppins Semi-Bold"/>
              <a:cs typeface="Poppins Semi-Bold"/>
              <a:sym typeface="Poppins Semi-Bold"/>
            </a:endParaRPr>
          </a:p>
        </p:txBody>
      </p:sp>
      <p:sp>
        <p:nvSpPr>
          <p:cNvPr id="62" name="TextBox 62"/>
          <p:cNvSpPr txBox="1"/>
          <p:nvPr/>
        </p:nvSpPr>
        <p:spPr>
          <a:xfrm>
            <a:off x="9991085" y="7884896"/>
            <a:ext cx="3487077" cy="1154162"/>
          </a:xfrm>
          <a:prstGeom prst="rect">
            <a:avLst/>
          </a:prstGeom>
        </p:spPr>
        <p:txBody>
          <a:bodyPr lIns="0" tIns="0" rIns="0" bIns="0" rtlCol="0" anchor="t">
            <a:spAutoFit/>
          </a:bodyPr>
          <a:lstStyle/>
          <a:p>
            <a:pPr algn="r">
              <a:lnSpc>
                <a:spcPts val="3006"/>
              </a:lnSpc>
            </a:pPr>
            <a:r>
              <a:rPr lang="en-US" sz="2505" b="1" dirty="0" err="1">
                <a:solidFill>
                  <a:srgbClr val="492709"/>
                </a:solidFill>
                <a:latin typeface="Poppins Semi-Bold"/>
                <a:ea typeface="Poppins Semi-Bold"/>
                <a:cs typeface="Poppins Semi-Bold"/>
                <a:sym typeface="Poppins Semi-Bold"/>
              </a:rPr>
              <a:t>Tăng</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cường</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hài</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hòa</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hóa</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tiêu</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chuẩn</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thông</a:t>
            </a:r>
            <a:r>
              <a:rPr lang="en-US" sz="2505" b="1" dirty="0">
                <a:solidFill>
                  <a:srgbClr val="492709"/>
                </a:solidFill>
                <a:latin typeface="Poppins Semi-Bold"/>
                <a:ea typeface="Poppins Semi-Bold"/>
                <a:cs typeface="Poppins Semi-Bold"/>
                <a:sym typeface="Poppins Semi-Bold"/>
              </a:rPr>
              <a:t> qua </a:t>
            </a:r>
            <a:r>
              <a:rPr lang="en-US" sz="2505" b="1" dirty="0" err="1">
                <a:solidFill>
                  <a:srgbClr val="492709"/>
                </a:solidFill>
                <a:latin typeface="Poppins Semi-Bold"/>
                <a:ea typeface="Poppins Semi-Bold"/>
                <a:cs typeface="Poppins Semi-Bold"/>
                <a:sym typeface="Poppins Semi-Bold"/>
              </a:rPr>
              <a:t>xây</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dựng</a:t>
            </a:r>
            <a:r>
              <a:rPr lang="en-US" sz="2505" b="1" dirty="0">
                <a:solidFill>
                  <a:srgbClr val="492709"/>
                </a:solidFill>
                <a:latin typeface="Poppins Semi-Bold"/>
                <a:ea typeface="Poppins Semi-Bold"/>
                <a:cs typeface="Poppins Semi-Bold"/>
                <a:sym typeface="Poppins Semi-Bold"/>
              </a:rPr>
              <a:t> </a:t>
            </a:r>
            <a:r>
              <a:rPr lang="en-US" sz="2505" b="1" dirty="0" err="1">
                <a:solidFill>
                  <a:srgbClr val="492709"/>
                </a:solidFill>
                <a:latin typeface="Poppins Semi-Bold"/>
                <a:ea typeface="Poppins Semi-Bold"/>
                <a:cs typeface="Poppins Semi-Bold"/>
                <a:sym typeface="Poppins Semi-Bold"/>
              </a:rPr>
              <a:t>các</a:t>
            </a:r>
            <a:r>
              <a:rPr lang="en-US" sz="2505" b="1" dirty="0">
                <a:solidFill>
                  <a:srgbClr val="492709"/>
                </a:solidFill>
                <a:latin typeface="Poppins Semi-Bold"/>
                <a:ea typeface="Poppins Semi-Bold"/>
                <a:cs typeface="Poppins Semi-Bold"/>
                <a:sym typeface="Poppins Semi-Bold"/>
              </a:rPr>
              <a:t> MRA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4C12-1838-4F3C-4C8B-225EC10B1E0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9DEEE2-DAC1-A48C-3A94-5AFFC4D6E3D0}"/>
              </a:ext>
            </a:extLst>
          </p:cNvPr>
          <p:cNvGrpSpPr/>
          <p:nvPr/>
        </p:nvGrpSpPr>
        <p:grpSpPr>
          <a:xfrm rot="-10800000">
            <a:off x="15130581" y="-165718"/>
            <a:ext cx="3685761" cy="1194418"/>
            <a:chOff x="0" y="0"/>
            <a:chExt cx="970735" cy="314579"/>
          </a:xfrm>
        </p:grpSpPr>
        <p:sp>
          <p:nvSpPr>
            <p:cNvPr id="3" name="Freeform 3">
              <a:extLst>
                <a:ext uri="{FF2B5EF4-FFF2-40B4-BE49-F238E27FC236}">
                  <a16:creationId xmlns:a16="http://schemas.microsoft.com/office/drawing/2014/main" id="{A75F1357-CC5F-A1A0-82E8-634145E5BB7E}"/>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012D67"/>
            </a:solidFill>
          </p:spPr>
        </p:sp>
        <p:sp>
          <p:nvSpPr>
            <p:cNvPr id="4" name="TextBox 4">
              <a:extLst>
                <a:ext uri="{FF2B5EF4-FFF2-40B4-BE49-F238E27FC236}">
                  <a16:creationId xmlns:a16="http://schemas.microsoft.com/office/drawing/2014/main" id="{50E3BE74-17FD-F246-E131-C7917BB2340E}"/>
                </a:ext>
              </a:extLst>
            </p:cNvPr>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grpSp>
        <p:nvGrpSpPr>
          <p:cNvPr id="5" name="Group 5">
            <a:extLst>
              <a:ext uri="{FF2B5EF4-FFF2-40B4-BE49-F238E27FC236}">
                <a16:creationId xmlns:a16="http://schemas.microsoft.com/office/drawing/2014/main" id="{5A9AC706-6C48-C18B-2D85-33B4CF74DEEF}"/>
              </a:ext>
            </a:extLst>
          </p:cNvPr>
          <p:cNvGrpSpPr/>
          <p:nvPr/>
        </p:nvGrpSpPr>
        <p:grpSpPr>
          <a:xfrm>
            <a:off x="-528342" y="-165718"/>
            <a:ext cx="3685761" cy="1194418"/>
            <a:chOff x="0" y="0"/>
            <a:chExt cx="970735" cy="314579"/>
          </a:xfrm>
        </p:grpSpPr>
        <p:sp>
          <p:nvSpPr>
            <p:cNvPr id="6" name="Freeform 6">
              <a:extLst>
                <a:ext uri="{FF2B5EF4-FFF2-40B4-BE49-F238E27FC236}">
                  <a16:creationId xmlns:a16="http://schemas.microsoft.com/office/drawing/2014/main" id="{4E5EF68F-33E2-A36A-83F3-27C05DA32E90}"/>
                </a:ext>
              </a:extLst>
            </p:cNvPr>
            <p:cNvSpPr/>
            <p:nvPr/>
          </p:nvSpPr>
          <p:spPr>
            <a:xfrm>
              <a:off x="0" y="0"/>
              <a:ext cx="970735" cy="314579"/>
            </a:xfrm>
            <a:custGeom>
              <a:avLst/>
              <a:gdLst/>
              <a:ahLst/>
              <a:cxnLst/>
              <a:rect l="l" t="t" r="r" b="b"/>
              <a:pathLst>
                <a:path w="970735" h="314579">
                  <a:moveTo>
                    <a:pt x="157290" y="0"/>
                  </a:moveTo>
                  <a:lnTo>
                    <a:pt x="813446" y="0"/>
                  </a:lnTo>
                  <a:cubicBezTo>
                    <a:pt x="855162" y="0"/>
                    <a:pt x="895169" y="16572"/>
                    <a:pt x="924666" y="46069"/>
                  </a:cubicBezTo>
                  <a:cubicBezTo>
                    <a:pt x="954164" y="75567"/>
                    <a:pt x="970735" y="115574"/>
                    <a:pt x="970735" y="157290"/>
                  </a:cubicBezTo>
                  <a:lnTo>
                    <a:pt x="970735" y="157290"/>
                  </a:lnTo>
                  <a:cubicBezTo>
                    <a:pt x="970735" y="244158"/>
                    <a:pt x="900314" y="314579"/>
                    <a:pt x="813446" y="314579"/>
                  </a:cubicBezTo>
                  <a:lnTo>
                    <a:pt x="157290" y="314579"/>
                  </a:lnTo>
                  <a:cubicBezTo>
                    <a:pt x="115574" y="314579"/>
                    <a:pt x="75567" y="298008"/>
                    <a:pt x="46069" y="268510"/>
                  </a:cubicBezTo>
                  <a:cubicBezTo>
                    <a:pt x="16572" y="239013"/>
                    <a:pt x="0" y="199005"/>
                    <a:pt x="0" y="157290"/>
                  </a:cubicBezTo>
                  <a:lnTo>
                    <a:pt x="0" y="157290"/>
                  </a:lnTo>
                  <a:cubicBezTo>
                    <a:pt x="0" y="115574"/>
                    <a:pt x="16572" y="75567"/>
                    <a:pt x="46069" y="46069"/>
                  </a:cubicBezTo>
                  <a:cubicBezTo>
                    <a:pt x="75567" y="16572"/>
                    <a:pt x="115574" y="0"/>
                    <a:pt x="157290" y="0"/>
                  </a:cubicBezTo>
                  <a:close/>
                </a:path>
              </a:pathLst>
            </a:custGeom>
            <a:solidFill>
              <a:srgbClr val="012D67"/>
            </a:solidFill>
          </p:spPr>
        </p:sp>
        <p:sp>
          <p:nvSpPr>
            <p:cNvPr id="7" name="TextBox 7">
              <a:extLst>
                <a:ext uri="{FF2B5EF4-FFF2-40B4-BE49-F238E27FC236}">
                  <a16:creationId xmlns:a16="http://schemas.microsoft.com/office/drawing/2014/main" id="{3C201DA9-E924-E4C4-0712-12920A89B687}"/>
                </a:ext>
              </a:extLst>
            </p:cNvPr>
            <p:cNvSpPr txBox="1"/>
            <p:nvPr/>
          </p:nvSpPr>
          <p:spPr>
            <a:xfrm>
              <a:off x="0" y="-47625"/>
              <a:ext cx="970735" cy="362204"/>
            </a:xfrm>
            <a:prstGeom prst="rect">
              <a:avLst/>
            </a:prstGeom>
          </p:spPr>
          <p:txBody>
            <a:bodyPr lIns="50800" tIns="50800" rIns="50800" bIns="50800" rtlCol="0" anchor="ctr"/>
            <a:lstStyle/>
            <a:p>
              <a:pPr algn="ctr">
                <a:lnSpc>
                  <a:spcPts val="2100"/>
                </a:lnSpc>
              </a:pPr>
              <a:endParaRPr/>
            </a:p>
          </p:txBody>
        </p:sp>
      </p:grpSp>
      <p:sp>
        <p:nvSpPr>
          <p:cNvPr id="8" name="Freeform 8">
            <a:extLst>
              <a:ext uri="{FF2B5EF4-FFF2-40B4-BE49-F238E27FC236}">
                <a16:creationId xmlns:a16="http://schemas.microsoft.com/office/drawing/2014/main" id="{53D04FD0-3187-0225-A1B3-AC3E5B2F8D13}"/>
              </a:ext>
            </a:extLst>
          </p:cNvPr>
          <p:cNvSpPr/>
          <p:nvPr/>
        </p:nvSpPr>
        <p:spPr>
          <a:xfrm rot="-5400000">
            <a:off x="8366882" y="1369603"/>
            <a:ext cx="1711456" cy="5161858"/>
          </a:xfrm>
          <a:custGeom>
            <a:avLst/>
            <a:gdLst/>
            <a:ahLst/>
            <a:cxnLst/>
            <a:rect l="l" t="t" r="r" b="b"/>
            <a:pathLst>
              <a:path w="1711456" h="5161858">
                <a:moveTo>
                  <a:pt x="0" y="0"/>
                </a:moveTo>
                <a:lnTo>
                  <a:pt x="1711455" y="0"/>
                </a:lnTo>
                <a:lnTo>
                  <a:pt x="1711455" y="5161858"/>
                </a:lnTo>
                <a:lnTo>
                  <a:pt x="0" y="5161858"/>
                </a:lnTo>
                <a:lnTo>
                  <a:pt x="0" y="0"/>
                </a:lnTo>
                <a:close/>
              </a:path>
            </a:pathLst>
          </a:custGeom>
          <a:blipFill>
            <a:blip r:embed="rId2">
              <a:extLst>
                <a:ext uri="{96DAC541-7B7A-43D3-8B79-37D633B846F1}">
                  <asvg:svgBlip xmlns:asvg="http://schemas.microsoft.com/office/drawing/2016/SVG/main" r:embed="rId3"/>
                </a:ext>
              </a:extLst>
            </a:blip>
            <a:stretch>
              <a:fillRect l="-50803"/>
            </a:stretch>
          </a:blipFill>
        </p:spPr>
      </p:sp>
      <p:grpSp>
        <p:nvGrpSpPr>
          <p:cNvPr id="12" name="Group 12">
            <a:extLst>
              <a:ext uri="{FF2B5EF4-FFF2-40B4-BE49-F238E27FC236}">
                <a16:creationId xmlns:a16="http://schemas.microsoft.com/office/drawing/2014/main" id="{38CA8295-2295-7E79-4068-1D8AE57D912A}"/>
              </a:ext>
            </a:extLst>
          </p:cNvPr>
          <p:cNvGrpSpPr/>
          <p:nvPr/>
        </p:nvGrpSpPr>
        <p:grpSpPr>
          <a:xfrm rot="5400000">
            <a:off x="16144463" y="614201"/>
            <a:ext cx="828999" cy="828999"/>
            <a:chOff x="0" y="0"/>
            <a:chExt cx="812800" cy="812800"/>
          </a:xfrm>
        </p:grpSpPr>
        <p:sp>
          <p:nvSpPr>
            <p:cNvPr id="13" name="Freeform 13">
              <a:extLst>
                <a:ext uri="{FF2B5EF4-FFF2-40B4-BE49-F238E27FC236}">
                  <a16:creationId xmlns:a16="http://schemas.microsoft.com/office/drawing/2014/main" id="{4ED6AB0D-45A5-85D3-14DA-0B080A25B5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14" name="TextBox 14">
              <a:extLst>
                <a:ext uri="{FF2B5EF4-FFF2-40B4-BE49-F238E27FC236}">
                  <a16:creationId xmlns:a16="http://schemas.microsoft.com/office/drawing/2014/main" id="{F5F6A0EA-2BD9-50EA-9CFC-7F3F963C2944}"/>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5" name="Group 15">
            <a:extLst>
              <a:ext uri="{FF2B5EF4-FFF2-40B4-BE49-F238E27FC236}">
                <a16:creationId xmlns:a16="http://schemas.microsoft.com/office/drawing/2014/main" id="{7C21E40E-D8BD-406D-D386-E79AFCC91D38}"/>
              </a:ext>
            </a:extLst>
          </p:cNvPr>
          <p:cNvGrpSpPr/>
          <p:nvPr/>
        </p:nvGrpSpPr>
        <p:grpSpPr>
          <a:xfrm rot="-5400000">
            <a:off x="1314538" y="614201"/>
            <a:ext cx="828999" cy="828999"/>
            <a:chOff x="0" y="0"/>
            <a:chExt cx="812800" cy="812800"/>
          </a:xfrm>
        </p:grpSpPr>
        <p:sp>
          <p:nvSpPr>
            <p:cNvPr id="16" name="Freeform 16">
              <a:extLst>
                <a:ext uri="{FF2B5EF4-FFF2-40B4-BE49-F238E27FC236}">
                  <a16:creationId xmlns:a16="http://schemas.microsoft.com/office/drawing/2014/main" id="{04871B83-654F-EA24-850A-7D9FF4580F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2AA16">
                    <a:alpha val="100000"/>
                  </a:srgbClr>
                </a:gs>
                <a:gs pos="100000">
                  <a:srgbClr val="F4C801">
                    <a:alpha val="100000"/>
                  </a:srgbClr>
                </a:gs>
              </a:gsLst>
              <a:lin ang="5400000"/>
            </a:gradFill>
            <a:ln w="38100" cap="sq">
              <a:solidFill>
                <a:srgbClr val="FFFFFF"/>
              </a:solidFill>
              <a:prstDash val="solid"/>
              <a:miter/>
            </a:ln>
          </p:spPr>
        </p:sp>
        <p:sp>
          <p:nvSpPr>
            <p:cNvPr id="17" name="TextBox 17">
              <a:extLst>
                <a:ext uri="{FF2B5EF4-FFF2-40B4-BE49-F238E27FC236}">
                  <a16:creationId xmlns:a16="http://schemas.microsoft.com/office/drawing/2014/main" id="{04250EAF-59AA-8ABF-387E-E5BF7F899618}"/>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18" name="Group 18">
            <a:extLst>
              <a:ext uri="{FF2B5EF4-FFF2-40B4-BE49-F238E27FC236}">
                <a16:creationId xmlns:a16="http://schemas.microsoft.com/office/drawing/2014/main" id="{78B3BD64-8062-19E4-F6D3-33C4B12B412E}"/>
              </a:ext>
            </a:extLst>
          </p:cNvPr>
          <p:cNvGrpSpPr/>
          <p:nvPr/>
        </p:nvGrpSpPr>
        <p:grpSpPr>
          <a:xfrm rot="-10800000">
            <a:off x="6817719" y="3270843"/>
            <a:ext cx="4809780" cy="4809780"/>
            <a:chOff x="0" y="0"/>
            <a:chExt cx="812800" cy="812800"/>
          </a:xfrm>
        </p:grpSpPr>
        <p:sp>
          <p:nvSpPr>
            <p:cNvPr id="19" name="Freeform 19">
              <a:extLst>
                <a:ext uri="{FF2B5EF4-FFF2-40B4-BE49-F238E27FC236}">
                  <a16:creationId xmlns:a16="http://schemas.microsoft.com/office/drawing/2014/main" id="{4FDB7F00-933C-27C1-AC68-82BE48C377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41700">
                    <a:alpha val="100000"/>
                  </a:srgbClr>
                </a:gs>
                <a:gs pos="100000">
                  <a:srgbClr val="6A4018">
                    <a:alpha val="100000"/>
                  </a:srgbClr>
                </a:gs>
              </a:gsLst>
              <a:path path="circle">
                <a:fillToRect l="50000" t="50000" r="50000" b="50000"/>
              </a:path>
            </a:gradFill>
          </p:spPr>
        </p:sp>
        <p:sp>
          <p:nvSpPr>
            <p:cNvPr id="20" name="TextBox 20">
              <a:extLst>
                <a:ext uri="{FF2B5EF4-FFF2-40B4-BE49-F238E27FC236}">
                  <a16:creationId xmlns:a16="http://schemas.microsoft.com/office/drawing/2014/main" id="{D1731899-C277-F118-0BC7-5213604266D4}"/>
                </a:ext>
              </a:extLst>
            </p:cNvPr>
            <p:cNvSpPr txBox="1"/>
            <p:nvPr/>
          </p:nvSpPr>
          <p:spPr>
            <a:xfrm>
              <a:off x="76200" y="28575"/>
              <a:ext cx="660400" cy="708025"/>
            </a:xfrm>
            <a:prstGeom prst="rect">
              <a:avLst/>
            </a:prstGeom>
          </p:spPr>
          <p:txBody>
            <a:bodyPr lIns="58553" tIns="58553" rIns="58553" bIns="58553" rtlCol="0" anchor="ctr"/>
            <a:lstStyle/>
            <a:p>
              <a:pPr algn="ctr">
                <a:lnSpc>
                  <a:spcPts val="2100"/>
                </a:lnSpc>
              </a:pPr>
              <a:endParaRPr/>
            </a:p>
          </p:txBody>
        </p:sp>
      </p:grpSp>
      <p:grpSp>
        <p:nvGrpSpPr>
          <p:cNvPr id="21" name="Group 21">
            <a:extLst>
              <a:ext uri="{FF2B5EF4-FFF2-40B4-BE49-F238E27FC236}">
                <a16:creationId xmlns:a16="http://schemas.microsoft.com/office/drawing/2014/main" id="{B7D5695C-7951-25CD-1E05-8436F87D2E3D}"/>
              </a:ext>
            </a:extLst>
          </p:cNvPr>
          <p:cNvGrpSpPr/>
          <p:nvPr/>
        </p:nvGrpSpPr>
        <p:grpSpPr>
          <a:xfrm>
            <a:off x="7054387" y="3507511"/>
            <a:ext cx="4336444" cy="4336444"/>
            <a:chOff x="0" y="0"/>
            <a:chExt cx="812800" cy="812800"/>
          </a:xfrm>
        </p:grpSpPr>
        <p:sp>
          <p:nvSpPr>
            <p:cNvPr id="22" name="Freeform 22">
              <a:extLst>
                <a:ext uri="{FF2B5EF4-FFF2-40B4-BE49-F238E27FC236}">
                  <a16:creationId xmlns:a16="http://schemas.microsoft.com/office/drawing/2014/main" id="{C7A9DBB5-EC01-07AC-0F8E-00B32626A2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F2AA15">
                    <a:alpha val="100000"/>
                  </a:srgbClr>
                </a:gs>
              </a:gsLst>
              <a:lin ang="5400000"/>
            </a:gradFill>
            <a:ln w="76200" cap="sq">
              <a:solidFill>
                <a:srgbClr val="FFFFFF"/>
              </a:solidFill>
              <a:prstDash val="solid"/>
              <a:miter/>
            </a:ln>
          </p:spPr>
        </p:sp>
        <p:sp>
          <p:nvSpPr>
            <p:cNvPr id="23" name="TextBox 23">
              <a:extLst>
                <a:ext uri="{FF2B5EF4-FFF2-40B4-BE49-F238E27FC236}">
                  <a16:creationId xmlns:a16="http://schemas.microsoft.com/office/drawing/2014/main" id="{DECF3815-9D65-49A3-CDBB-77A07F70CBA3}"/>
                </a:ext>
              </a:extLst>
            </p:cNvPr>
            <p:cNvSpPr txBox="1"/>
            <p:nvPr/>
          </p:nvSpPr>
          <p:spPr>
            <a:xfrm>
              <a:off x="76200" y="28575"/>
              <a:ext cx="660400" cy="708025"/>
            </a:xfrm>
            <a:prstGeom prst="rect">
              <a:avLst/>
            </a:prstGeom>
          </p:spPr>
          <p:txBody>
            <a:bodyPr lIns="58553" tIns="58553" rIns="58553" bIns="58553" rtlCol="0" anchor="ctr"/>
            <a:lstStyle/>
            <a:p>
              <a:pPr algn="ctr">
                <a:lnSpc>
                  <a:spcPts val="2100"/>
                </a:lnSpc>
              </a:pPr>
              <a:endParaRPr/>
            </a:p>
          </p:txBody>
        </p:sp>
      </p:grpSp>
      <p:grpSp>
        <p:nvGrpSpPr>
          <p:cNvPr id="24" name="Group 24">
            <a:extLst>
              <a:ext uri="{FF2B5EF4-FFF2-40B4-BE49-F238E27FC236}">
                <a16:creationId xmlns:a16="http://schemas.microsoft.com/office/drawing/2014/main" id="{FB1CF8B8-1610-F009-5552-1A6814CD405E}"/>
              </a:ext>
            </a:extLst>
          </p:cNvPr>
          <p:cNvGrpSpPr/>
          <p:nvPr/>
        </p:nvGrpSpPr>
        <p:grpSpPr>
          <a:xfrm>
            <a:off x="7309578" y="3762701"/>
            <a:ext cx="3826064" cy="3826064"/>
            <a:chOff x="0" y="0"/>
            <a:chExt cx="812800" cy="812800"/>
          </a:xfrm>
          <a:blipFill dpi="0" rotWithShape="1">
            <a:blip r:embed="rId4">
              <a:extLst>
                <a:ext uri="{28A0092B-C50C-407E-A947-70E740481C1C}">
                  <a14:useLocalDpi xmlns:a14="http://schemas.microsoft.com/office/drawing/2010/main" val="0"/>
                </a:ext>
              </a:extLst>
            </a:blip>
            <a:srcRect/>
            <a:stretch>
              <a:fillRect/>
            </a:stretch>
          </a:blipFill>
        </p:grpSpPr>
        <p:sp>
          <p:nvSpPr>
            <p:cNvPr id="25" name="Freeform 25">
              <a:extLst>
                <a:ext uri="{FF2B5EF4-FFF2-40B4-BE49-F238E27FC236}">
                  <a16:creationId xmlns:a16="http://schemas.microsoft.com/office/drawing/2014/main" id="{F4AC8064-83B7-8344-8234-A4452477C4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76200" cap="sq">
              <a:gradFill>
                <a:gsLst>
                  <a:gs pos="0">
                    <a:srgbClr val="492709">
                      <a:alpha val="100000"/>
                    </a:srgbClr>
                  </a:gs>
                  <a:gs pos="100000">
                    <a:srgbClr val="F2AA15">
                      <a:alpha val="100000"/>
                    </a:srgbClr>
                  </a:gs>
                </a:gsLst>
                <a:lin ang="5400000"/>
              </a:gradFill>
              <a:prstDash val="solid"/>
              <a:miter/>
            </a:ln>
          </p:spPr>
        </p:sp>
      </p:grpSp>
      <p:sp>
        <p:nvSpPr>
          <p:cNvPr id="31" name="TextBox 31">
            <a:extLst>
              <a:ext uri="{FF2B5EF4-FFF2-40B4-BE49-F238E27FC236}">
                <a16:creationId xmlns:a16="http://schemas.microsoft.com/office/drawing/2014/main" id="{4F341884-1E26-1880-9D0C-AAE8C9CB0680}"/>
              </a:ext>
            </a:extLst>
          </p:cNvPr>
          <p:cNvSpPr txBox="1"/>
          <p:nvPr/>
        </p:nvSpPr>
        <p:spPr>
          <a:xfrm rot="5400000">
            <a:off x="1254203" y="5555315"/>
            <a:ext cx="1379159" cy="1478617"/>
          </a:xfrm>
          <a:prstGeom prst="rect">
            <a:avLst/>
          </a:prstGeom>
        </p:spPr>
        <p:txBody>
          <a:bodyPr lIns="50800" tIns="50800" rIns="50800" bIns="50800" rtlCol="0" anchor="ctr"/>
          <a:lstStyle/>
          <a:p>
            <a:pPr algn="ctr">
              <a:lnSpc>
                <a:spcPts val="2100"/>
              </a:lnSpc>
            </a:pPr>
            <a:endParaRPr/>
          </a:p>
        </p:txBody>
      </p:sp>
      <p:sp>
        <p:nvSpPr>
          <p:cNvPr id="37" name="TextBox 37">
            <a:extLst>
              <a:ext uri="{FF2B5EF4-FFF2-40B4-BE49-F238E27FC236}">
                <a16:creationId xmlns:a16="http://schemas.microsoft.com/office/drawing/2014/main" id="{7B6A3CC6-8683-AB2A-CB94-FEEE4349BB9A}"/>
              </a:ext>
            </a:extLst>
          </p:cNvPr>
          <p:cNvSpPr txBox="1"/>
          <p:nvPr/>
        </p:nvSpPr>
        <p:spPr>
          <a:xfrm rot="16200000">
            <a:off x="15654637" y="5555315"/>
            <a:ext cx="1379159" cy="1478617"/>
          </a:xfrm>
          <a:prstGeom prst="rect">
            <a:avLst/>
          </a:prstGeom>
        </p:spPr>
        <p:txBody>
          <a:bodyPr lIns="50800" tIns="50800" rIns="50800" bIns="50800" rtlCol="0" anchor="ctr"/>
          <a:lstStyle/>
          <a:p>
            <a:pPr algn="ctr">
              <a:lnSpc>
                <a:spcPts val="2100"/>
              </a:lnSpc>
            </a:pPr>
            <a:endParaRPr/>
          </a:p>
        </p:txBody>
      </p:sp>
      <p:sp>
        <p:nvSpPr>
          <p:cNvPr id="40" name="TextBox 40">
            <a:extLst>
              <a:ext uri="{FF2B5EF4-FFF2-40B4-BE49-F238E27FC236}">
                <a16:creationId xmlns:a16="http://schemas.microsoft.com/office/drawing/2014/main" id="{B8B4646B-CB1A-D0B8-D2EA-3A4D71374604}"/>
              </a:ext>
            </a:extLst>
          </p:cNvPr>
          <p:cNvSpPr txBox="1"/>
          <p:nvPr/>
        </p:nvSpPr>
        <p:spPr>
          <a:xfrm rot="10800000">
            <a:off x="3012286" y="7747310"/>
            <a:ext cx="5846182" cy="1739743"/>
          </a:xfrm>
          <a:prstGeom prst="rect">
            <a:avLst/>
          </a:prstGeom>
        </p:spPr>
        <p:txBody>
          <a:bodyPr lIns="50800" tIns="50800" rIns="50800" bIns="50800" rtlCol="0" anchor="ctr"/>
          <a:lstStyle/>
          <a:p>
            <a:pPr algn="ctr">
              <a:lnSpc>
                <a:spcPts val="2100"/>
              </a:lnSpc>
            </a:pPr>
            <a:endParaRPr/>
          </a:p>
        </p:txBody>
      </p:sp>
      <p:sp>
        <p:nvSpPr>
          <p:cNvPr id="50" name="AutoShape 50">
            <a:extLst>
              <a:ext uri="{FF2B5EF4-FFF2-40B4-BE49-F238E27FC236}">
                <a16:creationId xmlns:a16="http://schemas.microsoft.com/office/drawing/2014/main" id="{65DA732B-5B3C-9DE2-2B88-0445A5E69261}"/>
              </a:ext>
            </a:extLst>
          </p:cNvPr>
          <p:cNvSpPr/>
          <p:nvPr/>
        </p:nvSpPr>
        <p:spPr>
          <a:xfrm>
            <a:off x="11627500" y="4799116"/>
            <a:ext cx="6822442" cy="0"/>
          </a:xfrm>
          <a:prstGeom prst="line">
            <a:avLst/>
          </a:prstGeom>
          <a:ln w="28575" cap="flat">
            <a:solidFill>
              <a:srgbClr val="F3C601"/>
            </a:solidFill>
            <a:prstDash val="solid"/>
            <a:headEnd type="none" w="sm" len="sm"/>
            <a:tailEnd type="none" w="sm" len="sm"/>
          </a:ln>
        </p:spPr>
      </p:sp>
      <p:sp>
        <p:nvSpPr>
          <p:cNvPr id="51" name="AutoShape 51">
            <a:extLst>
              <a:ext uri="{FF2B5EF4-FFF2-40B4-BE49-F238E27FC236}">
                <a16:creationId xmlns:a16="http://schemas.microsoft.com/office/drawing/2014/main" id="{CBA6AFE5-7EA9-EE20-8A13-631308B572C9}"/>
              </a:ext>
            </a:extLst>
          </p:cNvPr>
          <p:cNvSpPr/>
          <p:nvPr/>
        </p:nvSpPr>
        <p:spPr>
          <a:xfrm>
            <a:off x="-161942" y="4799116"/>
            <a:ext cx="6979661" cy="0"/>
          </a:xfrm>
          <a:prstGeom prst="line">
            <a:avLst/>
          </a:prstGeom>
          <a:ln w="28575" cap="flat">
            <a:solidFill>
              <a:srgbClr val="F3C601"/>
            </a:solidFill>
            <a:prstDash val="solid"/>
            <a:headEnd type="none" w="sm" len="sm"/>
            <a:tailEnd type="none" w="sm" len="sm"/>
          </a:ln>
        </p:spPr>
      </p:sp>
      <p:sp>
        <p:nvSpPr>
          <p:cNvPr id="52" name="AutoShape 52">
            <a:extLst>
              <a:ext uri="{FF2B5EF4-FFF2-40B4-BE49-F238E27FC236}">
                <a16:creationId xmlns:a16="http://schemas.microsoft.com/office/drawing/2014/main" id="{87C4D414-5913-5385-0C4E-C2A94FDD2A24}"/>
              </a:ext>
            </a:extLst>
          </p:cNvPr>
          <p:cNvSpPr/>
          <p:nvPr/>
        </p:nvSpPr>
        <p:spPr>
          <a:xfrm>
            <a:off x="12521134" y="4232378"/>
            <a:ext cx="5928808" cy="0"/>
          </a:xfrm>
          <a:prstGeom prst="line">
            <a:avLst/>
          </a:prstGeom>
          <a:ln w="76200" cap="flat">
            <a:solidFill>
              <a:srgbClr val="F3C601"/>
            </a:solidFill>
            <a:prstDash val="solid"/>
            <a:headEnd type="none" w="sm" len="sm"/>
            <a:tailEnd type="none" w="sm" len="sm"/>
          </a:ln>
        </p:spPr>
      </p:sp>
      <p:sp>
        <p:nvSpPr>
          <p:cNvPr id="53" name="AutoShape 53">
            <a:extLst>
              <a:ext uri="{FF2B5EF4-FFF2-40B4-BE49-F238E27FC236}">
                <a16:creationId xmlns:a16="http://schemas.microsoft.com/office/drawing/2014/main" id="{6491EA0C-E2B5-C30F-D815-3D028E2BC8D8}"/>
              </a:ext>
            </a:extLst>
          </p:cNvPr>
          <p:cNvSpPr/>
          <p:nvPr/>
        </p:nvSpPr>
        <p:spPr>
          <a:xfrm flipV="1">
            <a:off x="-161942" y="4232378"/>
            <a:ext cx="5920496" cy="0"/>
          </a:xfrm>
          <a:prstGeom prst="line">
            <a:avLst/>
          </a:prstGeom>
          <a:ln w="76200" cap="flat">
            <a:solidFill>
              <a:srgbClr val="F3C601"/>
            </a:solidFill>
            <a:prstDash val="solid"/>
            <a:headEnd type="none" w="sm" len="sm"/>
            <a:tailEnd type="none" w="sm" len="sm"/>
          </a:ln>
        </p:spPr>
      </p:sp>
      <p:sp>
        <p:nvSpPr>
          <p:cNvPr id="58" name="TextBox 58">
            <a:extLst>
              <a:ext uri="{FF2B5EF4-FFF2-40B4-BE49-F238E27FC236}">
                <a16:creationId xmlns:a16="http://schemas.microsoft.com/office/drawing/2014/main" id="{10504EB5-30A8-CD4D-F9C4-D5A5EBE5361B}"/>
              </a:ext>
            </a:extLst>
          </p:cNvPr>
          <p:cNvSpPr txBox="1"/>
          <p:nvPr/>
        </p:nvSpPr>
        <p:spPr>
          <a:xfrm>
            <a:off x="3442352" y="933450"/>
            <a:ext cx="11403295" cy="1628010"/>
          </a:xfrm>
          <a:prstGeom prst="rect">
            <a:avLst/>
          </a:prstGeom>
        </p:spPr>
        <p:txBody>
          <a:bodyPr lIns="0" tIns="0" rIns="0" bIns="0" rtlCol="0" anchor="t">
            <a:spAutoFit/>
          </a:bodyPr>
          <a:lstStyle/>
          <a:p>
            <a:pPr algn="ctr">
              <a:lnSpc>
                <a:spcPts val="6500"/>
              </a:lnSpc>
            </a:pPr>
            <a:r>
              <a:rPr lang="en-US" sz="5000" b="1" dirty="0">
                <a:solidFill>
                  <a:srgbClr val="492709"/>
                </a:solidFill>
                <a:latin typeface="+mj-lt"/>
                <a:ea typeface="Poppins Bold"/>
                <a:cs typeface="Poppins Bold"/>
                <a:sym typeface="Poppins Bold"/>
              </a:rPr>
              <a:t>MỘT SỐ ĐIỂM CHÍNH TRONG THỰC THI HIỆP ĐỊNH FTA ASEAN+1</a:t>
            </a:r>
          </a:p>
        </p:txBody>
      </p:sp>
    </p:spTree>
    <p:extLst>
      <p:ext uri="{BB962C8B-B14F-4D97-AF65-F5344CB8AC3E}">
        <p14:creationId xmlns:p14="http://schemas.microsoft.com/office/powerpoint/2010/main" val="103390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3056</TotalTime>
  <Words>3277</Words>
  <Application>Microsoft Office PowerPoint</Application>
  <PresentationFormat>Custom</PresentationFormat>
  <Paragraphs>363</Paragraphs>
  <Slides>30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Poppins Bold</vt:lpstr>
      <vt:lpstr>Calibri</vt:lpstr>
      <vt:lpstr>Arial</vt:lpstr>
      <vt:lpstr>Archivo Narrow Bold</vt:lpstr>
      <vt:lpstr>Poppins Semi-Bold</vt:lpstr>
      <vt:lpstr>Montserrat Bold</vt:lpstr>
      <vt:lpstr>Montserrat</vt:lpstr>
      <vt:lpstr>Barlow Bold</vt:lpstr>
      <vt:lpstr>League Spartan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Text Magic Studio Magic Design for Presentations L&amp;P</dc:title>
  <dc:creator>Duc Nguyen</dc:creator>
  <cp:lastModifiedBy>Ngoc Quyen</cp:lastModifiedBy>
  <cp:revision>28</cp:revision>
  <dcterms:created xsi:type="dcterms:W3CDTF">2006-08-16T00:00:00Z</dcterms:created>
  <dcterms:modified xsi:type="dcterms:W3CDTF">2025-12-01T11:34:18Z</dcterms:modified>
  <dc:identifier>DAGYx0E69JM</dc:identifier>
</cp:coreProperties>
</file>