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embeddedFontLst>
    <p:embeddedFont>
      <p:font typeface="Tahoma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4" roundtripDataSignature="AMtx7mjdKyqrL7oj1sbeJQNZoxHB1HtY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663458A-2885-49DB-8B3B-49711C906862}">
  <a:tblStyle styleId="{2663458A-2885-49DB-8B3B-49711C906862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4E7"/>
          </a:solidFill>
        </a:fill>
      </a:tcStyle>
    </a:wholeTbl>
    <a:band1H>
      <a:tcTxStyle/>
      <a:tcStyle>
        <a:fill>
          <a:solidFill>
            <a:srgbClr val="DBE9CB"/>
          </a:solidFill>
        </a:fill>
      </a:tcStyle>
    </a:band1H>
    <a:band2H>
      <a:tcTxStyle/>
    </a:band2H>
    <a:band1V>
      <a:tcTxStyle/>
      <a:tcStyle>
        <a:fill>
          <a:solidFill>
            <a:srgbClr val="DBE9CB"/>
          </a:solidFill>
        </a:fill>
      </a:tcStyle>
    </a:band1V>
    <a:band2V>
      <a:tcTxStyle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Tahoma-bold.fntdata"/><Relationship Id="rId10" Type="http://schemas.openxmlformats.org/officeDocument/2006/relationships/slide" Target="slides/slide5.xml"/><Relationship Id="rId32" Type="http://schemas.openxmlformats.org/officeDocument/2006/relationships/font" Target="fonts/Tahoma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AANZ , VK , E</a:t>
            </a:r>
            <a:r>
              <a:rPr lang="en-US" sz="1800"/>
              <a:t>: hàng dệt may Chương 50 – 63 có thể áp dụng DMI 10% trị giá và 10% trọng lượng. </a:t>
            </a:r>
            <a:endParaRPr sz="1800"/>
          </a:p>
        </p:txBody>
      </p:sp>
      <p:sp>
        <p:nvSpPr>
          <p:cNvPr id="458" name="Google Shape;458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" name="Google Shape;51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7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7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3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8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8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3" name="Google Shape;103;p38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3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38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38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9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9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3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0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0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40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4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40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3" name="Google Shape;123;p40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1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41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4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2"/>
          <p:cNvSpPr txBox="1"/>
          <p:nvPr>
            <p:ph idx="1" type="body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4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3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3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4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4" name="Google Shape;44;p31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5" name="Google Shape;45;p3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3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0" name="Google Shape;50;p3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" name="Google Shape;51;p3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2" name="Google Shape;52;p3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53" name="Google Shape;53;p3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54" name="Google Shape;54;p3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3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56" name="Google Shape;56;p3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57" name="Google Shape;57;p3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58" name="Google Shape;58;p3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32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2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2" name="Google Shape;62;p3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8" name="Google Shape;68;p3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4" name="Google Shape;74;p34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5" name="Google Shape;75;p34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6" name="Google Shape;76;p34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5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5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35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4" name="Google Shape;84;p3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6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36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3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2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2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27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" name="Google Shape;14;p27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2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7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7" name="Google Shape;17;p27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27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9" name="Google Shape;19;p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2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27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2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2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2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g"/><Relationship Id="rId4" Type="http://schemas.openxmlformats.org/officeDocument/2006/relationships/image" Target="../media/image46.jpg"/><Relationship Id="rId5" Type="http://schemas.openxmlformats.org/officeDocument/2006/relationships/image" Target="../media/image28.jpg"/><Relationship Id="rId6" Type="http://schemas.openxmlformats.org/officeDocument/2006/relationships/image" Target="../media/image40.png"/><Relationship Id="rId7" Type="http://schemas.openxmlformats.org/officeDocument/2006/relationships/image" Target="../media/image27.png"/><Relationship Id="rId8" Type="http://schemas.openxmlformats.org/officeDocument/2006/relationships/image" Target="../media/image4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Relationship Id="rId4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jpg"/><Relationship Id="rId4" Type="http://schemas.openxmlformats.org/officeDocument/2006/relationships/image" Target="../media/image41.jpg"/><Relationship Id="rId5" Type="http://schemas.openxmlformats.org/officeDocument/2006/relationships/image" Target="../media/image3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8.jpg"/><Relationship Id="rId6" Type="http://schemas.openxmlformats.org/officeDocument/2006/relationships/image" Target="../media/image3.png"/><Relationship Id="rId7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Relationship Id="rId4" Type="http://schemas.openxmlformats.org/officeDocument/2006/relationships/image" Target="../media/image34.jpg"/><Relationship Id="rId5" Type="http://schemas.openxmlformats.org/officeDocument/2006/relationships/image" Target="../media/image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../LUANVANCAOHOC/Noptruong22.11.2011/TL%20Luan%20Van(VXH-1-tu16.11.2010)/Luan%20Van%20Cao%20Hoc/DATA-1%20VXH%202010/PHAPLYHUNGVU2010/PHOBIENPHAPLUAT2010/Du%20An%20CO/T.10.2010/LamDong/Tai%20lieu/Phu%20luc%20Thong%20tu%2008.pdf" TargetMode="External"/><Relationship Id="rId4" Type="http://schemas.openxmlformats.org/officeDocument/2006/relationships/image" Target="../media/image3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7.jpg"/><Relationship Id="rId4" Type="http://schemas.openxmlformats.org/officeDocument/2006/relationships/image" Target="../media/image38.jpg"/><Relationship Id="rId5" Type="http://schemas.openxmlformats.org/officeDocument/2006/relationships/image" Target="../media/image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4.jpg"/><Relationship Id="rId4" Type="http://schemas.openxmlformats.org/officeDocument/2006/relationships/image" Target="../media/image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5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2.png"/><Relationship Id="rId7" Type="http://schemas.openxmlformats.org/officeDocument/2006/relationships/image" Target="../media/image16.jpg"/><Relationship Id="rId8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gif"/><Relationship Id="rId4" Type="http://schemas.openxmlformats.org/officeDocument/2006/relationships/image" Target="../media/image43.jpg"/><Relationship Id="rId5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19.jpg"/><Relationship Id="rId5" Type="http://schemas.openxmlformats.org/officeDocument/2006/relationships/image" Target="../media/image20.png"/><Relationship Id="rId6" Type="http://schemas.openxmlformats.org/officeDocument/2006/relationships/image" Target="../media/image6.jpg"/><Relationship Id="rId7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Relationship Id="rId4" Type="http://schemas.openxmlformats.org/officeDocument/2006/relationships/image" Target="../media/image6.jpg"/><Relationship Id="rId5" Type="http://schemas.openxmlformats.org/officeDocument/2006/relationships/image" Target="../media/image18.jpg"/><Relationship Id="rId6" Type="http://schemas.openxmlformats.org/officeDocument/2006/relationships/image" Target="../media/image29.png"/><Relationship Id="rId7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t/>
            </a:r>
            <a:endParaRPr/>
          </a:p>
        </p:txBody>
      </p:sp>
      <p:pic>
        <p:nvPicPr>
          <p:cNvPr id="149" name="Google Shape;14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87" y="85909"/>
            <a:ext cx="12102705" cy="677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2423" y="5561467"/>
            <a:ext cx="2345793" cy="591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"/>
          <p:cNvSpPr/>
          <p:nvPr/>
        </p:nvSpPr>
        <p:spPr>
          <a:xfrm>
            <a:off x="35719" y="6426443"/>
            <a:ext cx="12120562" cy="431557"/>
          </a:xfrm>
          <a:prstGeom prst="rect">
            <a:avLst/>
          </a:prstGeom>
          <a:solidFill>
            <a:srgbClr val="F2F2F2"/>
          </a:solidFill>
          <a:ln cap="rnd" cmpd="sng" w="19050">
            <a:solidFill>
              <a:srgbClr val="CCE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QUẢN LÝ XNK KV TP HỒ CHÍ MINH - CỤC XUẤT NHẬP KHẨU - BỘ CÔNG THƯƠNG</a:t>
            </a:r>
            <a:endParaRPr/>
          </a:p>
        </p:txBody>
      </p:sp>
      <p:sp>
        <p:nvSpPr>
          <p:cNvPr id="152" name="Google Shape;152;p1"/>
          <p:cNvSpPr/>
          <p:nvPr/>
        </p:nvSpPr>
        <p:spPr>
          <a:xfrm>
            <a:off x="62508" y="0"/>
            <a:ext cx="12075916" cy="1225485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rnd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QUY TẮC XUẤT XỨ HÀNG HÓA TRONG CÁC FTA  THUỘC ASEAN  - NHỮNG ĐIỀU CẦN LƯU Ý KHI CẤP C/O </a:t>
            </a:r>
            <a:endParaRPr/>
          </a:p>
        </p:txBody>
      </p:sp>
      <p:sp>
        <p:nvSpPr>
          <p:cNvPr id="153" name="Google Shape;153;p1"/>
          <p:cNvSpPr/>
          <p:nvPr/>
        </p:nvSpPr>
        <p:spPr>
          <a:xfrm>
            <a:off x="4744272" y="1264525"/>
            <a:ext cx="2667736" cy="457200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Đà Nẵng, 03-12-2025</a:t>
            </a:r>
            <a:endParaRPr/>
          </a:p>
        </p:txBody>
      </p:sp>
      <p:sp>
        <p:nvSpPr>
          <p:cNvPr id="154" name="Google Shape;154;p1"/>
          <p:cNvSpPr/>
          <p:nvPr/>
        </p:nvSpPr>
        <p:spPr>
          <a:xfrm>
            <a:off x="62508" y="5971202"/>
            <a:ext cx="22108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TRẦN NGỌC BÌNH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1600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7" name="Google Shape;317;p10"/>
          <p:cNvSpPr/>
          <p:nvPr/>
        </p:nvSpPr>
        <p:spPr>
          <a:xfrm>
            <a:off x="4686300" y="1447801"/>
            <a:ext cx="2819400" cy="822925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rnd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CHUYÊN ĐỀ</a:t>
            </a:r>
            <a:endParaRPr/>
          </a:p>
        </p:txBody>
      </p:sp>
      <p:sp>
        <p:nvSpPr>
          <p:cNvPr id="318" name="Google Shape;318;p10"/>
          <p:cNvSpPr/>
          <p:nvPr/>
        </p:nvSpPr>
        <p:spPr>
          <a:xfrm>
            <a:off x="1638300" y="3124200"/>
            <a:ext cx="8915400" cy="2057400"/>
          </a:xfrm>
          <a:prstGeom prst="roundRect">
            <a:avLst>
              <a:gd fmla="val 16667" name="adj"/>
            </a:avLst>
          </a:prstGeom>
          <a:solidFill>
            <a:srgbClr val="FADFCF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TIÊU CHÍ XUẤT XỨ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ĐƯỢC SẢN XUẤT TOÀN BỘ (PE)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 CÁC FTA MÀ VIỆT NAM THAM GIA</a:t>
            </a:r>
            <a:endParaRPr/>
          </a:p>
        </p:txBody>
      </p:sp>
      <p:pic>
        <p:nvPicPr>
          <p:cNvPr descr="LO GO MOIT copy" id="319" name="Google Shape;31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944" y="39673"/>
            <a:ext cx="3011487" cy="1035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600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6" name="Google Shape;326;p11"/>
          <p:cNvSpPr/>
          <p:nvPr/>
        </p:nvSpPr>
        <p:spPr>
          <a:xfrm>
            <a:off x="3469340" y="344765"/>
            <a:ext cx="5258170" cy="83820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Được sản xuất toàn bộ PE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3466915" y="2125310"/>
            <a:ext cx="5258170" cy="838200"/>
          </a:xfrm>
          <a:prstGeom prst="roundRect">
            <a:avLst>
              <a:gd fmla="val 16667" name="adj"/>
            </a:avLst>
          </a:prstGeom>
          <a:solidFill>
            <a:srgbClr val="B6E995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Tại một Nước thành viên, và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2155547" y="3798253"/>
            <a:ext cx="2622733" cy="150127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2E4BB"/>
              </a:gs>
              <a:gs pos="88000">
                <a:srgbClr val="9FC95F"/>
              </a:gs>
              <a:gs pos="100000">
                <a:srgbClr val="9FC95F"/>
              </a:gs>
            </a:gsLst>
            <a:lin ang="5400000" scaled="0"/>
          </a:gra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Chỉ từ những NL có xuất xứ từ Nước thành viên  XK đó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7413722" y="3514843"/>
            <a:ext cx="2622733" cy="2068098"/>
          </a:xfrm>
          <a:prstGeom prst="roundRect">
            <a:avLst>
              <a:gd fmla="val 16667" name="adj"/>
            </a:avLst>
          </a:prstGeom>
          <a:solidFill>
            <a:srgbClr val="F1A298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Chỉ từ những NL có xuất xứ từ một hoặc nhiều Nước thành viên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0" name="Google Shape;330;p11"/>
          <p:cNvCxnSpPr>
            <a:stCxn id="327" idx="2"/>
            <a:endCxn id="328" idx="0"/>
          </p:cNvCxnSpPr>
          <p:nvPr/>
        </p:nvCxnSpPr>
        <p:spPr>
          <a:xfrm flipH="1">
            <a:off x="3466800" y="2963510"/>
            <a:ext cx="2629200" cy="834600"/>
          </a:xfrm>
          <a:prstGeom prst="straightConnector1">
            <a:avLst/>
          </a:prstGeom>
          <a:noFill/>
          <a:ln cap="rnd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331" name="Google Shape;331;p11"/>
          <p:cNvCxnSpPr>
            <a:stCxn id="327" idx="2"/>
            <a:endCxn id="329" idx="0"/>
          </p:cNvCxnSpPr>
          <p:nvPr/>
        </p:nvCxnSpPr>
        <p:spPr>
          <a:xfrm>
            <a:off x="6096000" y="2963510"/>
            <a:ext cx="2629200" cy="551400"/>
          </a:xfrm>
          <a:prstGeom prst="straightConnector1">
            <a:avLst/>
          </a:prstGeom>
          <a:noFill/>
          <a:ln cap="rnd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332" name="Google Shape;332;p11"/>
          <p:cNvCxnSpPr>
            <a:stCxn id="326" idx="2"/>
            <a:endCxn id="327" idx="0"/>
          </p:cNvCxnSpPr>
          <p:nvPr/>
        </p:nvCxnSpPr>
        <p:spPr>
          <a:xfrm flipH="1">
            <a:off x="6096025" y="1182965"/>
            <a:ext cx="2400" cy="942300"/>
          </a:xfrm>
          <a:prstGeom prst="straightConnector1">
            <a:avLst/>
          </a:prstGeom>
          <a:noFill/>
          <a:ln cap="rnd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sp>
        <p:nvSpPr>
          <p:cNvPr id="333" name="Google Shape;333;p11"/>
          <p:cNvSpPr/>
          <p:nvPr/>
        </p:nvSpPr>
        <p:spPr>
          <a:xfrm>
            <a:off x="2917998" y="5831589"/>
            <a:ext cx="762000" cy="435637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334" name="Google Shape;334;p11"/>
          <p:cNvSpPr/>
          <p:nvPr/>
        </p:nvSpPr>
        <p:spPr>
          <a:xfrm>
            <a:off x="8512002" y="5975933"/>
            <a:ext cx="762000" cy="435637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pic>
        <p:nvPicPr>
          <p:cNvPr descr="LO GO MOIT copy" id="335" name="Google Shape;33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944" y="39673"/>
            <a:ext cx="3011487" cy="1035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600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2" name="Google Shape;342;p12"/>
          <p:cNvSpPr/>
          <p:nvPr/>
        </p:nvSpPr>
        <p:spPr>
          <a:xfrm>
            <a:off x="4915928" y="1821662"/>
            <a:ext cx="5142473" cy="137042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2E4BB"/>
              </a:gs>
              <a:gs pos="88000">
                <a:srgbClr val="9FC95F"/>
              </a:gs>
              <a:gs pos="100000">
                <a:srgbClr val="9FC95F"/>
              </a:gs>
            </a:gsLst>
            <a:lin ang="5400000" scaled="0"/>
          </a:gradFill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 Form có quy định PE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AANZ , E , AJ, AHK, RCEP</a:t>
            </a:r>
            <a:endParaRPr/>
          </a:p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2"/>
          <p:cNvSpPr/>
          <p:nvPr/>
        </p:nvSpPr>
        <p:spPr>
          <a:xfrm>
            <a:off x="4915309" y="5365757"/>
            <a:ext cx="5104782" cy="1073006"/>
          </a:xfrm>
          <a:prstGeom prst="roundRect">
            <a:avLst>
              <a:gd fmla="val 16667" name="adj"/>
            </a:avLst>
          </a:prstGeom>
          <a:solidFill>
            <a:srgbClr val="EB7564"/>
          </a:solidFill>
          <a:ln cap="rnd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Không có quy định:</a:t>
            </a:r>
            <a:endParaRPr/>
          </a:p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endParaRPr/>
          </a:p>
        </p:txBody>
      </p:sp>
      <p:sp>
        <p:nvSpPr>
          <p:cNvPr id="344" name="Google Shape;344;p12"/>
          <p:cNvSpPr/>
          <p:nvPr/>
        </p:nvSpPr>
        <p:spPr>
          <a:xfrm>
            <a:off x="1789452" y="2664597"/>
            <a:ext cx="1080107" cy="3058799"/>
          </a:xfrm>
          <a:prstGeom prst="rect">
            <a:avLst/>
          </a:prstGeom>
          <a:solidFill>
            <a:srgbClr val="00B050"/>
          </a:solidFill>
          <a:ln cap="rnd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2"/>
          <p:cNvSpPr/>
          <p:nvPr/>
        </p:nvSpPr>
        <p:spPr>
          <a:xfrm>
            <a:off x="1918049" y="3643085"/>
            <a:ext cx="864096" cy="1008112"/>
          </a:xfrm>
          <a:prstGeom prst="ellipse">
            <a:avLst/>
          </a:prstGeom>
          <a:solidFill>
            <a:schemeClr val="lt1"/>
          </a:solidFill>
          <a:ln cap="rnd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</a:t>
            </a:r>
            <a:endParaRPr/>
          </a:p>
        </p:txBody>
      </p:sp>
      <p:sp>
        <p:nvSpPr>
          <p:cNvPr id="346" name="Google Shape;346;p12"/>
          <p:cNvSpPr/>
          <p:nvPr/>
        </p:nvSpPr>
        <p:spPr>
          <a:xfrm rot="-4109316">
            <a:off x="3617898" y="4582133"/>
            <a:ext cx="410486" cy="154053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2"/>
          <p:cNvSpPr/>
          <p:nvPr/>
        </p:nvSpPr>
        <p:spPr>
          <a:xfrm rot="-3854148">
            <a:off x="3185506" y="4906587"/>
            <a:ext cx="1246154" cy="872755"/>
          </a:xfrm>
          <a:prstGeom prst="mathMultiply">
            <a:avLst>
              <a:gd fmla="val 23520" name="adj1"/>
            </a:avLst>
          </a:prstGeom>
          <a:solidFill>
            <a:schemeClr val="accent5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2"/>
          <p:cNvSpPr/>
          <p:nvPr/>
        </p:nvSpPr>
        <p:spPr>
          <a:xfrm rot="-6800206">
            <a:off x="3657160" y="2383128"/>
            <a:ext cx="410486" cy="154053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2"/>
          <p:cNvSpPr/>
          <p:nvPr/>
        </p:nvSpPr>
        <p:spPr>
          <a:xfrm>
            <a:off x="4363242" y="91778"/>
            <a:ext cx="6038618" cy="9404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Được sản xuất toàn bộ PE trong ASEAN +</a:t>
            </a:r>
            <a:endParaRPr/>
          </a:p>
        </p:txBody>
      </p:sp>
      <p:sp>
        <p:nvSpPr>
          <p:cNvPr id="350" name="Google Shape;350;p12"/>
          <p:cNvSpPr/>
          <p:nvPr/>
        </p:nvSpPr>
        <p:spPr>
          <a:xfrm>
            <a:off x="4915310" y="3665917"/>
            <a:ext cx="5142473" cy="1081109"/>
          </a:xfrm>
          <a:prstGeom prst="roundRect">
            <a:avLst>
              <a:gd fmla="val 16667" name="adj"/>
            </a:avLst>
          </a:prstGeom>
          <a:solidFill>
            <a:srgbClr val="FADFCF"/>
          </a:solidFill>
          <a:ln cap="rnd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Ẩn tiêu chí PE:</a:t>
            </a:r>
            <a:endParaRPr/>
          </a:p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D, AK</a:t>
            </a:r>
            <a:endParaRPr/>
          </a:p>
        </p:txBody>
      </p:sp>
      <p:sp>
        <p:nvSpPr>
          <p:cNvPr id="351" name="Google Shape;351;p12"/>
          <p:cNvSpPr/>
          <p:nvPr/>
        </p:nvSpPr>
        <p:spPr>
          <a:xfrm>
            <a:off x="3079270" y="3726590"/>
            <a:ext cx="486087" cy="914400"/>
          </a:xfrm>
          <a:prstGeom prst="mathMinus">
            <a:avLst>
              <a:gd fmla="val 23520" name="adj1"/>
            </a:avLst>
          </a:prstGeom>
          <a:solidFill>
            <a:srgbClr val="F1A298"/>
          </a:solidFill>
          <a:ln cap="rnd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2" name="Google Shape;352;p12"/>
          <p:cNvSpPr/>
          <p:nvPr/>
        </p:nvSpPr>
        <p:spPr>
          <a:xfrm rot="-5400000">
            <a:off x="4157999" y="3896035"/>
            <a:ext cx="410486" cy="59592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1A298"/>
          </a:solidFill>
          <a:ln cap="rnd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2"/>
          <p:cNvSpPr/>
          <p:nvPr/>
        </p:nvSpPr>
        <p:spPr>
          <a:xfrm>
            <a:off x="3534526" y="3736797"/>
            <a:ext cx="468305" cy="914400"/>
          </a:xfrm>
          <a:prstGeom prst="mathMinus">
            <a:avLst>
              <a:gd fmla="val 23520" name="adj1"/>
            </a:avLst>
          </a:prstGeom>
          <a:solidFill>
            <a:srgbClr val="F1A298"/>
          </a:solidFill>
          <a:ln cap="rnd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Kết quả hình ảnh cho biểu tượng mặt buồn" id="354" name="Google Shape;354;p12"/>
          <p:cNvPicPr preferRelativeResize="0"/>
          <p:nvPr/>
        </p:nvPicPr>
        <p:blipFill rotWithShape="1">
          <a:blip r:embed="rId3">
            <a:alphaModFix/>
          </a:blip>
          <a:srcRect b="2953" l="6070" r="9388" t="9521"/>
          <a:stretch/>
        </p:blipFill>
        <p:spPr>
          <a:xfrm>
            <a:off x="5057911" y="5562601"/>
            <a:ext cx="736322" cy="6613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 p14:dur="1600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1" name="Google Shape;361;p13"/>
          <p:cNvSpPr/>
          <p:nvPr/>
        </p:nvSpPr>
        <p:spPr>
          <a:xfrm>
            <a:off x="3466915" y="880056"/>
            <a:ext cx="5258170" cy="83820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3"/>
          <p:cNvSpPr/>
          <p:nvPr/>
        </p:nvSpPr>
        <p:spPr>
          <a:xfrm>
            <a:off x="3619408" y="983933"/>
            <a:ext cx="4953185" cy="56353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Được sản xuất toàn bộ PE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3"/>
          <p:cNvSpPr/>
          <p:nvPr/>
        </p:nvSpPr>
        <p:spPr>
          <a:xfrm>
            <a:off x="3388993" y="2041625"/>
            <a:ext cx="4610359" cy="838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DD5B6"/>
              </a:gs>
              <a:gs pos="88000">
                <a:srgbClr val="74AC5E"/>
              </a:gs>
              <a:gs pos="100000">
                <a:srgbClr val="74AC5E"/>
              </a:gs>
            </a:gsLst>
            <a:lin ang="5400000" scaled="0"/>
          </a:gradFill>
          <a:ln cap="rnd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Tại một Nước thành viên, và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3"/>
          <p:cNvSpPr/>
          <p:nvPr/>
        </p:nvSpPr>
        <p:spPr>
          <a:xfrm>
            <a:off x="3466916" y="4912737"/>
            <a:ext cx="4610359" cy="150127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2E4BB"/>
              </a:gs>
              <a:gs pos="88000">
                <a:srgbClr val="9FC95F"/>
              </a:gs>
              <a:gs pos="100000">
                <a:srgbClr val="9FC95F"/>
              </a:gs>
            </a:gsLst>
            <a:lin ang="5400000" scaled="0"/>
          </a:gradFill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Chỉ từ những nguyên liệu  có </a:t>
            </a:r>
            <a:endParaRPr/>
          </a:p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xuất xứ từ một hoặc nhiều </a:t>
            </a:r>
            <a:endParaRPr/>
          </a:p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Nước thành viên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3"/>
          <p:cNvSpPr/>
          <p:nvPr/>
        </p:nvSpPr>
        <p:spPr>
          <a:xfrm>
            <a:off x="3388993" y="3584034"/>
            <a:ext cx="4579683" cy="106472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rnd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AANZ</a:t>
            </a:r>
            <a:endParaRPr/>
          </a:p>
        </p:txBody>
      </p:sp>
      <p:sp>
        <p:nvSpPr>
          <p:cNvPr id="366" name="Google Shape;366;p13"/>
          <p:cNvSpPr/>
          <p:nvPr/>
        </p:nvSpPr>
        <p:spPr>
          <a:xfrm>
            <a:off x="1726663" y="2604578"/>
            <a:ext cx="1080107" cy="3058799"/>
          </a:xfrm>
          <a:prstGeom prst="rect">
            <a:avLst/>
          </a:prstGeom>
          <a:solidFill>
            <a:srgbClr val="00B050"/>
          </a:solidFill>
          <a:ln cap="rnd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7" name="Google Shape;367;p13"/>
          <p:cNvCxnSpPr>
            <a:stCxn id="366" idx="3"/>
            <a:endCxn id="363" idx="1"/>
          </p:cNvCxnSpPr>
          <p:nvPr/>
        </p:nvCxnSpPr>
        <p:spPr>
          <a:xfrm flipH="1" rot="10800000">
            <a:off x="2806770" y="2460578"/>
            <a:ext cx="582300" cy="167340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368" name="Google Shape;368;p13"/>
          <p:cNvCxnSpPr>
            <a:stCxn id="366" idx="3"/>
            <a:endCxn id="364" idx="1"/>
          </p:cNvCxnSpPr>
          <p:nvPr/>
        </p:nvCxnSpPr>
        <p:spPr>
          <a:xfrm>
            <a:off x="2806770" y="4133978"/>
            <a:ext cx="660000" cy="152940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sp>
        <p:nvSpPr>
          <p:cNvPr id="369" name="Google Shape;369;p13"/>
          <p:cNvSpPr/>
          <p:nvPr/>
        </p:nvSpPr>
        <p:spPr>
          <a:xfrm>
            <a:off x="1819979" y="3584034"/>
            <a:ext cx="864096" cy="1008112"/>
          </a:xfrm>
          <a:prstGeom prst="ellipse">
            <a:avLst/>
          </a:prstGeom>
          <a:solidFill>
            <a:schemeClr val="lt1"/>
          </a:solidFill>
          <a:ln cap="rnd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</a:t>
            </a:r>
            <a:endParaRPr/>
          </a:p>
        </p:txBody>
      </p:sp>
      <p:cxnSp>
        <p:nvCxnSpPr>
          <p:cNvPr id="370" name="Google Shape;370;p13"/>
          <p:cNvCxnSpPr>
            <a:stCxn id="366" idx="3"/>
            <a:endCxn id="365" idx="1"/>
          </p:cNvCxnSpPr>
          <p:nvPr/>
        </p:nvCxnSpPr>
        <p:spPr>
          <a:xfrm flipH="1" rot="10800000">
            <a:off x="2806770" y="4116278"/>
            <a:ext cx="582300" cy="1770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sp>
        <p:nvSpPr>
          <p:cNvPr id="371" name="Google Shape;371;p13"/>
          <p:cNvSpPr/>
          <p:nvPr/>
        </p:nvSpPr>
        <p:spPr>
          <a:xfrm>
            <a:off x="9681686" y="5004052"/>
            <a:ext cx="400297" cy="389572"/>
          </a:xfrm>
          <a:prstGeom prst="mathPlus">
            <a:avLst>
              <a:gd fmla="val 23520" name="adj1"/>
            </a:avLst>
          </a:prstGeom>
          <a:solidFill>
            <a:srgbClr val="FF0000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3"/>
          <p:cNvSpPr/>
          <p:nvPr/>
        </p:nvSpPr>
        <p:spPr>
          <a:xfrm rot="5400000">
            <a:off x="9707463" y="2990265"/>
            <a:ext cx="350287" cy="460580"/>
          </a:xfrm>
          <a:prstGeom prst="mathEqual">
            <a:avLst>
              <a:gd fmla="val 23520" name="adj1"/>
              <a:gd fmla="val 11760" name="adj2"/>
            </a:avLst>
          </a:prstGeom>
          <a:solidFill>
            <a:srgbClr val="FF0000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04392" y="1799705"/>
            <a:ext cx="1296144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32056" y="5507679"/>
            <a:ext cx="1438176" cy="115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3"/>
          <p:cNvPicPr preferRelativeResize="0"/>
          <p:nvPr/>
        </p:nvPicPr>
        <p:blipFill rotWithShape="1">
          <a:blip r:embed="rId5">
            <a:alphaModFix/>
          </a:blip>
          <a:srcRect b="0" l="0" r="7037" t="0"/>
          <a:stretch/>
        </p:blipFill>
        <p:spPr>
          <a:xfrm>
            <a:off x="9153624" y="3497114"/>
            <a:ext cx="1514376" cy="1302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62380" y="5824830"/>
            <a:ext cx="870841" cy="61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03240" y="3904665"/>
            <a:ext cx="888189" cy="6108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S Đơn Hàn Bán Tự Động – T05/2019 – Công ty cổ phần Vạn Xuân Vivaxan" id="378" name="Google Shape;378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88900" y="2041625"/>
            <a:ext cx="888190" cy="8382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 p14:dur="1600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4" name="Google Shape;384;p14"/>
          <p:cNvSpPr/>
          <p:nvPr/>
        </p:nvSpPr>
        <p:spPr>
          <a:xfrm>
            <a:off x="4686300" y="1193035"/>
            <a:ext cx="2819400" cy="822925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rnd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CHUYÊN ĐỀ</a:t>
            </a:r>
            <a:endParaRPr/>
          </a:p>
        </p:txBody>
      </p:sp>
      <p:sp>
        <p:nvSpPr>
          <p:cNvPr id="385" name="Google Shape;385;p14"/>
          <p:cNvSpPr/>
          <p:nvPr/>
        </p:nvSpPr>
        <p:spPr>
          <a:xfrm>
            <a:off x="1638300" y="2782101"/>
            <a:ext cx="8915400" cy="2285221"/>
          </a:xfrm>
          <a:prstGeom prst="roundRect">
            <a:avLst>
              <a:gd fmla="val 16667" name="adj"/>
            </a:avLst>
          </a:prstGeom>
          <a:solidFill>
            <a:srgbClr val="FADFCF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TIÊU CHÍ  XUẤT XỨ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HÀM LƯỢNG GIÁ TRỊ KHU VỰC RVC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 CÁC FTA  ASEAN + THAM GIA</a:t>
            </a:r>
            <a:endParaRPr/>
          </a:p>
        </p:txBody>
      </p:sp>
      <p:pic>
        <p:nvPicPr>
          <p:cNvPr descr="LO GO MOIT copy" id="386" name="Google Shape;38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944" y="39673"/>
            <a:ext cx="3011487" cy="1035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600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2" name="Google Shape;392;p15"/>
          <p:cNvSpPr/>
          <p:nvPr/>
        </p:nvSpPr>
        <p:spPr>
          <a:xfrm>
            <a:off x="3493823" y="180249"/>
            <a:ext cx="5856285" cy="1004871"/>
          </a:xfrm>
          <a:prstGeom prst="roundRect">
            <a:avLst>
              <a:gd fmla="val 16667" name="adj"/>
            </a:avLst>
          </a:prstGeom>
          <a:solidFill>
            <a:srgbClr val="F8D0CB"/>
          </a:solidFill>
          <a:ln cap="rnd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Công thức  tính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Hàm lượng giá trị RVC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5"/>
          <p:cNvSpPr/>
          <p:nvPr/>
        </p:nvSpPr>
        <p:spPr>
          <a:xfrm>
            <a:off x="4495800" y="1613586"/>
            <a:ext cx="3852333" cy="507346"/>
          </a:xfrm>
          <a:prstGeom prst="roundRect">
            <a:avLst>
              <a:gd fmla="val 16667" name="adj"/>
            </a:avLst>
          </a:prstGeom>
          <a:solidFill>
            <a:srgbClr val="D9F4C9"/>
          </a:solidFill>
          <a:ln cap="rnd" cmpd="sng" w="19050">
            <a:solidFill>
              <a:srgbClr val="CC6600"/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71500" lvl="0" marL="5715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Công thức gián tiếp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5"/>
          <p:cNvSpPr/>
          <p:nvPr/>
        </p:nvSpPr>
        <p:spPr>
          <a:xfrm>
            <a:off x="1617665" y="2153490"/>
            <a:ext cx="8880006" cy="1253286"/>
          </a:xfrm>
          <a:prstGeom prst="rect">
            <a:avLst/>
          </a:prstGeom>
          <a:solidFill>
            <a:srgbClr val="D9F4C9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Trị giá FOB – Trị giá </a:t>
            </a:r>
            <a:r>
              <a:rPr b="1" lang="en-U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VNM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RVC = 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                              </a:t>
            </a: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Trị giá FOB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5" name="Google Shape;395;p15"/>
          <p:cNvCxnSpPr/>
          <p:nvPr/>
        </p:nvCxnSpPr>
        <p:spPr>
          <a:xfrm>
            <a:off x="4800600" y="2819400"/>
            <a:ext cx="3124200" cy="0"/>
          </a:xfrm>
          <a:prstGeom prst="straightConnector1">
            <a:avLst/>
          </a:prstGeom>
          <a:noFill/>
          <a:ln cap="rnd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sp>
        <p:nvSpPr>
          <p:cNvPr id="396" name="Google Shape;396;p15"/>
          <p:cNvSpPr/>
          <p:nvPr/>
        </p:nvSpPr>
        <p:spPr>
          <a:xfrm>
            <a:off x="4495800" y="3859215"/>
            <a:ext cx="3955474" cy="457200"/>
          </a:xfrm>
          <a:prstGeom prst="roundRect">
            <a:avLst>
              <a:gd fmla="val 16667" name="adj"/>
            </a:avLst>
          </a:prstGeom>
          <a:solidFill>
            <a:srgbClr val="FADFCF"/>
          </a:solidFill>
          <a:ln cap="rnd" cmpd="sng" w="19050">
            <a:solidFill>
              <a:srgbClr val="000099"/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71500" lvl="0" marL="5715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Công thức trực tiếp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 GO MOIT copy" id="397" name="Google Shape;3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711" y="196340"/>
            <a:ext cx="3011487" cy="1198563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15"/>
          <p:cNvSpPr/>
          <p:nvPr/>
        </p:nvSpPr>
        <p:spPr>
          <a:xfrm>
            <a:off x="1617664" y="4375146"/>
            <a:ext cx="8880005" cy="2389123"/>
          </a:xfrm>
          <a:prstGeom prst="rect">
            <a:avLst/>
          </a:prstGeom>
          <a:solidFill>
            <a:srgbClr val="FADFCF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RVC    =                                                                        </a:t>
            </a: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100%</a:t>
            </a:r>
            <a:endParaRPr/>
          </a:p>
        </p:txBody>
      </p:sp>
      <p:graphicFrame>
        <p:nvGraphicFramePr>
          <p:cNvPr id="399" name="Google Shape;399;p15"/>
          <p:cNvGraphicFramePr/>
          <p:nvPr/>
        </p:nvGraphicFramePr>
        <p:xfrm>
          <a:off x="2833450" y="41653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{2663458A-2885-49DB-8B3B-49711C906862}</a:tableStyleId>
              </a:tblPr>
              <a:tblGrid>
                <a:gridCol w="194225"/>
                <a:gridCol w="945675"/>
                <a:gridCol w="194225"/>
                <a:gridCol w="976225"/>
                <a:gridCol w="194225"/>
                <a:gridCol w="1032800"/>
                <a:gridCol w="244050"/>
                <a:gridCol w="896025"/>
                <a:gridCol w="248000"/>
                <a:gridCol w="885675"/>
              </a:tblGrid>
              <a:tr h="1640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</a:t>
                      </a:r>
                      <a:endParaRPr/>
                    </a:p>
                  </a:txBody>
                  <a:tcPr marT="42200" marB="42200" marR="84425" marL="84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Trị</a:t>
                      </a:r>
                      <a:r>
                        <a:rPr lang="en-US" sz="1700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giá</a:t>
                      </a:r>
                      <a:endParaRPr sz="1700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r>
                        <a:rPr lang="en-US" sz="1700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g.liệu</a:t>
                      </a:r>
                      <a:endParaRPr sz="1700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161E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có</a:t>
                      </a:r>
                      <a:r>
                        <a:rPr lang="en-US" sz="1700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xuất xứ VOM</a:t>
                      </a:r>
                      <a:endParaRPr sz="1700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200" marB="42200" marR="84425" marL="84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  <a:endParaRPr/>
                    </a:p>
                  </a:txBody>
                  <a:tcPr marT="42200" marB="42200" marR="84425" marL="84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Chi phí</a:t>
                      </a:r>
                      <a:endParaRPr sz="1700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nhân</a:t>
                      </a:r>
                      <a:r>
                        <a:rPr lang="en-US" sz="1700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công</a:t>
                      </a:r>
                      <a:endParaRPr sz="1700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trực tiếp</a:t>
                      </a:r>
                      <a:endParaRPr sz="1700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200" marB="42200" marR="84425" marL="84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  <a:endParaRPr/>
                    </a:p>
                  </a:txBody>
                  <a:tcPr marT="42200" marB="42200" marR="84425" marL="84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Chi</a:t>
                      </a:r>
                      <a:r>
                        <a:rPr lang="en-US" sz="1700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phí phân bổ trực tiếp</a:t>
                      </a:r>
                      <a:endParaRPr sz="1700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200" marB="42200" marR="84425" marL="84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  <a:endParaRPr/>
                    </a:p>
                    <a:p>
                      <a:pPr indent="0" lvl="0" marL="0" marR="0" rtl="0" algn="r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200" marB="42200" marR="84425" marL="84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Lợi nhuận</a:t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200" marB="42200" marR="84425" marL="84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200" marB="42200" marR="84425" marL="84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Chi phí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khác</a:t>
                      </a:r>
                      <a:endParaRPr sz="1700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200" marB="42200" marR="84425" marL="84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5425"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     Trị giá FOB</a:t>
                      </a:r>
                      <a:endParaRPr/>
                    </a:p>
                  </a:txBody>
                  <a:tcPr marT="42200" marB="42200" marR="84425" marL="84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200" marB="42200" marR="84425" marL="84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200" marB="42200" marR="84425" marL="84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200" marB="42200" marR="84425" marL="84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200" marB="42200" marR="84425" marL="84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00" name="Google Shape;400;p15"/>
          <p:cNvSpPr/>
          <p:nvPr/>
        </p:nvSpPr>
        <p:spPr>
          <a:xfrm>
            <a:off x="8143490" y="2491029"/>
            <a:ext cx="138151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100 %</a:t>
            </a:r>
            <a:endParaRPr/>
          </a:p>
        </p:txBody>
      </p:sp>
    </p:spTree>
  </p:cSld>
  <p:clrMapOvr>
    <a:masterClrMapping/>
  </p:clrMapOvr>
  <p:transition spd="slow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6"/>
          <p:cNvSpPr/>
          <p:nvPr/>
        </p:nvSpPr>
        <p:spPr>
          <a:xfrm>
            <a:off x="1581573" y="1485123"/>
            <a:ext cx="8676964" cy="3816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/>
          </a:p>
          <a:p>
            <a:pPr indent="457200" lvl="0" marL="0" marR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6"/>
          <p:cNvSpPr/>
          <p:nvPr/>
        </p:nvSpPr>
        <p:spPr>
          <a:xfrm>
            <a:off x="3727885" y="176069"/>
            <a:ext cx="5438014" cy="1198563"/>
          </a:xfrm>
          <a:prstGeom prst="roundRect">
            <a:avLst>
              <a:gd fmla="val 16667" name="adj"/>
            </a:avLst>
          </a:prstGeom>
          <a:solidFill>
            <a:srgbClr val="F9F1D1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 PHÍ NGUYÊN LIỆU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 RVC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6"/>
          <p:cNvSpPr/>
          <p:nvPr/>
        </p:nvSpPr>
        <p:spPr>
          <a:xfrm>
            <a:off x="1668940" y="1664805"/>
            <a:ext cx="8854121" cy="1152128"/>
          </a:xfrm>
          <a:prstGeom prst="roundRect">
            <a:avLst>
              <a:gd fmla="val 16667" name="adj"/>
            </a:avLst>
          </a:prstGeom>
          <a:solidFill>
            <a:srgbClr val="D9F4C9"/>
          </a:solidFill>
          <a:ln cap="rnd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 phí nguyên liệu có xuất xứ là trị giá nguyên liệu  có xuất xứ do nhà XK mua hoặc tự sản xuất.</a:t>
            </a:r>
            <a:endParaRPr/>
          </a:p>
        </p:txBody>
      </p:sp>
      <p:sp>
        <p:nvSpPr>
          <p:cNvPr id="409" name="Google Shape;409;p16"/>
          <p:cNvSpPr/>
          <p:nvPr/>
        </p:nvSpPr>
        <p:spPr>
          <a:xfrm>
            <a:off x="4076513" y="3397279"/>
            <a:ext cx="6318190" cy="837754"/>
          </a:xfrm>
          <a:prstGeom prst="roundRect">
            <a:avLst>
              <a:gd fmla="val 16667" name="adj"/>
            </a:avLst>
          </a:prstGeom>
          <a:solidFill>
            <a:srgbClr val="FADFCF"/>
          </a:solidFill>
          <a:ln cap="rnd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Là giá CIF tại thời điểm nhập khẩu </a:t>
            </a:r>
            <a:r>
              <a:rPr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hoặc</a:t>
            </a:r>
            <a:endParaRPr i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6"/>
          <p:cNvSpPr/>
          <p:nvPr/>
        </p:nvSpPr>
        <p:spPr>
          <a:xfrm>
            <a:off x="1700682" y="2960740"/>
            <a:ext cx="1610857" cy="3015087"/>
          </a:xfrm>
          <a:prstGeom prst="roundRect">
            <a:avLst>
              <a:gd fmla="val 16667" name="adj"/>
            </a:avLst>
          </a:prstGeom>
          <a:solidFill>
            <a:srgbClr val="FADFCF"/>
          </a:solidFill>
          <a:ln cap="rnd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VNM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 trị giá của nguyên liệu không có xuất xứ.</a:t>
            </a:r>
            <a:endParaRPr/>
          </a:p>
        </p:txBody>
      </p:sp>
      <p:sp>
        <p:nvSpPr>
          <p:cNvPr id="411" name="Google Shape;411;p16"/>
          <p:cNvSpPr/>
          <p:nvPr/>
        </p:nvSpPr>
        <p:spPr>
          <a:xfrm>
            <a:off x="3583869" y="3473030"/>
            <a:ext cx="288032" cy="1990506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932313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6"/>
          <p:cNvSpPr/>
          <p:nvPr/>
        </p:nvSpPr>
        <p:spPr>
          <a:xfrm>
            <a:off x="1991545" y="6165305"/>
            <a:ext cx="8266993" cy="583725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Việt Nam áp dụng công thức gián tiếp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3" name="Google Shape;4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4629" y="6218524"/>
            <a:ext cx="839027" cy="47728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414" name="Google Shape;4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1181" y="6218524"/>
            <a:ext cx="839027" cy="47728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15" name="Google Shape;415;p16"/>
          <p:cNvSpPr/>
          <p:nvPr/>
        </p:nvSpPr>
        <p:spPr>
          <a:xfrm>
            <a:off x="4041267" y="4655884"/>
            <a:ext cx="6353437" cy="885805"/>
          </a:xfrm>
          <a:prstGeom prst="roundRect">
            <a:avLst>
              <a:gd fmla="val 16667" name="adj"/>
            </a:avLst>
          </a:prstGeom>
          <a:solidFill>
            <a:srgbClr val="FADFCF"/>
          </a:solidFill>
          <a:ln cap="rnd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Giá mua đầu tiên của nguyên liệu không có xuất xứ được mua trong nước.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 GO MOIT copy" id="416" name="Google Shape;41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052" y="154434"/>
            <a:ext cx="3011487" cy="9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600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2" name="Google Shape;422;p17"/>
          <p:cNvSpPr/>
          <p:nvPr/>
        </p:nvSpPr>
        <p:spPr>
          <a:xfrm>
            <a:off x="4686300" y="1447801"/>
            <a:ext cx="2819400" cy="822925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rnd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CHUYÊN ĐỀ</a:t>
            </a:r>
            <a:endParaRPr/>
          </a:p>
        </p:txBody>
      </p:sp>
      <p:sp>
        <p:nvSpPr>
          <p:cNvPr id="423" name="Google Shape;423;p17"/>
          <p:cNvSpPr/>
          <p:nvPr/>
        </p:nvSpPr>
        <p:spPr>
          <a:xfrm>
            <a:off x="1600200" y="3124200"/>
            <a:ext cx="8991600" cy="2057400"/>
          </a:xfrm>
          <a:prstGeom prst="roundRect">
            <a:avLst>
              <a:gd fmla="val 16667" name="adj"/>
            </a:avLst>
          </a:prstGeom>
          <a:solidFill>
            <a:srgbClr val="FADFCF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TIÊU CHÍ XUẤT XỨ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CHUYỂN ĐỔI HS HÀNG HÓA (CTC)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 DE MINIMIS</a:t>
            </a:r>
            <a:endParaRPr/>
          </a:p>
        </p:txBody>
      </p:sp>
      <p:pic>
        <p:nvPicPr>
          <p:cNvPr descr="LO GO MOIT copy" id="424" name="Google Shape;42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052" y="154434"/>
            <a:ext cx="3011487" cy="9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600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431" name="Google Shape;431;p18"/>
          <p:cNvGraphicFramePr/>
          <p:nvPr/>
        </p:nvGraphicFramePr>
        <p:xfrm>
          <a:off x="152400" y="30064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{2663458A-2885-49DB-8B3B-49711C906862}</a:tableStyleId>
              </a:tblPr>
              <a:tblGrid>
                <a:gridCol w="3723125"/>
                <a:gridCol w="2480225"/>
                <a:gridCol w="5683850"/>
              </a:tblGrid>
              <a:tr h="715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H.S </a:t>
                      </a:r>
                      <a:r>
                        <a:rPr b="1" lang="en-US" sz="2000"/>
                        <a:t>Nguyên liệu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0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Tiêu chí</a:t>
                      </a:r>
                      <a:endParaRPr b="1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C/O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0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H.S </a:t>
                      </a:r>
                      <a:r>
                        <a:rPr b="1" lang="en-US" sz="2000"/>
                        <a:t>Sản phẩm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0CB"/>
                    </a:solidFill>
                  </a:tcPr>
                </a:tc>
              </a:tr>
              <a:tr h="865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r>
                        <a:rPr lang="en-US" sz="20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.01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Hạt nhựa</a:t>
                      </a:r>
                      <a:endParaRPr sz="2000" u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0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Form AJ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CC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0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57.</a:t>
                      </a:r>
                      <a:r>
                        <a:rPr lang="en-US" sz="200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0320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Thảm nhựa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0CB"/>
                    </a:solidFill>
                  </a:tcPr>
                </a:tc>
              </a:tr>
              <a:tr h="823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52.</a:t>
                      </a:r>
                      <a:r>
                        <a:rPr lang="en-US" sz="2000" u="none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01</a:t>
                      </a:r>
                      <a:r>
                        <a:rPr lang="en-US" sz="2000" u="none"/>
                        <a:t>.00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/>
                        <a:t> </a:t>
                      </a:r>
                      <a:r>
                        <a:rPr lang="en-US" sz="20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Sợi 100% cotton màu</a:t>
                      </a:r>
                      <a:endParaRPr sz="2000" u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0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Form D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CTH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0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52.</a:t>
                      </a:r>
                      <a:r>
                        <a:rPr lang="en-US" sz="2000" u="none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08</a:t>
                      </a:r>
                      <a:r>
                        <a:rPr lang="en-US" sz="20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r>
                        <a:rPr lang="en-US" sz="2000" u="none"/>
                        <a:t>49 Vải dệt thoi </a:t>
                      </a:r>
                      <a:endParaRPr sz="2000" u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r>
                        <a:rPr lang="en-US" sz="2000" u="none"/>
                        <a:t>ừ sợi màu 100% cotton</a:t>
                      </a:r>
                      <a:endParaRPr sz="2000" u="non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0CB"/>
                    </a:solidFill>
                  </a:tcPr>
                </a:tc>
              </a:tr>
              <a:tr h="814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-US" sz="2000" u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44</a:t>
                      </a:r>
                      <a:r>
                        <a:rPr lang="en-US" sz="20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r>
                        <a:rPr lang="en-US" sz="2000" u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01.</a:t>
                      </a:r>
                      <a:r>
                        <a:rPr lang="en-US" sz="2000" u="none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10</a:t>
                      </a:r>
                      <a:r>
                        <a:rPr lang="en-US" sz="2000" u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gỗ nhiên li</a:t>
                      </a:r>
                      <a:r>
                        <a:rPr lang="en-US" sz="20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ệ</a:t>
                      </a:r>
                      <a:r>
                        <a:rPr lang="en-US" sz="2000" u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u, thanh, cành</a:t>
                      </a:r>
                      <a:endParaRPr sz="2000" u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0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Form D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CTSH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0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-US" sz="2000" u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44</a:t>
                      </a:r>
                      <a:r>
                        <a:rPr lang="en-US" sz="20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r>
                        <a:rPr lang="en-US" sz="2000" u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01.</a:t>
                      </a:r>
                      <a:r>
                        <a:rPr lang="en-US" sz="2000" u="none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  <a:r>
                        <a:rPr lang="en-US" sz="2000" u="none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-US" sz="2000" u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viên</a:t>
                      </a:r>
                      <a:r>
                        <a:rPr lang="en-US" sz="2000" u="none">
                          <a:solidFill>
                            <a:srgbClr val="00206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gỗ</a:t>
                      </a:r>
                      <a:endParaRPr sz="2000" u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0CB"/>
                    </a:solidFill>
                  </a:tcPr>
                </a:tc>
              </a:tr>
            </a:tbl>
          </a:graphicData>
        </a:graphic>
      </p:graphicFrame>
      <p:sp>
        <p:nvSpPr>
          <p:cNvPr id="432" name="Google Shape;432;p18"/>
          <p:cNvSpPr/>
          <p:nvPr/>
        </p:nvSpPr>
        <p:spPr>
          <a:xfrm>
            <a:off x="1644953" y="1402837"/>
            <a:ext cx="9144000" cy="1555059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rnd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12D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212D32"/>
                </a:solidFill>
                <a:latin typeface="Arial"/>
                <a:ea typeface="Arial"/>
                <a:cs typeface="Arial"/>
                <a:sym typeface="Arial"/>
              </a:rPr>
              <a:t>CTC áp dụng cho nguyên liệu không có xuất xứ</a:t>
            </a:r>
            <a:endParaRPr b="1" sz="2200">
              <a:solidFill>
                <a:srgbClr val="212D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212D32"/>
                </a:solidFill>
                <a:latin typeface="Arial"/>
                <a:ea typeface="Arial"/>
                <a:cs typeface="Arial"/>
                <a:sym typeface="Arial"/>
              </a:rPr>
              <a:t>Thể hiện trên C/O : CC / CTH / CTSH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8"/>
          <p:cNvSpPr/>
          <p:nvPr/>
        </p:nvSpPr>
        <p:spPr>
          <a:xfrm>
            <a:off x="2450356" y="948099"/>
            <a:ext cx="2334955" cy="4572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</a:t>
            </a:r>
            <a:endParaRPr/>
          </a:p>
        </p:txBody>
      </p:sp>
      <p:sp>
        <p:nvSpPr>
          <p:cNvPr id="434" name="Google Shape;434;p18"/>
          <p:cNvSpPr/>
          <p:nvPr/>
        </p:nvSpPr>
        <p:spPr>
          <a:xfrm>
            <a:off x="5044491" y="923479"/>
            <a:ext cx="2362200" cy="457200"/>
          </a:xfrm>
          <a:prstGeom prst="rect">
            <a:avLst/>
          </a:prstGeom>
          <a:gradFill>
            <a:gsLst>
              <a:gs pos="0">
                <a:srgbClr val="BDD5B6"/>
              </a:gs>
              <a:gs pos="88000">
                <a:srgbClr val="74AC5E"/>
              </a:gs>
              <a:gs pos="100000">
                <a:srgbClr val="74AC5E"/>
              </a:gs>
            </a:gsLst>
            <a:lin ang="5400000" scaled="0"/>
          </a:gra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CTH</a:t>
            </a:r>
            <a:endParaRPr/>
          </a:p>
        </p:txBody>
      </p:sp>
      <p:sp>
        <p:nvSpPr>
          <p:cNvPr id="435" name="Google Shape;435;p18"/>
          <p:cNvSpPr/>
          <p:nvPr/>
        </p:nvSpPr>
        <p:spPr>
          <a:xfrm>
            <a:off x="7882575" y="912216"/>
            <a:ext cx="2099513" cy="457200"/>
          </a:xfrm>
          <a:prstGeom prst="rect">
            <a:avLst/>
          </a:prstGeom>
          <a:solidFill>
            <a:srgbClr val="D3D3D3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CTSH</a:t>
            </a:r>
            <a:endParaRPr/>
          </a:p>
        </p:txBody>
      </p:sp>
      <p:sp>
        <p:nvSpPr>
          <p:cNvPr id="436" name="Google Shape;436;p18"/>
          <p:cNvSpPr/>
          <p:nvPr/>
        </p:nvSpPr>
        <p:spPr>
          <a:xfrm>
            <a:off x="2450356" y="141363"/>
            <a:ext cx="7533195" cy="553998"/>
          </a:xfrm>
          <a:prstGeom prst="rect">
            <a:avLst/>
          </a:prstGeom>
          <a:solidFill>
            <a:srgbClr val="F8D0CB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CHUYỂN ĐỔI MÃ SỐ HÀNG HOÁ (CTC)</a:t>
            </a:r>
            <a:endParaRPr/>
          </a:p>
        </p:txBody>
      </p:sp>
      <p:sp>
        <p:nvSpPr>
          <p:cNvPr id="437" name="Google Shape;437;p18"/>
          <p:cNvSpPr/>
          <p:nvPr/>
        </p:nvSpPr>
        <p:spPr>
          <a:xfrm>
            <a:off x="9850554" y="4799636"/>
            <a:ext cx="1489959" cy="941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999" r="-12999" t="0"/>
            </a:stretch>
          </a:blipFill>
          <a:ln cap="rnd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Kết quả hình ảnh cho hình ảnh thảm nhựa" id="438" name="Google Shape;43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56411" y="3575899"/>
            <a:ext cx="1684102" cy="11537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ơ hội xuất khẩu viên gỗ nén » CÔNG TY CỔ PHẦN NETMA Gỗ nén" id="439" name="Google Shape;43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56411" y="5769190"/>
            <a:ext cx="1964522" cy="105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600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9"/>
          <p:cNvSpPr/>
          <p:nvPr/>
        </p:nvSpPr>
        <p:spPr>
          <a:xfrm>
            <a:off x="1623812" y="4953000"/>
            <a:ext cx="8838357" cy="1762958"/>
          </a:xfrm>
          <a:prstGeom prst="rect">
            <a:avLst/>
          </a:prstGeom>
          <a:solidFill>
            <a:srgbClr val="FADFCF"/>
          </a:solidFill>
          <a:ln cap="rnd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NW của NL có HS trùng với HS của SP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                          NW của SP </a:t>
            </a:r>
            <a:endParaRPr/>
          </a:p>
        </p:txBody>
      </p:sp>
      <p:sp>
        <p:nvSpPr>
          <p:cNvPr id="445" name="Google Shape;445;p19"/>
          <p:cNvSpPr/>
          <p:nvPr/>
        </p:nvSpPr>
        <p:spPr>
          <a:xfrm>
            <a:off x="1478867" y="1666042"/>
            <a:ext cx="8891366" cy="1762958"/>
          </a:xfrm>
          <a:prstGeom prst="rect">
            <a:avLst/>
          </a:prstGeom>
          <a:solidFill>
            <a:srgbClr val="E9F6CE"/>
          </a:solidFill>
          <a:ln cap="rnd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Trị giá của NL có HS trùng với HS của SP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FOB của SP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9"/>
          <p:cNvSpPr/>
          <p:nvPr/>
        </p:nvSpPr>
        <p:spPr>
          <a:xfrm>
            <a:off x="2057400" y="4347163"/>
            <a:ext cx="8077200" cy="533399"/>
          </a:xfrm>
          <a:prstGeom prst="roundRect">
            <a:avLst>
              <a:gd fmla="val 16667" name="adj"/>
            </a:avLst>
          </a:prstGeom>
          <a:solidFill>
            <a:srgbClr val="F8D0CB"/>
          </a:solidFill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Công thức tính DMI theo trọng lượng tịnh NW</a:t>
            </a:r>
            <a:endParaRPr/>
          </a:p>
        </p:txBody>
      </p:sp>
      <p:sp>
        <p:nvSpPr>
          <p:cNvPr id="447" name="Google Shape;447;p19"/>
          <p:cNvSpPr/>
          <p:nvPr/>
        </p:nvSpPr>
        <p:spPr>
          <a:xfrm>
            <a:off x="2717461" y="1052452"/>
            <a:ext cx="6431460" cy="567567"/>
          </a:xfrm>
          <a:prstGeom prst="roundRect">
            <a:avLst>
              <a:gd fmla="val 16667" name="adj"/>
            </a:avLst>
          </a:prstGeom>
          <a:solidFill>
            <a:srgbClr val="D9F4C9"/>
          </a:solidFill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Công thức tính DMI theo trị giá FOB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8" name="Google Shape;448;p19"/>
          <p:cNvCxnSpPr/>
          <p:nvPr/>
        </p:nvCxnSpPr>
        <p:spPr>
          <a:xfrm>
            <a:off x="2057400" y="2592314"/>
            <a:ext cx="5370171" cy="0"/>
          </a:xfrm>
          <a:prstGeom prst="straightConnector1">
            <a:avLst/>
          </a:prstGeom>
          <a:noFill/>
          <a:ln cap="rnd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449" name="Google Shape;449;p19"/>
          <p:cNvCxnSpPr/>
          <p:nvPr/>
        </p:nvCxnSpPr>
        <p:spPr>
          <a:xfrm>
            <a:off x="2971801" y="5834479"/>
            <a:ext cx="4835835" cy="0"/>
          </a:xfrm>
          <a:prstGeom prst="straightConnector1">
            <a:avLst/>
          </a:prstGeom>
          <a:noFill/>
          <a:ln cap="rnd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sp>
        <p:nvSpPr>
          <p:cNvPr id="450" name="Google Shape;450;p19"/>
          <p:cNvSpPr/>
          <p:nvPr/>
        </p:nvSpPr>
        <p:spPr>
          <a:xfrm>
            <a:off x="8229600" y="5516458"/>
            <a:ext cx="1368152" cy="636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=&lt; 10%</a:t>
            </a:r>
            <a:endParaRPr/>
          </a:p>
        </p:txBody>
      </p:sp>
      <p:sp>
        <p:nvSpPr>
          <p:cNvPr id="451" name="Google Shape;451;p19"/>
          <p:cNvSpPr/>
          <p:nvPr/>
        </p:nvSpPr>
        <p:spPr>
          <a:xfrm>
            <a:off x="7673626" y="2309446"/>
            <a:ext cx="1368152" cy="636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=&lt; 10%</a:t>
            </a:r>
            <a:endParaRPr/>
          </a:p>
        </p:txBody>
      </p:sp>
      <p:sp>
        <p:nvSpPr>
          <p:cNvPr id="452" name="Google Shape;452;p19"/>
          <p:cNvSpPr/>
          <p:nvPr/>
        </p:nvSpPr>
        <p:spPr>
          <a:xfrm>
            <a:off x="6978016" y="2644305"/>
            <a:ext cx="1935660" cy="636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Hoặc =&lt;  7%</a:t>
            </a:r>
            <a:endParaRPr/>
          </a:p>
        </p:txBody>
      </p:sp>
      <p:sp>
        <p:nvSpPr>
          <p:cNvPr id="453" name="Google Shape;453;p19"/>
          <p:cNvSpPr/>
          <p:nvPr/>
        </p:nvSpPr>
        <p:spPr>
          <a:xfrm>
            <a:off x="4495800" y="261603"/>
            <a:ext cx="2857500" cy="520621"/>
          </a:xfrm>
          <a:prstGeom prst="roundRect">
            <a:avLst>
              <a:gd fmla="val 16667" name="adj"/>
            </a:avLst>
          </a:prstGeom>
          <a:solidFill>
            <a:srgbClr val="F8D0CB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MINIMIS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 GO MOIT copy" id="454" name="Google Shape;45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064" y="49989"/>
            <a:ext cx="3011487" cy="9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600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"/>
          <p:cNvSpPr/>
          <p:nvPr/>
        </p:nvSpPr>
        <p:spPr>
          <a:xfrm>
            <a:off x="4428386" y="1259656"/>
            <a:ext cx="3884613" cy="571169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CHỨNG NHẬN XUẤT XỨ C/O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/>
          <p:nvPr/>
        </p:nvSpPr>
        <p:spPr>
          <a:xfrm rot="2092349">
            <a:off x="1978120" y="3912446"/>
            <a:ext cx="173215" cy="57150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7818"/>
          </a:solidFill>
          <a:ln cap="rnd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3500660" y="3465623"/>
            <a:ext cx="357190" cy="107157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EB7564"/>
          </a:solidFill>
          <a:ln cap="rnd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"/>
          <p:cNvSpPr/>
          <p:nvPr/>
        </p:nvSpPr>
        <p:spPr>
          <a:xfrm>
            <a:off x="8524892" y="2785934"/>
            <a:ext cx="163396" cy="369726"/>
          </a:xfrm>
          <a:prstGeom prst="downArrow">
            <a:avLst>
              <a:gd fmla="val 55925" name="adj1"/>
              <a:gd fmla="val 50000" name="adj2"/>
            </a:avLst>
          </a:prstGeom>
          <a:solidFill>
            <a:srgbClr val="48432A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"/>
          <p:cNvSpPr/>
          <p:nvPr/>
        </p:nvSpPr>
        <p:spPr>
          <a:xfrm rot="-212808">
            <a:off x="7110022" y="5342487"/>
            <a:ext cx="285752" cy="769288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A5010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ình ảnh có liên quan" id="165" name="Google Shape;165;p2"/>
          <p:cNvPicPr preferRelativeResize="0"/>
          <p:nvPr/>
        </p:nvPicPr>
        <p:blipFill rotWithShape="1">
          <a:blip r:embed="rId3">
            <a:alphaModFix/>
          </a:blip>
          <a:srcRect b="10624" l="6618" r="5185" t="8916"/>
          <a:stretch/>
        </p:blipFill>
        <p:spPr>
          <a:xfrm>
            <a:off x="1007592" y="1130950"/>
            <a:ext cx="1543050" cy="112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"/>
          <p:cNvSpPr/>
          <p:nvPr/>
        </p:nvSpPr>
        <p:spPr>
          <a:xfrm rot="507172">
            <a:off x="1383829" y="1349200"/>
            <a:ext cx="790575" cy="249237"/>
          </a:xfrm>
          <a:prstGeom prst="rect">
            <a:avLst/>
          </a:prstGeom>
          <a:solidFill>
            <a:srgbClr val="00B050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FTAs</a:t>
            </a: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6753423" y="6148396"/>
            <a:ext cx="2413613" cy="404804"/>
          </a:xfrm>
          <a:prstGeom prst="rect">
            <a:avLst/>
          </a:prstGeom>
          <a:solidFill>
            <a:srgbClr val="FADFCF"/>
          </a:solidFill>
          <a:ln cap="rnd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Song phương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3933732" y="6148396"/>
            <a:ext cx="2303463" cy="404805"/>
          </a:xfrm>
          <a:prstGeom prst="rect">
            <a:avLst/>
          </a:prstGeom>
          <a:solidFill>
            <a:srgbClr val="D9F4C9"/>
          </a:solidFill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Đa phương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1571661" y="4531170"/>
            <a:ext cx="769979" cy="1266165"/>
          </a:xfrm>
          <a:prstGeom prst="rect">
            <a:avLst/>
          </a:prstGeom>
          <a:solidFill>
            <a:srgbClr val="D9F4C9"/>
          </a:solidFill>
          <a:ln cap="rnd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GSP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REX </a:t>
            </a: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2597741" y="2529040"/>
            <a:ext cx="285752" cy="785818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7818"/>
          </a:solidFill>
          <a:ln cap="rnd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3098946" y="2108279"/>
            <a:ext cx="2071702" cy="558944"/>
          </a:xfrm>
          <a:prstGeom prst="roundRect">
            <a:avLst>
              <a:gd fmla="val 16667" name="adj"/>
            </a:avLst>
          </a:prstGeom>
          <a:solidFill>
            <a:srgbClr val="2A5010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Ưu đãi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6263456" y="4001408"/>
            <a:ext cx="285752" cy="57150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7818"/>
          </a:solidFill>
          <a:ln cap="rnd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5763874" y="4786006"/>
            <a:ext cx="1400444" cy="574648"/>
          </a:xfrm>
          <a:prstGeom prst="rect">
            <a:avLst/>
          </a:prstGeom>
          <a:solidFill>
            <a:srgbClr val="EAE6DB"/>
          </a:solidFill>
          <a:ln cap="rnd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FTA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OP MONEY Realistic Double Sided Fake Copy New Style 100 dollar bills - 10K Stack of 100âs Plus FREE Bank Strap. Film Props Pretend Play Party Decoration Fancy Dress Casino Games Supreme Cash Gun" id="174" name="Google Shape;17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4526" y="4441826"/>
            <a:ext cx="2016125" cy="1298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Ã¬nh áº£nh hoa há»ng" id="175" name="Google Shape;17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30550" y="2701925"/>
            <a:ext cx="2533650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"/>
          <p:cNvSpPr/>
          <p:nvPr/>
        </p:nvSpPr>
        <p:spPr>
          <a:xfrm>
            <a:off x="5408387" y="3153181"/>
            <a:ext cx="1755931" cy="679302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Ưu đãi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đặc biệt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"/>
          <p:cNvSpPr/>
          <p:nvPr/>
        </p:nvSpPr>
        <p:spPr>
          <a:xfrm rot="-7598765">
            <a:off x="5408386" y="2403802"/>
            <a:ext cx="285752" cy="785818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7818"/>
          </a:solidFill>
          <a:ln cap="rnd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1595862" y="3153182"/>
            <a:ext cx="1650292" cy="59063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Ưu đãi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hÃ¬nh áº£nh hoa há»ng" id="179" name="Google Shape;179;p2"/>
          <p:cNvPicPr preferRelativeResize="0"/>
          <p:nvPr/>
        </p:nvPicPr>
        <p:blipFill rotWithShape="1">
          <a:blip r:embed="rId5">
            <a:alphaModFix/>
          </a:blip>
          <a:srcRect b="-334" l="4637" r="7506" t="334"/>
          <a:stretch/>
        </p:blipFill>
        <p:spPr>
          <a:xfrm>
            <a:off x="7413626" y="2727325"/>
            <a:ext cx="2303463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"/>
          <p:cNvSpPr/>
          <p:nvPr/>
        </p:nvSpPr>
        <p:spPr>
          <a:xfrm>
            <a:off x="7580999" y="2102323"/>
            <a:ext cx="1928826" cy="544506"/>
          </a:xfrm>
          <a:prstGeom prst="roundRect">
            <a:avLst>
              <a:gd fmla="val 16667" name="adj"/>
            </a:avLst>
          </a:prstGeom>
          <a:solidFill>
            <a:srgbClr val="6C643F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Không ưu đãi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7850981" y="3147353"/>
            <a:ext cx="1428750" cy="588962"/>
          </a:xfrm>
          <a:prstGeom prst="roundRect">
            <a:avLst>
              <a:gd fmla="val 16667" name="adj"/>
            </a:avLst>
          </a:prstGeom>
          <a:solidFill>
            <a:srgbClr val="6C643F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 B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"/>
          <p:cNvSpPr/>
          <p:nvPr/>
        </p:nvSpPr>
        <p:spPr>
          <a:xfrm rot="-761724">
            <a:off x="5611462" y="5532086"/>
            <a:ext cx="285752" cy="72804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A5010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2583481" y="4542318"/>
            <a:ext cx="614635" cy="1248882"/>
          </a:xfrm>
          <a:prstGeom prst="rect">
            <a:avLst/>
          </a:prstGeom>
          <a:solidFill>
            <a:srgbClr val="D9F4C9"/>
          </a:solidFill>
          <a:ln cap="rnd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VN-CU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"/>
          <p:cNvSpPr/>
          <p:nvPr/>
        </p:nvSpPr>
        <p:spPr>
          <a:xfrm rot="-1644172">
            <a:off x="2654121" y="3902854"/>
            <a:ext cx="173215" cy="57150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7818"/>
          </a:solidFill>
          <a:ln cap="rnd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"/>
          <p:cNvSpPr/>
          <p:nvPr/>
        </p:nvSpPr>
        <p:spPr>
          <a:xfrm>
            <a:off x="8402536" y="2731784"/>
            <a:ext cx="285752" cy="35669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rnd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"/>
          <p:cNvSpPr/>
          <p:nvPr/>
        </p:nvSpPr>
        <p:spPr>
          <a:xfrm>
            <a:off x="5888403" y="1870129"/>
            <a:ext cx="964581" cy="770199"/>
          </a:xfrm>
          <a:prstGeom prst="leftRightUpArrow">
            <a:avLst>
              <a:gd fmla="val 20358" name="adj1"/>
              <a:gd fmla="val 25000" name="adj2"/>
              <a:gd fmla="val 25000" name="adj3"/>
            </a:avLst>
          </a:prstGeom>
          <a:solidFill>
            <a:srgbClr val="00B050"/>
          </a:solidFill>
          <a:ln cap="rnd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3374933" y="71649"/>
            <a:ext cx="5442134" cy="1023117"/>
          </a:xfrm>
          <a:prstGeom prst="roundRect">
            <a:avLst>
              <a:gd fmla="val 16667" name="adj"/>
            </a:avLst>
          </a:prstGeom>
          <a:solidFill>
            <a:srgbClr val="F8D0CB"/>
          </a:solidFill>
          <a:ln cap="rnd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Chuyên đề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KHÁI QUÁT VỀ C/O &amp; FTA</a:t>
            </a:r>
            <a:endParaRPr/>
          </a:p>
        </p:txBody>
      </p:sp>
      <p:pic>
        <p:nvPicPr>
          <p:cNvPr id="188" name="Google Shape;18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98563" y="1176018"/>
            <a:ext cx="1513400" cy="632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 GO MOIT copy" id="189" name="Google Shape;189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348" y="81297"/>
            <a:ext cx="3011487" cy="759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0"/>
          <p:cNvSpPr/>
          <p:nvPr/>
        </p:nvSpPr>
        <p:spPr>
          <a:xfrm>
            <a:off x="1648417" y="1318878"/>
            <a:ext cx="4114800" cy="52705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DD5B6"/>
              </a:gs>
              <a:gs pos="88000">
                <a:srgbClr val="74AC5E"/>
              </a:gs>
              <a:gs pos="100000">
                <a:srgbClr val="74AC5E"/>
              </a:gs>
            </a:gsLst>
            <a:lin ang="5400000" scaled="0"/>
          </a:gradFill>
          <a:ln cap="rnd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Áp dụng với giá trị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0"/>
          <p:cNvSpPr/>
          <p:nvPr/>
        </p:nvSpPr>
        <p:spPr>
          <a:xfrm>
            <a:off x="7256928" y="1315703"/>
            <a:ext cx="3276600" cy="533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DD5B6"/>
              </a:gs>
              <a:gs pos="88000">
                <a:srgbClr val="74AC5E"/>
              </a:gs>
              <a:gs pos="100000">
                <a:srgbClr val="74AC5E"/>
              </a:gs>
            </a:gsLst>
            <a:lin ang="5400000" scaled="0"/>
          </a:gradFill>
          <a:ln cap="rnd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Áp dụng với trọng lượng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0"/>
          <p:cNvSpPr/>
          <p:nvPr/>
        </p:nvSpPr>
        <p:spPr>
          <a:xfrm>
            <a:off x="493059" y="2305558"/>
            <a:ext cx="5270158" cy="1123443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10% với tất cả các Chương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20"/>
          <p:cNvSpPr/>
          <p:nvPr/>
        </p:nvSpPr>
        <p:spPr>
          <a:xfrm>
            <a:off x="519722" y="6066012"/>
            <a:ext cx="5289682" cy="690722"/>
          </a:xfrm>
          <a:prstGeom prst="roundRect">
            <a:avLst>
              <a:gd fmla="val 16667" name="adj"/>
            </a:avLst>
          </a:prstGeom>
          <a:solidFill>
            <a:srgbClr val="F5C0A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0"/>
          <p:cNvSpPr/>
          <p:nvPr/>
        </p:nvSpPr>
        <p:spPr>
          <a:xfrm>
            <a:off x="7238999" y="2307850"/>
            <a:ext cx="4459942" cy="1121151"/>
          </a:xfrm>
          <a:prstGeom prst="roundRect">
            <a:avLst>
              <a:gd fmla="val 16667" name="adj"/>
            </a:avLst>
          </a:prstGeom>
          <a:solidFill>
            <a:srgbClr val="FADFCF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0"/>
          <p:cNvSpPr/>
          <p:nvPr/>
        </p:nvSpPr>
        <p:spPr>
          <a:xfrm>
            <a:off x="7288354" y="6059431"/>
            <a:ext cx="4410585" cy="690722"/>
          </a:xfrm>
          <a:prstGeom prst="roundRect">
            <a:avLst>
              <a:gd fmla="val 16667" name="adj"/>
            </a:avLst>
          </a:prstGeom>
          <a:solidFill>
            <a:srgbClr val="F5C0A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0"/>
          <p:cNvSpPr/>
          <p:nvPr/>
        </p:nvSpPr>
        <p:spPr>
          <a:xfrm>
            <a:off x="493059" y="3585052"/>
            <a:ext cx="5270158" cy="1043508"/>
          </a:xfrm>
          <a:prstGeom prst="roundRect">
            <a:avLst>
              <a:gd fmla="val 16667" name="adj"/>
            </a:avLst>
          </a:prstGeom>
          <a:solidFill>
            <a:srgbClr val="D9F4C9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10% với tất cả 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 Chương</a:t>
            </a:r>
            <a:endParaRPr/>
          </a:p>
        </p:txBody>
      </p:sp>
      <p:sp>
        <p:nvSpPr>
          <p:cNvPr id="467" name="Google Shape;467;p20"/>
          <p:cNvSpPr/>
          <p:nvPr/>
        </p:nvSpPr>
        <p:spPr>
          <a:xfrm>
            <a:off x="7238999" y="3579332"/>
            <a:ext cx="4459941" cy="1088472"/>
          </a:xfrm>
          <a:prstGeom prst="roundRect">
            <a:avLst>
              <a:gd fmla="val 16667" name="adj"/>
            </a:avLst>
          </a:prstGeom>
          <a:solidFill>
            <a:srgbClr val="D9F4C9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10% với các Chương từ 50- 63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0"/>
          <p:cNvSpPr/>
          <p:nvPr/>
        </p:nvSpPr>
        <p:spPr>
          <a:xfrm>
            <a:off x="5956843" y="1315703"/>
            <a:ext cx="1139261" cy="533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2E4BB"/>
              </a:gs>
              <a:gs pos="88000">
                <a:srgbClr val="9FC95F"/>
              </a:gs>
              <a:gs pos="100000">
                <a:srgbClr val="9FC95F"/>
              </a:gs>
            </a:gsLst>
            <a:lin ang="5400000" scaled="0"/>
          </a:gradFill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Form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0"/>
          <p:cNvSpPr/>
          <p:nvPr/>
        </p:nvSpPr>
        <p:spPr>
          <a:xfrm>
            <a:off x="5933944" y="2305556"/>
            <a:ext cx="1139260" cy="1123444"/>
          </a:xfrm>
          <a:prstGeom prst="rect">
            <a:avLst/>
          </a:prstGeom>
          <a:solidFill>
            <a:srgbClr val="66FF6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AHK</a:t>
            </a:r>
            <a:endParaRPr/>
          </a:p>
        </p:txBody>
      </p:sp>
      <p:sp>
        <p:nvSpPr>
          <p:cNvPr id="470" name="Google Shape;470;p20"/>
          <p:cNvSpPr/>
          <p:nvPr/>
        </p:nvSpPr>
        <p:spPr>
          <a:xfrm>
            <a:off x="5960247" y="3604613"/>
            <a:ext cx="1139261" cy="1096497"/>
          </a:xfrm>
          <a:prstGeom prst="rect">
            <a:avLst/>
          </a:prstGeom>
          <a:solidFill>
            <a:schemeClr val="lt2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AANZ, RCEP</a:t>
            </a:r>
            <a:endParaRPr/>
          </a:p>
        </p:txBody>
      </p:sp>
      <p:sp>
        <p:nvSpPr>
          <p:cNvPr id="471" name="Google Shape;471;p20"/>
          <p:cNvSpPr/>
          <p:nvPr/>
        </p:nvSpPr>
        <p:spPr>
          <a:xfrm>
            <a:off x="3705817" y="185925"/>
            <a:ext cx="7537609" cy="719808"/>
          </a:xfrm>
          <a:prstGeom prst="roundRect">
            <a:avLst>
              <a:gd fmla="val 16667" name="adj"/>
            </a:avLst>
          </a:prstGeom>
          <a:solidFill>
            <a:srgbClr val="F8D0CB"/>
          </a:solidFill>
          <a:ln cap="rnd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MINIMIS TRONG CÁC FTA ASEAN +</a:t>
            </a:r>
            <a:endParaRPr/>
          </a:p>
        </p:txBody>
      </p:sp>
      <p:sp>
        <p:nvSpPr>
          <p:cNvPr id="472" name="Google Shape;472;p20"/>
          <p:cNvSpPr/>
          <p:nvPr/>
        </p:nvSpPr>
        <p:spPr>
          <a:xfrm>
            <a:off x="8548986" y="2216082"/>
            <a:ext cx="1512168" cy="1265123"/>
          </a:xfrm>
          <a:prstGeom prst="mathMultiply">
            <a:avLst>
              <a:gd fmla="val 23520" name="adj1"/>
            </a:avLst>
          </a:prstGeom>
          <a:solidFill>
            <a:srgbClr val="C00000"/>
          </a:solidFill>
          <a:ln cap="rnd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sz="18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0"/>
          <p:cNvSpPr/>
          <p:nvPr/>
        </p:nvSpPr>
        <p:spPr>
          <a:xfrm>
            <a:off x="5953273" y="6066012"/>
            <a:ext cx="1153211" cy="680116"/>
          </a:xfrm>
          <a:prstGeom prst="roundRect">
            <a:avLst>
              <a:gd fmla="val 16667" name="adj"/>
            </a:avLst>
          </a:prstGeom>
          <a:solidFill>
            <a:srgbClr val="F1A298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endParaRPr/>
          </a:p>
        </p:txBody>
      </p:sp>
      <p:pic>
        <p:nvPicPr>
          <p:cNvPr descr="Kết quả hình ảnh cho biểu tượng mặt buồn" id="474" name="Google Shape;474;p20"/>
          <p:cNvPicPr preferRelativeResize="0"/>
          <p:nvPr/>
        </p:nvPicPr>
        <p:blipFill rotWithShape="1">
          <a:blip r:embed="rId3">
            <a:alphaModFix/>
          </a:blip>
          <a:srcRect b="2953" l="6070" r="9388" t="9521"/>
          <a:stretch/>
        </p:blipFill>
        <p:spPr>
          <a:xfrm>
            <a:off x="4927630" y="6165305"/>
            <a:ext cx="736322" cy="54226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Buồn, Khóc, Xé, Cảm Xúc, Tâm Trạng, Khuôn Mặt, Đau" id="475" name="Google Shape;475;p20"/>
          <p:cNvPicPr preferRelativeResize="0"/>
          <p:nvPr/>
        </p:nvPicPr>
        <p:blipFill rotWithShape="1">
          <a:blip r:embed="rId4">
            <a:alphaModFix/>
          </a:blip>
          <a:srcRect b="2341" l="1752" r="7449" t="2341"/>
          <a:stretch/>
        </p:blipFill>
        <p:spPr>
          <a:xfrm>
            <a:off x="7366190" y="6165305"/>
            <a:ext cx="680689" cy="54226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76" name="Google Shape;476;p20"/>
          <p:cNvSpPr/>
          <p:nvPr/>
        </p:nvSpPr>
        <p:spPr>
          <a:xfrm>
            <a:off x="9248158" y="5974775"/>
            <a:ext cx="1008112" cy="929297"/>
          </a:xfrm>
          <a:prstGeom prst="mathMultiply">
            <a:avLst>
              <a:gd fmla="val 23520" name="adj1"/>
            </a:avLst>
          </a:prstGeom>
          <a:solidFill>
            <a:srgbClr val="C00000"/>
          </a:solidFill>
          <a:ln cap="rnd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sz="2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20"/>
          <p:cNvSpPr/>
          <p:nvPr/>
        </p:nvSpPr>
        <p:spPr>
          <a:xfrm>
            <a:off x="2446387" y="5952267"/>
            <a:ext cx="1008112" cy="929297"/>
          </a:xfrm>
          <a:prstGeom prst="mathMultiply">
            <a:avLst>
              <a:gd fmla="val 23520" name="adj1"/>
            </a:avLst>
          </a:prstGeom>
          <a:solidFill>
            <a:srgbClr val="C00000"/>
          </a:solidFill>
          <a:ln cap="rnd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sz="2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0"/>
          <p:cNvSpPr/>
          <p:nvPr/>
        </p:nvSpPr>
        <p:spPr>
          <a:xfrm>
            <a:off x="493059" y="4742306"/>
            <a:ext cx="5289682" cy="1209961"/>
          </a:xfrm>
          <a:prstGeom prst="roundRect">
            <a:avLst>
              <a:gd fmla="val 16667" name="adj"/>
            </a:avLst>
          </a:prstGeom>
          <a:solidFill>
            <a:srgbClr val="F9F1D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AK, AJ: Ngoại trừ từ C.50 – 63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AK:10% với các Ch</a:t>
            </a:r>
            <a:r>
              <a:rPr lang="en-U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ươ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AJ, : 10% một  số Chương ;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7% một số HS </a:t>
            </a:r>
            <a:endParaRPr/>
          </a:p>
        </p:txBody>
      </p:sp>
      <p:sp>
        <p:nvSpPr>
          <p:cNvPr id="479" name="Google Shape;479;p20"/>
          <p:cNvSpPr/>
          <p:nvPr/>
        </p:nvSpPr>
        <p:spPr>
          <a:xfrm>
            <a:off x="5953272" y="4800040"/>
            <a:ext cx="1139260" cy="1090361"/>
          </a:xfrm>
          <a:prstGeom prst="rect">
            <a:avLst/>
          </a:prstGeom>
          <a:solidFill>
            <a:schemeClr val="lt2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AJ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0"/>
          <p:cNvSpPr/>
          <p:nvPr/>
        </p:nvSpPr>
        <p:spPr>
          <a:xfrm>
            <a:off x="7288354" y="4798531"/>
            <a:ext cx="4410586" cy="1130172"/>
          </a:xfrm>
          <a:prstGeom prst="roundRect">
            <a:avLst>
              <a:gd fmla="val 16667" name="adj"/>
            </a:avLst>
          </a:prstGeom>
          <a:solidFill>
            <a:srgbClr val="F9F1D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10% với các Ch</a:t>
            </a:r>
            <a:r>
              <a:rPr lang="en-U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ươ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 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ừ 50 –</a:t>
            </a:r>
            <a:r>
              <a:rPr lang="en-U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Chương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63</a:t>
            </a:r>
            <a:endParaRPr/>
          </a:p>
        </p:txBody>
      </p:sp>
      <p:pic>
        <p:nvPicPr>
          <p:cNvPr descr="LO GO MOIT copy" id="481" name="Google Shape;48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4064" y="49989"/>
            <a:ext cx="3011487" cy="9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600"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1"/>
          <p:cNvSpPr/>
          <p:nvPr/>
        </p:nvSpPr>
        <p:spPr>
          <a:xfrm>
            <a:off x="4695825" y="185892"/>
            <a:ext cx="4572000" cy="795718"/>
          </a:xfrm>
          <a:prstGeom prst="roundRect">
            <a:avLst>
              <a:gd fmla="val 16667" name="adj"/>
            </a:avLst>
          </a:prstGeom>
          <a:solidFill>
            <a:srgbClr val="F8D0CB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MINIMIS trong ATIGA</a:t>
            </a:r>
            <a:endParaRPr/>
          </a:p>
        </p:txBody>
      </p:sp>
      <p:graphicFrame>
        <p:nvGraphicFramePr>
          <p:cNvPr id="488" name="Google Shape;488;p21"/>
          <p:cNvGraphicFramePr/>
          <p:nvPr/>
        </p:nvGraphicFramePr>
        <p:xfrm>
          <a:off x="338833" y="23787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{2663458A-2885-49DB-8B3B-49711C906862}</a:tableStyleId>
              </a:tblPr>
              <a:tblGrid>
                <a:gridCol w="798950"/>
                <a:gridCol w="2294975"/>
                <a:gridCol w="1596500"/>
                <a:gridCol w="798250"/>
                <a:gridCol w="1197375"/>
                <a:gridCol w="1197375"/>
                <a:gridCol w="3750700"/>
              </a:tblGrid>
              <a:tr h="955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STT</a:t>
                      </a:r>
                      <a:endParaRPr b="1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Nguyên liệu</a:t>
                      </a:r>
                      <a:endParaRPr b="1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HS</a:t>
                      </a:r>
                      <a:endParaRPr b="1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Định mức</a:t>
                      </a:r>
                      <a:endParaRPr b="1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Trị giá</a:t>
                      </a:r>
                      <a:endParaRPr b="1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Xuất xứ</a:t>
                      </a:r>
                      <a:endParaRPr b="1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Chứng từ tham chiếu</a:t>
                      </a:r>
                      <a:endParaRPr b="1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5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Khung bếp bằng sắt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73.21.90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1 cái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14 $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TQ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TKNK</a:t>
                      </a:r>
                      <a:endParaRPr sz="2000" u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5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Mặt bếp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73.21.90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1 cái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30 $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VN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SX tại VN, Hóa đơn, PLX</a:t>
                      </a:r>
                      <a:endParaRPr sz="2000" u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3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Bugi đánh lửa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85.11.10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1 cái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10 $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Nhật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NK từ Nhật</a:t>
                      </a:r>
                      <a:endParaRPr sz="2000" u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0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Chi tiết khác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73.21.90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1 bộ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62 $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VN</a:t>
                      </a:r>
                      <a:endParaRPr sz="2000" u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SX tại VN, Hóa đơn, PLX</a:t>
                      </a:r>
                      <a:endParaRPr sz="2000" u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89" name="Google Shape;489;p21"/>
          <p:cNvSpPr/>
          <p:nvPr/>
        </p:nvSpPr>
        <p:spPr>
          <a:xfrm>
            <a:off x="338833" y="1203229"/>
            <a:ext cx="11634092" cy="707886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3810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Ví dụ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Bếp gas, H.S code </a:t>
            </a:r>
            <a:r>
              <a:rPr b="1" lang="en-US" sz="20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73</a:t>
            </a:r>
            <a:r>
              <a:rPr b="1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en-US" sz="20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21.11</a:t>
            </a:r>
            <a:r>
              <a:rPr b="1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được sản xuất tại Việt Nam và xuất khẩu qua Mianmar, với giá FOB: 152 USD. Nhà XK áp dụng tiêu chí CTH?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áº¿t quáº£ hÃ¬nh áº£nh cho hÃ¬nh áº£nh báº¿p ga" id="490" name="Google Shape;490;p21"/>
          <p:cNvPicPr preferRelativeResize="0"/>
          <p:nvPr/>
        </p:nvPicPr>
        <p:blipFill rotWithShape="1">
          <a:blip r:embed="rId4">
            <a:alphaModFix/>
          </a:blip>
          <a:srcRect b="37158" l="0" r="0" t="16089"/>
          <a:stretch/>
        </p:blipFill>
        <p:spPr>
          <a:xfrm>
            <a:off x="640903" y="178966"/>
            <a:ext cx="1981200" cy="795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600"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2"/>
          <p:cNvSpPr/>
          <p:nvPr/>
        </p:nvSpPr>
        <p:spPr>
          <a:xfrm>
            <a:off x="647700" y="1314450"/>
            <a:ext cx="9867900" cy="5314950"/>
          </a:xfrm>
          <a:prstGeom prst="roundRect">
            <a:avLst>
              <a:gd fmla="val 8586" name="adj"/>
            </a:avLst>
          </a:prstGeom>
          <a:solidFill>
            <a:srgbClr val="E9F6CE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Trả lời: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Vì HS của nguyên liệu không có xuất xứ là mặt bếp 73.21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trùng với HS </a:t>
            </a: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ở cấp 4 số của sản phẩm bếp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73.21, nên ta áp dụng quy tắc DMI.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DMI =                x 100% = 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9,21</a:t>
            </a: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% . 			 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152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Quy tắc DMI trong ATIGA cho phép tỷ lệ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linh hoạt </a:t>
            </a: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tối đa là 10% giá trị.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Kết luận: Bếp ga đáp ứng tiêu chí CTH + DMI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6" name="Google Shape;496;p22"/>
          <p:cNvCxnSpPr/>
          <p:nvPr/>
        </p:nvCxnSpPr>
        <p:spPr>
          <a:xfrm rot="10800000">
            <a:off x="2066925" y="3771900"/>
            <a:ext cx="685800" cy="0"/>
          </a:xfrm>
          <a:prstGeom prst="straightConnector1">
            <a:avLst/>
          </a:prstGeom>
          <a:noFill/>
          <a:ln cap="rnd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sp>
        <p:nvSpPr>
          <p:cNvPr id="497" name="Google Shape;497;p22"/>
          <p:cNvSpPr/>
          <p:nvPr/>
        </p:nvSpPr>
        <p:spPr>
          <a:xfrm>
            <a:off x="5879976" y="6427668"/>
            <a:ext cx="432048" cy="403464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áº¿t quáº£ hÃ¬nh áº£nh cho hÃ¬nh áº£nh báº¿p ga" id="498" name="Google Shape;498;p22"/>
          <p:cNvPicPr preferRelativeResize="0"/>
          <p:nvPr/>
        </p:nvPicPr>
        <p:blipFill rotWithShape="1">
          <a:blip r:embed="rId3">
            <a:alphaModFix/>
          </a:blip>
          <a:srcRect b="37158" l="0" r="0" t="16089"/>
          <a:stretch/>
        </p:blipFill>
        <p:spPr>
          <a:xfrm>
            <a:off x="9217449" y="3162634"/>
            <a:ext cx="2821852" cy="1405801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22"/>
          <p:cNvSpPr/>
          <p:nvPr/>
        </p:nvSpPr>
        <p:spPr>
          <a:xfrm>
            <a:off x="4019550" y="265660"/>
            <a:ext cx="4721038" cy="795718"/>
          </a:xfrm>
          <a:prstGeom prst="roundRect">
            <a:avLst>
              <a:gd fmla="val 16667" name="adj"/>
            </a:avLst>
          </a:prstGeom>
          <a:solidFill>
            <a:srgbClr val="F8D0CB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MINIMIS trong ATIGA</a:t>
            </a:r>
            <a:endParaRPr/>
          </a:p>
        </p:txBody>
      </p:sp>
    </p:spTree>
  </p:cSld>
  <p:clrMapOvr>
    <a:masterClrMapping/>
  </p:clrMapOvr>
  <p:transition spd="slow" p14:dur="1600"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5" name="Google Shape;505;p23"/>
          <p:cNvSpPr/>
          <p:nvPr/>
        </p:nvSpPr>
        <p:spPr>
          <a:xfrm>
            <a:off x="4686300" y="1447801"/>
            <a:ext cx="2819400" cy="822925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rnd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CHUYÊN ĐỀ</a:t>
            </a:r>
            <a:endParaRPr/>
          </a:p>
        </p:txBody>
      </p:sp>
      <p:sp>
        <p:nvSpPr>
          <p:cNvPr id="506" name="Google Shape;506;p23"/>
          <p:cNvSpPr/>
          <p:nvPr/>
        </p:nvSpPr>
        <p:spPr>
          <a:xfrm>
            <a:off x="1638300" y="3124200"/>
            <a:ext cx="8915400" cy="2057400"/>
          </a:xfrm>
          <a:prstGeom prst="roundRect">
            <a:avLst>
              <a:gd fmla="val 16667" name="adj"/>
            </a:avLst>
          </a:prstGeom>
          <a:solidFill>
            <a:srgbClr val="FADFCF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 SỐ QUY ĐỊNH KHÁC KHI ÁP DỤNG QUY TẮC XUẤT XỨ </a:t>
            </a:r>
            <a:endParaRPr/>
          </a:p>
        </p:txBody>
      </p:sp>
      <p:pic>
        <p:nvPicPr>
          <p:cNvPr descr="LO GO MOIT copy" id="507" name="Google Shape;50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944" y="39673"/>
            <a:ext cx="3011487" cy="1035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600"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4"/>
          <p:cNvSpPr/>
          <p:nvPr/>
        </p:nvSpPr>
        <p:spPr>
          <a:xfrm>
            <a:off x="5813651" y="4651236"/>
            <a:ext cx="5777713" cy="1932953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rnd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   </a:t>
            </a: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Tính theo RVC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Không áp dụng đối với: CTC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4"/>
          <p:cNvSpPr/>
          <p:nvPr/>
        </p:nvSpPr>
        <p:spPr>
          <a:xfrm>
            <a:off x="5813651" y="2350686"/>
            <a:ext cx="5777714" cy="1624623"/>
          </a:xfrm>
          <a:prstGeom prst="roundRect">
            <a:avLst>
              <a:gd fmla="val 16667" name="adj"/>
            </a:avLst>
          </a:prstGeom>
          <a:solidFill>
            <a:srgbClr val="99CCFF"/>
          </a:solidFill>
          <a:ln cap="rnd" cmpd="sng" w="19050">
            <a:solidFill>
              <a:srgbClr val="48432A"/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Không được tính đến khi xác định xuất xứ hàng hoá, dù với bất kỳ tiêu chí nào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4"/>
          <p:cNvSpPr/>
          <p:nvPr/>
        </p:nvSpPr>
        <p:spPr>
          <a:xfrm>
            <a:off x="876717" y="4833192"/>
            <a:ext cx="1356145" cy="1750997"/>
          </a:xfrm>
          <a:prstGeom prst="ellipse">
            <a:avLst/>
          </a:prstGeom>
          <a:gradFill>
            <a:gsLst>
              <a:gs pos="0">
                <a:srgbClr val="BDD5B6"/>
              </a:gs>
              <a:gs pos="88000">
                <a:srgbClr val="74AC5E"/>
              </a:gs>
              <a:gs pos="100000">
                <a:srgbClr val="74AC5E"/>
              </a:gs>
            </a:gsLst>
            <a:lin ang="5400000" scaled="0"/>
          </a:gradFill>
          <a:ln cap="rnd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bán lẻ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4"/>
          <p:cNvSpPr/>
          <p:nvPr/>
        </p:nvSpPr>
        <p:spPr>
          <a:xfrm>
            <a:off x="774910" y="2403434"/>
            <a:ext cx="1559761" cy="1519123"/>
          </a:xfrm>
          <a:prstGeom prst="ellipse">
            <a:avLst/>
          </a:prstGeom>
          <a:solidFill>
            <a:srgbClr val="99CCFF"/>
          </a:solidFill>
          <a:ln cap="rnd" cmpd="sng" w="19050">
            <a:solidFill>
              <a:srgbClr val="48432A"/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vận chuyển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4"/>
          <p:cNvSpPr/>
          <p:nvPr/>
        </p:nvSpPr>
        <p:spPr>
          <a:xfrm>
            <a:off x="4263193" y="373442"/>
            <a:ext cx="5257879" cy="777116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DD5B6"/>
              </a:gs>
              <a:gs pos="88000">
                <a:srgbClr val="74AC5E"/>
              </a:gs>
              <a:gs pos="100000">
                <a:srgbClr val="74AC5E"/>
              </a:gs>
            </a:gsLst>
            <a:lin ang="5400000" scaled="0"/>
          </a:gradFill>
          <a:ln cap="rnd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VẬT LIỆU ĐÓNG GÓI VÀ BAO BÌ</a:t>
            </a:r>
            <a:endParaRPr/>
          </a:p>
        </p:txBody>
      </p:sp>
      <p:pic>
        <p:nvPicPr>
          <p:cNvPr id="518" name="Google Shape;518;p24"/>
          <p:cNvPicPr preferRelativeResize="0"/>
          <p:nvPr/>
        </p:nvPicPr>
        <p:blipFill rotWithShape="1">
          <a:blip r:embed="rId3">
            <a:alphaModFix/>
          </a:blip>
          <a:srcRect b="4564" l="6312" r="16766" t="6186"/>
          <a:stretch/>
        </p:blipFill>
        <p:spPr>
          <a:xfrm>
            <a:off x="3260324" y="4560516"/>
            <a:ext cx="2371028" cy="2023673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4"/>
          <p:cNvSpPr/>
          <p:nvPr/>
        </p:nvSpPr>
        <p:spPr>
          <a:xfrm>
            <a:off x="2464913" y="5388141"/>
            <a:ext cx="533400" cy="30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0" name="Google Shape;520;p24"/>
          <p:cNvPicPr preferRelativeResize="0"/>
          <p:nvPr/>
        </p:nvPicPr>
        <p:blipFill rotWithShape="1">
          <a:blip r:embed="rId4">
            <a:alphaModFix/>
          </a:blip>
          <a:srcRect b="14383" l="0" r="0" t="14553"/>
          <a:stretch/>
        </p:blipFill>
        <p:spPr>
          <a:xfrm>
            <a:off x="3235126" y="2291089"/>
            <a:ext cx="2396226" cy="1857992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24"/>
          <p:cNvSpPr/>
          <p:nvPr/>
        </p:nvSpPr>
        <p:spPr>
          <a:xfrm>
            <a:off x="2389598" y="3067684"/>
            <a:ext cx="502919" cy="30480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 GO MOIT copy" id="522" name="Google Shape;52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484" y="26333"/>
            <a:ext cx="3011487" cy="735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600"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5"/>
          <p:cNvSpPr txBox="1"/>
          <p:nvPr>
            <p:ph idx="1" type="body"/>
          </p:nvPr>
        </p:nvSpPr>
        <p:spPr>
          <a:xfrm>
            <a:off x="140287" y="3567953"/>
            <a:ext cx="3152015" cy="3118549"/>
          </a:xfrm>
          <a:prstGeom prst="rect">
            <a:avLst/>
          </a:prstGeom>
          <a:solidFill>
            <a:srgbClr val="D9F4C9"/>
          </a:solidFill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Cộng gộp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760"/>
              <a:buNone/>
            </a:pP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đầy đủ</a:t>
            </a:r>
            <a:endParaRPr b="1"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760"/>
              <a:buNone/>
            </a:pPr>
            <a:r>
              <a:rPr b="1" i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Accumulation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760"/>
              <a:buNone/>
            </a:pPr>
            <a:r>
              <a:rPr b="1" lang="en-US" sz="2200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RCEP, D, E, AJ, AK, AANZ, AI, AHK</a:t>
            </a: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 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VJ, VK, VC, EAV, CPTPP, EVFTA, UKVFTA, VI </a:t>
            </a:r>
            <a:endParaRPr/>
          </a:p>
        </p:txBody>
      </p:sp>
      <p:sp>
        <p:nvSpPr>
          <p:cNvPr id="529" name="Google Shape;529;p25"/>
          <p:cNvSpPr txBox="1"/>
          <p:nvPr/>
        </p:nvSpPr>
        <p:spPr>
          <a:xfrm>
            <a:off x="3580270" y="3567954"/>
            <a:ext cx="2382047" cy="3152892"/>
          </a:xfrm>
          <a:prstGeom prst="rect">
            <a:avLst/>
          </a:prstGeom>
          <a:gradFill>
            <a:gsLst>
              <a:gs pos="0">
                <a:srgbClr val="F5CBC1"/>
              </a:gs>
              <a:gs pos="88000">
                <a:srgbClr val="EA805C"/>
              </a:gs>
              <a:gs pos="100000">
                <a:srgbClr val="EA805C"/>
              </a:gs>
            </a:gsLst>
            <a:lin ang="5400000" scaled="0"/>
          </a:gradFill>
          <a:ln cap="rnd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1" lang="en-US" sz="2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Cộng gộp </a:t>
            </a:r>
            <a:endParaRPr/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1" lang="en-US" sz="2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từng phần</a:t>
            </a:r>
            <a:endParaRPr b="1" sz="2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1" i="1" lang="en-US" sz="2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Partial </a:t>
            </a:r>
            <a:r>
              <a:rPr b="1" i="1" lang="en-US" sz="2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b="1" i="1" lang="en-US" sz="2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umulation</a:t>
            </a:r>
            <a:endParaRPr b="1" i="1" sz="2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Chỉ riêng </a:t>
            </a: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530" name="Google Shape;530;p25"/>
          <p:cNvSpPr txBox="1"/>
          <p:nvPr/>
        </p:nvSpPr>
        <p:spPr>
          <a:xfrm>
            <a:off x="6739579" y="3567953"/>
            <a:ext cx="2239432" cy="3131025"/>
          </a:xfrm>
          <a:prstGeom prst="rect">
            <a:avLst/>
          </a:prstGeom>
          <a:gradFill>
            <a:gsLst>
              <a:gs pos="0">
                <a:srgbClr val="CFCBBE"/>
              </a:gs>
              <a:gs pos="88000">
                <a:srgbClr val="A09875"/>
              </a:gs>
              <a:gs pos="100000">
                <a:srgbClr val="A09875"/>
              </a:gs>
            </a:gsLst>
            <a:lin ang="5400000" scaled="0"/>
          </a:gradFill>
          <a:ln cap="rnd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1" lang="en-US" sz="2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Cộng gộp</a:t>
            </a:r>
            <a:endParaRPr b="1" sz="2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1" lang="en-US" sz="2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toàn phần</a:t>
            </a:r>
            <a:endParaRPr b="1" sz="2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i="1" lang="en-US" sz="2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b="1" i="1" lang="en-US" sz="2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ull Cumulation</a:t>
            </a:r>
            <a:endParaRPr/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b="1" i="1" lang="en-US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CPTPP</a:t>
            </a: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31" name="Google Shape;531;p25"/>
          <p:cNvSpPr txBox="1"/>
          <p:nvPr/>
        </p:nvSpPr>
        <p:spPr>
          <a:xfrm>
            <a:off x="9402300" y="3567953"/>
            <a:ext cx="2646264" cy="3131025"/>
          </a:xfrm>
          <a:prstGeom prst="rect">
            <a:avLst/>
          </a:prstGeom>
          <a:gradFill>
            <a:gsLst>
              <a:gs pos="0">
                <a:srgbClr val="F4E3C1"/>
              </a:gs>
              <a:gs pos="88000">
                <a:srgbClr val="E9C15D"/>
              </a:gs>
              <a:gs pos="100000">
                <a:srgbClr val="E9C15D"/>
              </a:gs>
            </a:gsLst>
            <a:lin ang="5400000" scaled="0"/>
          </a:gradFill>
          <a:ln cap="rnd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1"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Cộng gộp </a:t>
            </a:r>
            <a:endParaRPr/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1" lang="en-US" sz="2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mở rộng</a:t>
            </a:r>
            <a:endParaRPr b="1" sz="2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1" i="1" lang="en-US" sz="2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“Open” Cumulation</a:t>
            </a:r>
            <a:endParaRPr/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EVFTA,</a:t>
            </a:r>
            <a:endParaRPr/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UKVFTA</a:t>
            </a:r>
            <a:endParaRPr/>
          </a:p>
        </p:txBody>
      </p:sp>
      <p:sp>
        <p:nvSpPr>
          <p:cNvPr id="532" name="Google Shape;532;p25"/>
          <p:cNvSpPr/>
          <p:nvPr/>
        </p:nvSpPr>
        <p:spPr>
          <a:xfrm>
            <a:off x="2136538" y="1648386"/>
            <a:ext cx="8062359" cy="800587"/>
          </a:xfrm>
          <a:prstGeom prst="roundRect">
            <a:avLst>
              <a:gd fmla="val 16667" name="adj"/>
            </a:avLst>
          </a:prstGeom>
          <a:solidFill>
            <a:srgbClr val="D9F4C9"/>
          </a:solidFill>
          <a:ln cap="rnd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 LOẠI HÌNH CỘNG GỘP TRONG 16 FTA</a:t>
            </a:r>
            <a:endParaRPr/>
          </a:p>
        </p:txBody>
      </p:sp>
      <p:cxnSp>
        <p:nvCxnSpPr>
          <p:cNvPr id="533" name="Google Shape;533;p25"/>
          <p:cNvCxnSpPr>
            <a:stCxn id="532" idx="2"/>
            <a:endCxn id="528" idx="0"/>
          </p:cNvCxnSpPr>
          <p:nvPr/>
        </p:nvCxnSpPr>
        <p:spPr>
          <a:xfrm flipH="1">
            <a:off x="1716318" y="2448973"/>
            <a:ext cx="4451400" cy="1119000"/>
          </a:xfrm>
          <a:prstGeom prst="straightConnector1">
            <a:avLst/>
          </a:prstGeom>
          <a:noFill/>
          <a:ln cap="rnd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534" name="Google Shape;534;p25"/>
          <p:cNvCxnSpPr>
            <a:stCxn id="532" idx="2"/>
            <a:endCxn id="529" idx="0"/>
          </p:cNvCxnSpPr>
          <p:nvPr/>
        </p:nvCxnSpPr>
        <p:spPr>
          <a:xfrm flipH="1">
            <a:off x="4771218" y="2448973"/>
            <a:ext cx="1396500" cy="1119000"/>
          </a:xfrm>
          <a:prstGeom prst="straightConnector1">
            <a:avLst/>
          </a:prstGeom>
          <a:noFill/>
          <a:ln cap="rnd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535" name="Google Shape;535;p25"/>
          <p:cNvCxnSpPr>
            <a:stCxn id="532" idx="2"/>
            <a:endCxn id="530" idx="0"/>
          </p:cNvCxnSpPr>
          <p:nvPr/>
        </p:nvCxnSpPr>
        <p:spPr>
          <a:xfrm>
            <a:off x="6167718" y="2448973"/>
            <a:ext cx="1691700" cy="1119000"/>
          </a:xfrm>
          <a:prstGeom prst="straightConnector1">
            <a:avLst/>
          </a:prstGeom>
          <a:noFill/>
          <a:ln cap="rnd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536" name="Google Shape;536;p25"/>
          <p:cNvCxnSpPr>
            <a:stCxn id="532" idx="2"/>
            <a:endCxn id="531" idx="0"/>
          </p:cNvCxnSpPr>
          <p:nvPr/>
        </p:nvCxnSpPr>
        <p:spPr>
          <a:xfrm>
            <a:off x="6167718" y="2448973"/>
            <a:ext cx="4557600" cy="1119000"/>
          </a:xfrm>
          <a:prstGeom prst="straightConnector1">
            <a:avLst/>
          </a:prstGeom>
          <a:noFill/>
          <a:ln cap="rnd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sp>
        <p:nvSpPr>
          <p:cNvPr id="537" name="Google Shape;537;p25"/>
          <p:cNvSpPr/>
          <p:nvPr/>
        </p:nvSpPr>
        <p:spPr>
          <a:xfrm>
            <a:off x="4359337" y="137155"/>
            <a:ext cx="3835400" cy="1046186"/>
          </a:xfrm>
          <a:prstGeom prst="roundRect">
            <a:avLst>
              <a:gd fmla="val 16667" name="adj"/>
            </a:avLst>
          </a:prstGeom>
          <a:solidFill>
            <a:srgbClr val="D9F4C9"/>
          </a:solidFill>
          <a:ln cap="rnd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CỘNG GỘP</a:t>
            </a:r>
            <a:endParaRPr/>
          </a:p>
        </p:txBody>
      </p:sp>
      <p:pic>
        <p:nvPicPr>
          <p:cNvPr id="538" name="Google Shape;538;p25"/>
          <p:cNvPicPr preferRelativeResize="0"/>
          <p:nvPr/>
        </p:nvPicPr>
        <p:blipFill rotWithShape="1">
          <a:blip r:embed="rId3">
            <a:alphaModFix/>
          </a:blip>
          <a:srcRect b="35162" l="0" r="0" t="33150"/>
          <a:stretch/>
        </p:blipFill>
        <p:spPr>
          <a:xfrm>
            <a:off x="4847808" y="685340"/>
            <a:ext cx="3011487" cy="7087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 GO MOIT copy" id="539" name="Google Shape;53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84" y="26333"/>
            <a:ext cx="3011487" cy="9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46" name="Google Shape;546;p26"/>
          <p:cNvSpPr txBox="1"/>
          <p:nvPr/>
        </p:nvSpPr>
        <p:spPr>
          <a:xfrm>
            <a:off x="179293" y="243512"/>
            <a:ext cx="11833411" cy="6370975"/>
          </a:xfrm>
          <a:prstGeom prst="rect">
            <a:avLst/>
          </a:prstGeom>
          <a:solidFill>
            <a:srgbClr val="F8D0CB"/>
          </a:solidFill>
          <a:ln cap="rnd" cmpd="sng" w="127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BỘ CÔNG THƯƠNG </a:t>
            </a:r>
            <a:endParaRPr/>
          </a:p>
          <a:p>
            <a:pPr indent="0" lvl="0" marL="0" marR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CỤC XUẤT NHẬP KHẨU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QL XNK khu vực TP Hồ Chí Minh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Nguyễn Thị Minh Khai, p.Đa Kao, quận 1, TP HCM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ĐT: 028.39151432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eMail:xnktphochiminh@moit.gov.vn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binhtng@moit.gov.vn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8432A"/>
                </a:solidFill>
                <a:latin typeface="Arial"/>
                <a:ea typeface="Arial"/>
                <a:cs typeface="Arial"/>
                <a:sym typeface="Arial"/>
              </a:rPr>
              <a:t>Xin cảm ơn 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8432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26"/>
          <p:cNvSpPr/>
          <p:nvPr/>
        </p:nvSpPr>
        <p:spPr>
          <a:xfrm>
            <a:off x="4202691" y="5748974"/>
            <a:ext cx="378661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TRẦN NGỌC BÌNH</a:t>
            </a:r>
            <a:endParaRPr b="1" sz="3200" cap="none">
              <a:solidFill>
                <a:srgbClr val="00B05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 p14:dur="1600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"/>
          <p:cNvSpPr txBox="1"/>
          <p:nvPr>
            <p:ph idx="12" type="sldNum"/>
          </p:nvPr>
        </p:nvSpPr>
        <p:spPr>
          <a:xfrm>
            <a:off x="7521309" y="5279088"/>
            <a:ext cx="38447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TS Đơn Hàn Bán Tự Động – T05/2019 – Công ty cổ phần Vạn Xuân Vivaxan" id="196" name="Google Shape;1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3338" y="2603545"/>
            <a:ext cx="1368064" cy="133744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"/>
          <p:cNvSpPr/>
          <p:nvPr/>
        </p:nvSpPr>
        <p:spPr>
          <a:xfrm>
            <a:off x="5413676" y="1732399"/>
            <a:ext cx="1671133" cy="650654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rnd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 FTA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Đang thực thi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4611758" y="120022"/>
            <a:ext cx="3169124" cy="1164920"/>
          </a:xfrm>
          <a:prstGeom prst="roundRect">
            <a:avLst>
              <a:gd fmla="val 16667" name="adj"/>
            </a:avLst>
          </a:prstGeom>
          <a:solidFill>
            <a:srgbClr val="F8D0CB"/>
          </a:solidFill>
          <a:ln cap="rnd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 FTA VIỆT NAM LÀ THÀNH VIÊN </a:t>
            </a: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7922117" y="1330435"/>
            <a:ext cx="2356359" cy="54993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FCBBE"/>
              </a:gs>
              <a:gs pos="88000">
                <a:srgbClr val="A09875"/>
              </a:gs>
              <a:gs pos="100000">
                <a:srgbClr val="A09875"/>
              </a:gs>
            </a:gsLst>
            <a:lin ang="5400000" scaled="0"/>
          </a:gradFill>
          <a:ln cap="rnd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FTA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SONG PHƯƠNG</a:t>
            </a:r>
            <a:endParaRPr/>
          </a:p>
        </p:txBody>
      </p:sp>
      <p:cxnSp>
        <p:nvCxnSpPr>
          <p:cNvPr id="200" name="Google Shape;200;p3"/>
          <p:cNvCxnSpPr/>
          <p:nvPr/>
        </p:nvCxnSpPr>
        <p:spPr>
          <a:xfrm>
            <a:off x="14008267" y="1306867"/>
            <a:ext cx="0" cy="496544"/>
          </a:xfrm>
          <a:prstGeom prst="straightConnector1">
            <a:avLst/>
          </a:prstGeom>
          <a:noFill/>
          <a:ln cap="rnd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sp>
        <p:nvSpPr>
          <p:cNvPr id="201" name="Google Shape;201;p3"/>
          <p:cNvSpPr/>
          <p:nvPr/>
        </p:nvSpPr>
        <p:spPr>
          <a:xfrm>
            <a:off x="7251313" y="2417473"/>
            <a:ext cx="240793" cy="1620977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2" name="Google Shape;202;p3"/>
          <p:cNvSpPr/>
          <p:nvPr/>
        </p:nvSpPr>
        <p:spPr>
          <a:xfrm rot="10800000">
            <a:off x="5051930" y="2417472"/>
            <a:ext cx="256056" cy="1709594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3" name="Google Shape;203;p3"/>
          <p:cNvSpPr/>
          <p:nvPr/>
        </p:nvSpPr>
        <p:spPr>
          <a:xfrm rot="2223595">
            <a:off x="7799248" y="4767183"/>
            <a:ext cx="624495" cy="270266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EB7564"/>
          </a:solidFill>
          <a:ln cap="rnd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4" name="Google Shape;204;p3"/>
          <p:cNvSpPr/>
          <p:nvPr/>
        </p:nvSpPr>
        <p:spPr>
          <a:xfrm rot="2294986">
            <a:off x="6740626" y="3883995"/>
            <a:ext cx="868418" cy="591347"/>
          </a:xfrm>
          <a:prstGeom prst="mathMinus">
            <a:avLst>
              <a:gd fmla="val 23520" name="adj1"/>
            </a:avLst>
          </a:prstGeom>
          <a:solidFill>
            <a:srgbClr val="B6E995"/>
          </a:solidFill>
          <a:ln cap="rnd" cmpd="sng" w="127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2084342" y="4311627"/>
            <a:ext cx="2230109" cy="811548"/>
          </a:xfrm>
          <a:custGeom>
            <a:rect b="b" l="l" r="r" t="t"/>
            <a:pathLst>
              <a:path extrusionOk="0" h="936625" w="2016760">
                <a:moveTo>
                  <a:pt x="2016188" y="328028"/>
                </a:moveTo>
                <a:lnTo>
                  <a:pt x="0" y="328028"/>
                </a:lnTo>
                <a:lnTo>
                  <a:pt x="0" y="936625"/>
                </a:lnTo>
                <a:lnTo>
                  <a:pt x="2016188" y="936625"/>
                </a:lnTo>
                <a:lnTo>
                  <a:pt x="2016188" y="328028"/>
                </a:lnTo>
                <a:close/>
              </a:path>
              <a:path extrusionOk="0" h="936625" w="2016760">
                <a:moveTo>
                  <a:pt x="1160589" y="234149"/>
                </a:moveTo>
                <a:lnTo>
                  <a:pt x="855535" y="234149"/>
                </a:lnTo>
                <a:lnTo>
                  <a:pt x="855535" y="328028"/>
                </a:lnTo>
                <a:lnTo>
                  <a:pt x="1160589" y="328028"/>
                </a:lnTo>
                <a:lnTo>
                  <a:pt x="1160589" y="234149"/>
                </a:lnTo>
                <a:close/>
              </a:path>
              <a:path extrusionOk="0" h="936625" w="2016760">
                <a:moveTo>
                  <a:pt x="1008062" y="0"/>
                </a:moveTo>
                <a:lnTo>
                  <a:pt x="773874" y="234149"/>
                </a:lnTo>
                <a:lnTo>
                  <a:pt x="1242250" y="234149"/>
                </a:lnTo>
                <a:lnTo>
                  <a:pt x="1008062" y="0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endParaRPr b="0" i="1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2084342" y="4647102"/>
            <a:ext cx="2230109" cy="401216"/>
          </a:xfrm>
          <a:prstGeom prst="rect">
            <a:avLst/>
          </a:prstGeom>
          <a:solidFill>
            <a:srgbClr val="00B050"/>
          </a:solidFill>
          <a:ln cap="rnd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RCEP</a:t>
            </a: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1878446" y="6071212"/>
            <a:ext cx="2462933" cy="599981"/>
          </a:xfrm>
          <a:prstGeom prst="trapezoid">
            <a:avLst>
              <a:gd fmla="val 25000" name="adj"/>
            </a:avLst>
          </a:prstGeom>
          <a:solidFill>
            <a:srgbClr val="00B05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CPTPP</a:t>
            </a:r>
            <a:endParaRPr/>
          </a:p>
        </p:txBody>
      </p:sp>
      <p:sp>
        <p:nvSpPr>
          <p:cNvPr id="208" name="Google Shape;208;p3"/>
          <p:cNvSpPr/>
          <p:nvPr/>
        </p:nvSpPr>
        <p:spPr>
          <a:xfrm>
            <a:off x="1954804" y="5352931"/>
            <a:ext cx="1175921" cy="491148"/>
          </a:xfrm>
          <a:prstGeom prst="trapezoid">
            <a:avLst>
              <a:gd fmla="val 25000" name="adj"/>
            </a:avLst>
          </a:prstGeom>
          <a:solidFill>
            <a:srgbClr val="00B05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ASEAN-India</a:t>
            </a:r>
            <a:endParaRPr b="1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3174337" y="5346752"/>
            <a:ext cx="1155341" cy="494705"/>
          </a:xfrm>
          <a:prstGeom prst="trapezoid">
            <a:avLst>
              <a:gd fmla="val 25000" name="adj"/>
            </a:avLst>
          </a:prstGeom>
          <a:solidFill>
            <a:srgbClr val="00B05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ASEAN-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HongKon</a:t>
            </a: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1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1924465" y="2850368"/>
            <a:ext cx="1312890" cy="563318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ASEAN-Korea</a:t>
            </a:r>
            <a:endParaRPr b="1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3312621" y="2863854"/>
            <a:ext cx="1165321" cy="563318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ASEAN-Japan</a:t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1878446" y="3613775"/>
            <a:ext cx="1328639" cy="602073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ASEAN- China</a:t>
            </a:r>
            <a:endParaRPr b="1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3311445" y="3620063"/>
            <a:ext cx="1216570" cy="608186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ASEAN-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Australia -NewZealand</a:t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2705091" y="2231118"/>
            <a:ext cx="1000711" cy="523036"/>
          </a:xfrm>
          <a:prstGeom prst="trapezoid">
            <a:avLst>
              <a:gd fmla="val 25000" name="adj"/>
            </a:avLst>
          </a:prstGeom>
          <a:solidFill>
            <a:srgbClr val="00B05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ATIGA</a:t>
            </a:r>
            <a:endParaRPr/>
          </a:p>
        </p:txBody>
      </p:sp>
      <p:sp>
        <p:nvSpPr>
          <p:cNvPr id="215" name="Google Shape;215;p3"/>
          <p:cNvSpPr/>
          <p:nvPr/>
        </p:nvSpPr>
        <p:spPr>
          <a:xfrm>
            <a:off x="1752601" y="2231118"/>
            <a:ext cx="2896747" cy="2882603"/>
          </a:xfrm>
          <a:custGeom>
            <a:rect b="b" l="l" r="r" t="t"/>
            <a:pathLst>
              <a:path extrusionOk="0" h="4319905" w="3167379">
                <a:moveTo>
                  <a:pt x="0" y="2159762"/>
                </a:moveTo>
                <a:lnTo>
                  <a:pt x="517" y="2104012"/>
                </a:lnTo>
                <a:lnTo>
                  <a:pt x="2060" y="2048611"/>
                </a:lnTo>
                <a:lnTo>
                  <a:pt x="4617" y="1993575"/>
                </a:lnTo>
                <a:lnTo>
                  <a:pt x="8175" y="1938921"/>
                </a:lnTo>
                <a:lnTo>
                  <a:pt x="12722" y="1884666"/>
                </a:lnTo>
                <a:lnTo>
                  <a:pt x="18245" y="1830826"/>
                </a:lnTo>
                <a:lnTo>
                  <a:pt x="24733" y="1777420"/>
                </a:lnTo>
                <a:lnTo>
                  <a:pt x="32171" y="1724463"/>
                </a:lnTo>
                <a:lnTo>
                  <a:pt x="40549" y="1671974"/>
                </a:lnTo>
                <a:lnTo>
                  <a:pt x="49854" y="1619967"/>
                </a:lnTo>
                <a:lnTo>
                  <a:pt x="60072" y="1568462"/>
                </a:lnTo>
                <a:lnTo>
                  <a:pt x="71192" y="1517474"/>
                </a:lnTo>
                <a:lnTo>
                  <a:pt x="83202" y="1467021"/>
                </a:lnTo>
                <a:lnTo>
                  <a:pt x="96088" y="1417120"/>
                </a:lnTo>
                <a:lnTo>
                  <a:pt x="109839" y="1367787"/>
                </a:lnTo>
                <a:lnTo>
                  <a:pt x="124442" y="1319039"/>
                </a:lnTo>
                <a:lnTo>
                  <a:pt x="139884" y="1270894"/>
                </a:lnTo>
                <a:lnTo>
                  <a:pt x="156153" y="1223369"/>
                </a:lnTo>
                <a:lnTo>
                  <a:pt x="173237" y="1176479"/>
                </a:lnTo>
                <a:lnTo>
                  <a:pt x="191123" y="1130243"/>
                </a:lnTo>
                <a:lnTo>
                  <a:pt x="209799" y="1084677"/>
                </a:lnTo>
                <a:lnTo>
                  <a:pt x="229253" y="1039799"/>
                </a:lnTo>
                <a:lnTo>
                  <a:pt x="249471" y="995624"/>
                </a:lnTo>
                <a:lnTo>
                  <a:pt x="270442" y="952171"/>
                </a:lnTo>
                <a:lnTo>
                  <a:pt x="292153" y="909456"/>
                </a:lnTo>
                <a:lnTo>
                  <a:pt x="314591" y="867495"/>
                </a:lnTo>
                <a:lnTo>
                  <a:pt x="337744" y="826307"/>
                </a:lnTo>
                <a:lnTo>
                  <a:pt x="361600" y="785908"/>
                </a:lnTo>
                <a:lnTo>
                  <a:pt x="386147" y="746314"/>
                </a:lnTo>
                <a:lnTo>
                  <a:pt x="411371" y="707544"/>
                </a:lnTo>
                <a:lnTo>
                  <a:pt x="437261" y="669613"/>
                </a:lnTo>
                <a:lnTo>
                  <a:pt x="463803" y="632539"/>
                </a:lnTo>
                <a:lnTo>
                  <a:pt x="490987" y="596339"/>
                </a:lnTo>
                <a:lnTo>
                  <a:pt x="518798" y="561029"/>
                </a:lnTo>
                <a:lnTo>
                  <a:pt x="547225" y="526627"/>
                </a:lnTo>
                <a:lnTo>
                  <a:pt x="576255" y="493149"/>
                </a:lnTo>
                <a:lnTo>
                  <a:pt x="605876" y="460614"/>
                </a:lnTo>
                <a:lnTo>
                  <a:pt x="636075" y="429036"/>
                </a:lnTo>
                <a:lnTo>
                  <a:pt x="666840" y="398434"/>
                </a:lnTo>
                <a:lnTo>
                  <a:pt x="698158" y="368825"/>
                </a:lnTo>
                <a:lnTo>
                  <a:pt x="730018" y="340224"/>
                </a:lnTo>
                <a:lnTo>
                  <a:pt x="762406" y="312651"/>
                </a:lnTo>
                <a:lnTo>
                  <a:pt x="795310" y="286120"/>
                </a:lnTo>
                <a:lnTo>
                  <a:pt x="828718" y="260649"/>
                </a:lnTo>
                <a:lnTo>
                  <a:pt x="862617" y="236256"/>
                </a:lnTo>
                <a:lnTo>
                  <a:pt x="896995" y="212957"/>
                </a:lnTo>
                <a:lnTo>
                  <a:pt x="931840" y="190769"/>
                </a:lnTo>
                <a:lnTo>
                  <a:pt x="967138" y="169709"/>
                </a:lnTo>
                <a:lnTo>
                  <a:pt x="1002878" y="149794"/>
                </a:lnTo>
                <a:lnTo>
                  <a:pt x="1039047" y="131041"/>
                </a:lnTo>
                <a:lnTo>
                  <a:pt x="1075633" y="113467"/>
                </a:lnTo>
                <a:lnTo>
                  <a:pt x="1112622" y="97089"/>
                </a:lnTo>
                <a:lnTo>
                  <a:pt x="1150004" y="81924"/>
                </a:lnTo>
                <a:lnTo>
                  <a:pt x="1187765" y="67988"/>
                </a:lnTo>
                <a:lnTo>
                  <a:pt x="1225892" y="55299"/>
                </a:lnTo>
                <a:lnTo>
                  <a:pt x="1264375" y="43874"/>
                </a:lnTo>
                <a:lnTo>
                  <a:pt x="1303199" y="33729"/>
                </a:lnTo>
                <a:lnTo>
                  <a:pt x="1342352" y="24882"/>
                </a:lnTo>
                <a:lnTo>
                  <a:pt x="1381823" y="17350"/>
                </a:lnTo>
                <a:lnTo>
                  <a:pt x="1421599" y="11149"/>
                </a:lnTo>
                <a:lnTo>
                  <a:pt x="1461667" y="6296"/>
                </a:lnTo>
                <a:lnTo>
                  <a:pt x="1502014" y="2809"/>
                </a:lnTo>
                <a:lnTo>
                  <a:pt x="1542629" y="705"/>
                </a:lnTo>
                <a:lnTo>
                  <a:pt x="1583499" y="0"/>
                </a:lnTo>
                <a:lnTo>
                  <a:pt x="1624375" y="705"/>
                </a:lnTo>
                <a:lnTo>
                  <a:pt x="1664995" y="2809"/>
                </a:lnTo>
                <a:lnTo>
                  <a:pt x="1705348" y="6296"/>
                </a:lnTo>
                <a:lnTo>
                  <a:pt x="1745421" y="11149"/>
                </a:lnTo>
                <a:lnTo>
                  <a:pt x="1785201" y="17350"/>
                </a:lnTo>
                <a:lnTo>
                  <a:pt x="1824676" y="24882"/>
                </a:lnTo>
                <a:lnTo>
                  <a:pt x="1863834" y="33729"/>
                </a:lnTo>
                <a:lnTo>
                  <a:pt x="1902663" y="43874"/>
                </a:lnTo>
                <a:lnTo>
                  <a:pt x="1941149" y="55299"/>
                </a:lnTo>
                <a:lnTo>
                  <a:pt x="1979280" y="67988"/>
                </a:lnTo>
                <a:lnTo>
                  <a:pt x="2017044" y="81924"/>
                </a:lnTo>
                <a:lnTo>
                  <a:pt x="2054429" y="97089"/>
                </a:lnTo>
                <a:lnTo>
                  <a:pt x="2091421" y="113467"/>
                </a:lnTo>
                <a:lnTo>
                  <a:pt x="2128010" y="131041"/>
                </a:lnTo>
                <a:lnTo>
                  <a:pt x="2164181" y="149794"/>
                </a:lnTo>
                <a:lnTo>
                  <a:pt x="2199923" y="169709"/>
                </a:lnTo>
                <a:lnTo>
                  <a:pt x="2235224" y="190769"/>
                </a:lnTo>
                <a:lnTo>
                  <a:pt x="2270070" y="212957"/>
                </a:lnTo>
                <a:lnTo>
                  <a:pt x="2304450" y="236256"/>
                </a:lnTo>
                <a:lnTo>
                  <a:pt x="2338351" y="260649"/>
                </a:lnTo>
                <a:lnTo>
                  <a:pt x="2371760" y="286120"/>
                </a:lnTo>
                <a:lnTo>
                  <a:pt x="2404666" y="312651"/>
                </a:lnTo>
                <a:lnTo>
                  <a:pt x="2437055" y="340224"/>
                </a:lnTo>
                <a:lnTo>
                  <a:pt x="2468915" y="368825"/>
                </a:lnTo>
                <a:lnTo>
                  <a:pt x="2500235" y="398434"/>
                </a:lnTo>
                <a:lnTo>
                  <a:pt x="2531001" y="429036"/>
                </a:lnTo>
                <a:lnTo>
                  <a:pt x="2561200" y="460614"/>
                </a:lnTo>
                <a:lnTo>
                  <a:pt x="2590822" y="493149"/>
                </a:lnTo>
                <a:lnTo>
                  <a:pt x="2619852" y="526627"/>
                </a:lnTo>
                <a:lnTo>
                  <a:pt x="2648279" y="561029"/>
                </a:lnTo>
                <a:lnTo>
                  <a:pt x="2676091" y="596339"/>
                </a:lnTo>
                <a:lnTo>
                  <a:pt x="2703274" y="632539"/>
                </a:lnTo>
                <a:lnTo>
                  <a:pt x="2729816" y="669613"/>
                </a:lnTo>
                <a:lnTo>
                  <a:pt x="2755706" y="707544"/>
                </a:lnTo>
                <a:lnTo>
                  <a:pt x="2780930" y="746314"/>
                </a:lnTo>
                <a:lnTo>
                  <a:pt x="2805476" y="785908"/>
                </a:lnTo>
                <a:lnTo>
                  <a:pt x="2829332" y="826307"/>
                </a:lnTo>
                <a:lnTo>
                  <a:pt x="2852485" y="867495"/>
                </a:lnTo>
                <a:lnTo>
                  <a:pt x="2874923" y="909456"/>
                </a:lnTo>
                <a:lnTo>
                  <a:pt x="2896633" y="952171"/>
                </a:lnTo>
                <a:lnTo>
                  <a:pt x="2917603" y="995624"/>
                </a:lnTo>
                <a:lnTo>
                  <a:pt x="2937821" y="1039799"/>
                </a:lnTo>
                <a:lnTo>
                  <a:pt x="2957274" y="1084677"/>
                </a:lnTo>
                <a:lnTo>
                  <a:pt x="2975949" y="1130243"/>
                </a:lnTo>
                <a:lnTo>
                  <a:pt x="2993834" y="1176479"/>
                </a:lnTo>
                <a:lnTo>
                  <a:pt x="3010918" y="1223369"/>
                </a:lnTo>
                <a:lnTo>
                  <a:pt x="3027186" y="1270894"/>
                </a:lnTo>
                <a:lnTo>
                  <a:pt x="3042628" y="1319039"/>
                </a:lnTo>
                <a:lnTo>
                  <a:pt x="3057230" y="1367787"/>
                </a:lnTo>
                <a:lnTo>
                  <a:pt x="3070980" y="1417120"/>
                </a:lnTo>
                <a:lnTo>
                  <a:pt x="3083865" y="1467021"/>
                </a:lnTo>
                <a:lnTo>
                  <a:pt x="3095874" y="1517474"/>
                </a:lnTo>
                <a:lnTo>
                  <a:pt x="3106994" y="1568462"/>
                </a:lnTo>
                <a:lnTo>
                  <a:pt x="3117212" y="1619967"/>
                </a:lnTo>
                <a:lnTo>
                  <a:pt x="3126515" y="1671974"/>
                </a:lnTo>
                <a:lnTo>
                  <a:pt x="3134893" y="1724463"/>
                </a:lnTo>
                <a:lnTo>
                  <a:pt x="3142331" y="1777420"/>
                </a:lnTo>
                <a:lnTo>
                  <a:pt x="3148817" y="1830826"/>
                </a:lnTo>
                <a:lnTo>
                  <a:pt x="3154340" y="1884666"/>
                </a:lnTo>
                <a:lnTo>
                  <a:pt x="3158887" y="1938921"/>
                </a:lnTo>
                <a:lnTo>
                  <a:pt x="3162445" y="1993575"/>
                </a:lnTo>
                <a:lnTo>
                  <a:pt x="3165002" y="2048611"/>
                </a:lnTo>
                <a:lnTo>
                  <a:pt x="3166545" y="2104012"/>
                </a:lnTo>
                <a:lnTo>
                  <a:pt x="3167062" y="2159762"/>
                </a:lnTo>
                <a:lnTo>
                  <a:pt x="3166545" y="2215505"/>
                </a:lnTo>
                <a:lnTo>
                  <a:pt x="3165002" y="2270901"/>
                </a:lnTo>
                <a:lnTo>
                  <a:pt x="3162445" y="2325932"/>
                </a:lnTo>
                <a:lnTo>
                  <a:pt x="3158887" y="2380581"/>
                </a:lnTo>
                <a:lnTo>
                  <a:pt x="3154340" y="2434832"/>
                </a:lnTo>
                <a:lnTo>
                  <a:pt x="3148817" y="2488667"/>
                </a:lnTo>
                <a:lnTo>
                  <a:pt x="3142331" y="2542070"/>
                </a:lnTo>
                <a:lnTo>
                  <a:pt x="3134893" y="2595023"/>
                </a:lnTo>
                <a:lnTo>
                  <a:pt x="3126515" y="2647510"/>
                </a:lnTo>
                <a:lnTo>
                  <a:pt x="3117212" y="2699513"/>
                </a:lnTo>
                <a:lnTo>
                  <a:pt x="3106994" y="2751016"/>
                </a:lnTo>
                <a:lnTo>
                  <a:pt x="3095874" y="2802001"/>
                </a:lnTo>
                <a:lnTo>
                  <a:pt x="3083865" y="2852452"/>
                </a:lnTo>
                <a:lnTo>
                  <a:pt x="3070980" y="2902352"/>
                </a:lnTo>
                <a:lnTo>
                  <a:pt x="3057230" y="2951684"/>
                </a:lnTo>
                <a:lnTo>
                  <a:pt x="3042628" y="3000430"/>
                </a:lnTo>
                <a:lnTo>
                  <a:pt x="3027186" y="3048574"/>
                </a:lnTo>
                <a:lnTo>
                  <a:pt x="3010918" y="3096099"/>
                </a:lnTo>
                <a:lnTo>
                  <a:pt x="2993834" y="3142988"/>
                </a:lnTo>
                <a:lnTo>
                  <a:pt x="2975949" y="3189224"/>
                </a:lnTo>
                <a:lnTo>
                  <a:pt x="2957274" y="3234789"/>
                </a:lnTo>
                <a:lnTo>
                  <a:pt x="2937821" y="3279668"/>
                </a:lnTo>
                <a:lnTo>
                  <a:pt x="2917603" y="3323843"/>
                </a:lnTo>
                <a:lnTo>
                  <a:pt x="2896633" y="3367296"/>
                </a:lnTo>
                <a:lnTo>
                  <a:pt x="2874923" y="3410012"/>
                </a:lnTo>
                <a:lnTo>
                  <a:pt x="2852485" y="3451973"/>
                </a:lnTo>
                <a:lnTo>
                  <a:pt x="2829332" y="3493162"/>
                </a:lnTo>
                <a:lnTo>
                  <a:pt x="2805476" y="3533563"/>
                </a:lnTo>
                <a:lnTo>
                  <a:pt x="2780930" y="3573157"/>
                </a:lnTo>
                <a:lnTo>
                  <a:pt x="2755706" y="3611929"/>
                </a:lnTo>
                <a:lnTo>
                  <a:pt x="2729816" y="3649861"/>
                </a:lnTo>
                <a:lnTo>
                  <a:pt x="2703274" y="3686937"/>
                </a:lnTo>
                <a:lnTo>
                  <a:pt x="2676091" y="3723138"/>
                </a:lnTo>
                <a:lnTo>
                  <a:pt x="2648279" y="3758450"/>
                </a:lnTo>
                <a:lnTo>
                  <a:pt x="2619852" y="3792853"/>
                </a:lnTo>
                <a:lnTo>
                  <a:pt x="2590822" y="3826333"/>
                </a:lnTo>
                <a:lnTo>
                  <a:pt x="2561200" y="3858870"/>
                </a:lnTo>
                <a:lnTo>
                  <a:pt x="2531001" y="3890450"/>
                </a:lnTo>
                <a:lnTo>
                  <a:pt x="2500235" y="3921053"/>
                </a:lnTo>
                <a:lnTo>
                  <a:pt x="2468915" y="3950665"/>
                </a:lnTo>
                <a:lnTo>
                  <a:pt x="2437055" y="3979267"/>
                </a:lnTo>
                <a:lnTo>
                  <a:pt x="2404666" y="4006843"/>
                </a:lnTo>
                <a:lnTo>
                  <a:pt x="2371760" y="4033376"/>
                </a:lnTo>
                <a:lnTo>
                  <a:pt x="2338351" y="4058848"/>
                </a:lnTo>
                <a:lnTo>
                  <a:pt x="2304450" y="4083243"/>
                </a:lnTo>
                <a:lnTo>
                  <a:pt x="2270070" y="4106544"/>
                </a:lnTo>
                <a:lnTo>
                  <a:pt x="2235224" y="4128734"/>
                </a:lnTo>
                <a:lnTo>
                  <a:pt x="2199923" y="4149796"/>
                </a:lnTo>
                <a:lnTo>
                  <a:pt x="2164181" y="4169713"/>
                </a:lnTo>
                <a:lnTo>
                  <a:pt x="2128010" y="4188468"/>
                </a:lnTo>
                <a:lnTo>
                  <a:pt x="2091421" y="4206043"/>
                </a:lnTo>
                <a:lnTo>
                  <a:pt x="2054429" y="4222423"/>
                </a:lnTo>
                <a:lnTo>
                  <a:pt x="2017044" y="4237590"/>
                </a:lnTo>
                <a:lnTo>
                  <a:pt x="1979280" y="4251527"/>
                </a:lnTo>
                <a:lnTo>
                  <a:pt x="1941149" y="4264218"/>
                </a:lnTo>
                <a:lnTo>
                  <a:pt x="1902663" y="4275644"/>
                </a:lnTo>
                <a:lnTo>
                  <a:pt x="1863834" y="4285790"/>
                </a:lnTo>
                <a:lnTo>
                  <a:pt x="1824676" y="4294638"/>
                </a:lnTo>
                <a:lnTo>
                  <a:pt x="1785201" y="4302171"/>
                </a:lnTo>
                <a:lnTo>
                  <a:pt x="1745421" y="4308373"/>
                </a:lnTo>
                <a:lnTo>
                  <a:pt x="1705348" y="4313226"/>
                </a:lnTo>
                <a:lnTo>
                  <a:pt x="1664995" y="4316713"/>
                </a:lnTo>
                <a:lnTo>
                  <a:pt x="1624375" y="4318818"/>
                </a:lnTo>
                <a:lnTo>
                  <a:pt x="1583499" y="4319524"/>
                </a:lnTo>
                <a:lnTo>
                  <a:pt x="1542629" y="4318818"/>
                </a:lnTo>
                <a:lnTo>
                  <a:pt x="1502014" y="4316713"/>
                </a:lnTo>
                <a:lnTo>
                  <a:pt x="1461667" y="4313226"/>
                </a:lnTo>
                <a:lnTo>
                  <a:pt x="1421599" y="4308373"/>
                </a:lnTo>
                <a:lnTo>
                  <a:pt x="1381823" y="4302171"/>
                </a:lnTo>
                <a:lnTo>
                  <a:pt x="1342352" y="4294638"/>
                </a:lnTo>
                <a:lnTo>
                  <a:pt x="1303199" y="4285790"/>
                </a:lnTo>
                <a:lnTo>
                  <a:pt x="1264375" y="4275644"/>
                </a:lnTo>
                <a:lnTo>
                  <a:pt x="1225892" y="4264218"/>
                </a:lnTo>
                <a:lnTo>
                  <a:pt x="1187765" y="4251527"/>
                </a:lnTo>
                <a:lnTo>
                  <a:pt x="1150004" y="4237590"/>
                </a:lnTo>
                <a:lnTo>
                  <a:pt x="1112622" y="4222423"/>
                </a:lnTo>
                <a:lnTo>
                  <a:pt x="1075633" y="4206043"/>
                </a:lnTo>
                <a:lnTo>
                  <a:pt x="1039047" y="4188468"/>
                </a:lnTo>
                <a:lnTo>
                  <a:pt x="1002878" y="4169713"/>
                </a:lnTo>
                <a:lnTo>
                  <a:pt x="967138" y="4149796"/>
                </a:lnTo>
                <a:lnTo>
                  <a:pt x="931840" y="4128734"/>
                </a:lnTo>
                <a:lnTo>
                  <a:pt x="896995" y="4106544"/>
                </a:lnTo>
                <a:lnTo>
                  <a:pt x="862617" y="4083243"/>
                </a:lnTo>
                <a:lnTo>
                  <a:pt x="828718" y="4058848"/>
                </a:lnTo>
                <a:lnTo>
                  <a:pt x="795310" y="4033376"/>
                </a:lnTo>
                <a:lnTo>
                  <a:pt x="762406" y="4006843"/>
                </a:lnTo>
                <a:lnTo>
                  <a:pt x="730018" y="3979267"/>
                </a:lnTo>
                <a:lnTo>
                  <a:pt x="698158" y="3950665"/>
                </a:lnTo>
                <a:lnTo>
                  <a:pt x="666840" y="3921053"/>
                </a:lnTo>
                <a:lnTo>
                  <a:pt x="636075" y="3890450"/>
                </a:lnTo>
                <a:lnTo>
                  <a:pt x="605876" y="3858870"/>
                </a:lnTo>
                <a:lnTo>
                  <a:pt x="576255" y="3826333"/>
                </a:lnTo>
                <a:lnTo>
                  <a:pt x="547225" y="3792853"/>
                </a:lnTo>
                <a:lnTo>
                  <a:pt x="518798" y="3758450"/>
                </a:lnTo>
                <a:lnTo>
                  <a:pt x="490987" y="3723138"/>
                </a:lnTo>
                <a:lnTo>
                  <a:pt x="463804" y="3686936"/>
                </a:lnTo>
                <a:lnTo>
                  <a:pt x="437261" y="3649861"/>
                </a:lnTo>
                <a:lnTo>
                  <a:pt x="411371" y="3611929"/>
                </a:lnTo>
                <a:lnTo>
                  <a:pt x="386147" y="3573157"/>
                </a:lnTo>
                <a:lnTo>
                  <a:pt x="361600" y="3533563"/>
                </a:lnTo>
                <a:lnTo>
                  <a:pt x="337744" y="3493162"/>
                </a:lnTo>
                <a:lnTo>
                  <a:pt x="314591" y="3451973"/>
                </a:lnTo>
                <a:lnTo>
                  <a:pt x="292153" y="3410012"/>
                </a:lnTo>
                <a:lnTo>
                  <a:pt x="270442" y="3367296"/>
                </a:lnTo>
                <a:lnTo>
                  <a:pt x="249471" y="3323843"/>
                </a:lnTo>
                <a:lnTo>
                  <a:pt x="229253" y="3279668"/>
                </a:lnTo>
                <a:lnTo>
                  <a:pt x="209799" y="3234789"/>
                </a:lnTo>
                <a:lnTo>
                  <a:pt x="191123" y="3189224"/>
                </a:lnTo>
                <a:lnTo>
                  <a:pt x="173237" y="3142988"/>
                </a:lnTo>
                <a:lnTo>
                  <a:pt x="156153" y="3096099"/>
                </a:lnTo>
                <a:lnTo>
                  <a:pt x="139884" y="3048574"/>
                </a:lnTo>
                <a:lnTo>
                  <a:pt x="124442" y="3000430"/>
                </a:lnTo>
                <a:lnTo>
                  <a:pt x="109839" y="2951684"/>
                </a:lnTo>
                <a:lnTo>
                  <a:pt x="96088" y="2902352"/>
                </a:lnTo>
                <a:lnTo>
                  <a:pt x="83202" y="2852452"/>
                </a:lnTo>
                <a:lnTo>
                  <a:pt x="71192" y="2802001"/>
                </a:lnTo>
                <a:lnTo>
                  <a:pt x="60072" y="2751016"/>
                </a:lnTo>
                <a:lnTo>
                  <a:pt x="49854" y="2699513"/>
                </a:lnTo>
                <a:lnTo>
                  <a:pt x="40549" y="2647510"/>
                </a:lnTo>
                <a:lnTo>
                  <a:pt x="32171" y="2595023"/>
                </a:lnTo>
                <a:lnTo>
                  <a:pt x="24733" y="2542070"/>
                </a:lnTo>
                <a:lnTo>
                  <a:pt x="18245" y="2488667"/>
                </a:lnTo>
                <a:lnTo>
                  <a:pt x="12722" y="2434832"/>
                </a:lnTo>
                <a:lnTo>
                  <a:pt x="8175" y="2380581"/>
                </a:lnTo>
                <a:lnTo>
                  <a:pt x="4617" y="2325932"/>
                </a:lnTo>
                <a:lnTo>
                  <a:pt x="2060" y="2270901"/>
                </a:lnTo>
                <a:lnTo>
                  <a:pt x="517" y="2215505"/>
                </a:lnTo>
                <a:lnTo>
                  <a:pt x="0" y="2159762"/>
                </a:lnTo>
                <a:close/>
              </a:path>
            </a:pathLst>
          </a:custGeom>
          <a:noFill/>
          <a:ln cap="flat" cmpd="sng" w="38075">
            <a:solidFill>
              <a:srgbClr val="FF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"/>
          <p:cNvSpPr/>
          <p:nvPr/>
        </p:nvSpPr>
        <p:spPr>
          <a:xfrm>
            <a:off x="7931763" y="2231117"/>
            <a:ext cx="1112886" cy="622274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VN-Korea</a:t>
            </a:r>
            <a:endParaRPr b="1"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9175958" y="2231118"/>
            <a:ext cx="1083920" cy="604749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VN-Japan</a:t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"/>
          <p:cNvSpPr/>
          <p:nvPr/>
        </p:nvSpPr>
        <p:spPr>
          <a:xfrm>
            <a:off x="7926895" y="3005057"/>
            <a:ext cx="1127543" cy="605947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VN- Chile</a:t>
            </a:r>
            <a:endParaRPr/>
          </a:p>
        </p:txBody>
      </p:sp>
      <p:sp>
        <p:nvSpPr>
          <p:cNvPr id="219" name="Google Shape;219;p3"/>
          <p:cNvSpPr/>
          <p:nvPr/>
        </p:nvSpPr>
        <p:spPr>
          <a:xfrm>
            <a:off x="9175958" y="2991571"/>
            <a:ext cx="1052461" cy="589658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VN-EAEU</a:t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7926895" y="3741613"/>
            <a:ext cx="1127543" cy="592025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EVFTA</a:t>
            </a:r>
            <a:endParaRPr b="1"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9189383" y="3741613"/>
            <a:ext cx="1083920" cy="58084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UKVFTA</a:t>
            </a:r>
            <a:endParaRPr b="1"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6521627" y="5103022"/>
            <a:ext cx="878929" cy="546452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VN -EFTA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4946695" y="5089221"/>
            <a:ext cx="984166" cy="536156"/>
          </a:xfrm>
          <a:prstGeom prst="rect">
            <a:avLst/>
          </a:prstGeom>
          <a:solidFill>
            <a:srgbClr val="93DF5F"/>
          </a:solidFill>
          <a:ln cap="rnd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VN - UAE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CEPA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3"/>
          <p:cNvPicPr preferRelativeResize="0"/>
          <p:nvPr/>
        </p:nvPicPr>
        <p:blipFill rotWithShape="1">
          <a:blip r:embed="rId4">
            <a:alphaModFix/>
          </a:blip>
          <a:srcRect b="50336" l="18644" r="19222" t="28755"/>
          <a:stretch/>
        </p:blipFill>
        <p:spPr>
          <a:xfrm>
            <a:off x="9263137" y="3838480"/>
            <a:ext cx="895467" cy="371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sign&#10;&#10;Description automatically generated" id="225" name="Google Shape;22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0328" y="3838480"/>
            <a:ext cx="914400" cy="40673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"/>
          <p:cNvSpPr txBox="1"/>
          <p:nvPr/>
        </p:nvSpPr>
        <p:spPr>
          <a:xfrm>
            <a:off x="8078481" y="3866878"/>
            <a:ext cx="857949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EVFTA</a:t>
            </a:r>
            <a:endParaRPr sz="135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4946399" y="5781527"/>
            <a:ext cx="1008732" cy="691358"/>
          </a:xfrm>
          <a:custGeom>
            <a:rect b="b" l="l" r="r" t="t"/>
            <a:pathLst>
              <a:path extrusionOk="0" h="936625" w="2016760">
                <a:moveTo>
                  <a:pt x="2016188" y="328028"/>
                </a:moveTo>
                <a:lnTo>
                  <a:pt x="0" y="328028"/>
                </a:lnTo>
                <a:lnTo>
                  <a:pt x="0" y="936625"/>
                </a:lnTo>
                <a:lnTo>
                  <a:pt x="2016188" y="936625"/>
                </a:lnTo>
                <a:lnTo>
                  <a:pt x="2016188" y="328028"/>
                </a:lnTo>
                <a:close/>
              </a:path>
              <a:path extrusionOk="0" h="936625" w="2016760">
                <a:moveTo>
                  <a:pt x="1160589" y="234149"/>
                </a:moveTo>
                <a:lnTo>
                  <a:pt x="855535" y="234149"/>
                </a:lnTo>
                <a:lnTo>
                  <a:pt x="855535" y="328028"/>
                </a:lnTo>
                <a:lnTo>
                  <a:pt x="1160589" y="328028"/>
                </a:lnTo>
                <a:lnTo>
                  <a:pt x="1160589" y="234149"/>
                </a:lnTo>
                <a:close/>
              </a:path>
              <a:path extrusionOk="0" h="936625" w="2016760">
                <a:moveTo>
                  <a:pt x="1008062" y="0"/>
                </a:moveTo>
                <a:lnTo>
                  <a:pt x="773874" y="234149"/>
                </a:lnTo>
                <a:lnTo>
                  <a:pt x="1242250" y="234149"/>
                </a:lnTo>
                <a:lnTo>
                  <a:pt x="1008062" y="0"/>
                </a:lnTo>
                <a:close/>
              </a:path>
            </a:pathLst>
          </a:custGeom>
          <a:solidFill>
            <a:srgbClr val="B6E995"/>
          </a:solidFill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ĐÃ KÝ KẾT</a:t>
            </a:r>
            <a:endParaRPr/>
          </a:p>
        </p:txBody>
      </p:sp>
      <p:sp>
        <p:nvSpPr>
          <p:cNvPr id="228" name="Google Shape;228;p3"/>
          <p:cNvSpPr/>
          <p:nvPr/>
        </p:nvSpPr>
        <p:spPr>
          <a:xfrm rot="7375458">
            <a:off x="5802479" y="3912173"/>
            <a:ext cx="489770" cy="606598"/>
          </a:xfrm>
          <a:prstGeom prst="mathMinus">
            <a:avLst>
              <a:gd fmla="val 23520" name="adj1"/>
            </a:avLst>
          </a:prstGeom>
          <a:solidFill>
            <a:srgbClr val="00B050"/>
          </a:solidFill>
          <a:ln cap="rnd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9" name="Google Shape;229;p3"/>
          <p:cNvSpPr/>
          <p:nvPr/>
        </p:nvSpPr>
        <p:spPr>
          <a:xfrm rot="7326831">
            <a:off x="5529911" y="4522002"/>
            <a:ext cx="467628" cy="27535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D5CFB8"/>
          </a:solidFill>
          <a:ln cap="rnd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8483284" y="5103022"/>
            <a:ext cx="1559707" cy="546452"/>
          </a:xfrm>
          <a:prstGeom prst="rect">
            <a:avLst/>
          </a:prstGeom>
          <a:solidFill>
            <a:srgbClr val="F1A298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VN - MECOSUR</a:t>
            </a:r>
            <a:endParaRPr/>
          </a:p>
        </p:txBody>
      </p:sp>
      <p:sp>
        <p:nvSpPr>
          <p:cNvPr id="231" name="Google Shape;231;p3"/>
          <p:cNvSpPr/>
          <p:nvPr/>
        </p:nvSpPr>
        <p:spPr>
          <a:xfrm>
            <a:off x="8488161" y="5700018"/>
            <a:ext cx="1559707" cy="729327"/>
          </a:xfrm>
          <a:custGeom>
            <a:rect b="b" l="l" r="r" t="t"/>
            <a:pathLst>
              <a:path extrusionOk="0" h="936625" w="2016760">
                <a:moveTo>
                  <a:pt x="2016188" y="328028"/>
                </a:moveTo>
                <a:lnTo>
                  <a:pt x="0" y="328028"/>
                </a:lnTo>
                <a:lnTo>
                  <a:pt x="0" y="936625"/>
                </a:lnTo>
                <a:lnTo>
                  <a:pt x="2016188" y="936625"/>
                </a:lnTo>
                <a:lnTo>
                  <a:pt x="2016188" y="328028"/>
                </a:lnTo>
                <a:close/>
              </a:path>
              <a:path extrusionOk="0" h="936625" w="2016760">
                <a:moveTo>
                  <a:pt x="1160589" y="234149"/>
                </a:moveTo>
                <a:lnTo>
                  <a:pt x="855535" y="234149"/>
                </a:lnTo>
                <a:lnTo>
                  <a:pt x="855535" y="328028"/>
                </a:lnTo>
                <a:lnTo>
                  <a:pt x="1160589" y="328028"/>
                </a:lnTo>
                <a:lnTo>
                  <a:pt x="1160589" y="234149"/>
                </a:lnTo>
                <a:close/>
              </a:path>
              <a:path extrusionOk="0" h="936625" w="2016760">
                <a:moveTo>
                  <a:pt x="1008062" y="0"/>
                </a:moveTo>
                <a:lnTo>
                  <a:pt x="773874" y="234149"/>
                </a:lnTo>
                <a:lnTo>
                  <a:pt x="1242250" y="234149"/>
                </a:lnTo>
                <a:lnTo>
                  <a:pt x="1008062" y="0"/>
                </a:lnTo>
                <a:close/>
              </a:path>
            </a:pathLst>
          </a:custGeom>
          <a:solidFill>
            <a:srgbClr val="F1A298"/>
          </a:solidFill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đàm phán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6096000" y="5761848"/>
            <a:ext cx="878928" cy="529408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ASEAN-CANADA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"/>
          <p:cNvSpPr/>
          <p:nvPr/>
        </p:nvSpPr>
        <p:spPr>
          <a:xfrm rot="2910706">
            <a:off x="6287291" y="3946857"/>
            <a:ext cx="485841" cy="583687"/>
          </a:xfrm>
          <a:prstGeom prst="mathMinus">
            <a:avLst>
              <a:gd fmla="val 23520" name="adj1"/>
            </a:avLst>
          </a:prstGeom>
          <a:solidFill>
            <a:srgbClr val="00B050"/>
          </a:solidFill>
          <a:ln cap="rnd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4" name="Google Shape;234;p3"/>
          <p:cNvSpPr/>
          <p:nvPr/>
        </p:nvSpPr>
        <p:spPr>
          <a:xfrm rot="2914520">
            <a:off x="6603181" y="4447535"/>
            <a:ext cx="467628" cy="27535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93DF5F"/>
          </a:solidFill>
          <a:ln cap="rnd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2084342" y="1328442"/>
            <a:ext cx="2356356" cy="55235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FCBBE"/>
              </a:gs>
              <a:gs pos="88000">
                <a:srgbClr val="A09875"/>
              </a:gs>
              <a:gs pos="100000">
                <a:srgbClr val="A09875"/>
              </a:gs>
            </a:gsLst>
            <a:lin ang="5400000" scaled="0"/>
          </a:gradFill>
          <a:ln cap="rnd" cmpd="sng" w="127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FTA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ĐA PHƯƠNG</a:t>
            </a:r>
            <a:endParaRPr/>
          </a:p>
        </p:txBody>
      </p:sp>
      <p:sp>
        <p:nvSpPr>
          <p:cNvPr id="236" name="Google Shape;236;p3"/>
          <p:cNvSpPr/>
          <p:nvPr/>
        </p:nvSpPr>
        <p:spPr>
          <a:xfrm rot="2315711">
            <a:off x="7378757" y="4251610"/>
            <a:ext cx="537674" cy="591347"/>
          </a:xfrm>
          <a:prstGeom prst="mathMinus">
            <a:avLst>
              <a:gd fmla="val 23520" name="adj1"/>
            </a:avLst>
          </a:prstGeom>
          <a:gradFill>
            <a:gsLst>
              <a:gs pos="0">
                <a:srgbClr val="E5BBBA"/>
              </a:gs>
              <a:gs pos="88000">
                <a:srgbClr val="CB625C"/>
              </a:gs>
              <a:gs pos="100000">
                <a:srgbClr val="CB625C"/>
              </a:gs>
            </a:gsLst>
            <a:lin ang="5400000" scaled="0"/>
          </a:gradFill>
          <a:ln cap="rnd" cmpd="sng" w="127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6150667" y="6309475"/>
            <a:ext cx="1849197" cy="396125"/>
          </a:xfrm>
          <a:custGeom>
            <a:rect b="b" l="l" r="r" t="t"/>
            <a:pathLst>
              <a:path extrusionOk="0" h="936625" w="2016760">
                <a:moveTo>
                  <a:pt x="2016188" y="328028"/>
                </a:moveTo>
                <a:lnTo>
                  <a:pt x="0" y="328028"/>
                </a:lnTo>
                <a:lnTo>
                  <a:pt x="0" y="936625"/>
                </a:lnTo>
                <a:lnTo>
                  <a:pt x="2016188" y="936625"/>
                </a:lnTo>
                <a:lnTo>
                  <a:pt x="2016188" y="328028"/>
                </a:lnTo>
                <a:close/>
              </a:path>
              <a:path extrusionOk="0" h="936625" w="2016760">
                <a:moveTo>
                  <a:pt x="1160589" y="234149"/>
                </a:moveTo>
                <a:lnTo>
                  <a:pt x="855535" y="234149"/>
                </a:lnTo>
                <a:lnTo>
                  <a:pt x="855535" y="328028"/>
                </a:lnTo>
                <a:lnTo>
                  <a:pt x="1160589" y="328028"/>
                </a:lnTo>
                <a:lnTo>
                  <a:pt x="1160589" y="234149"/>
                </a:lnTo>
                <a:close/>
              </a:path>
              <a:path extrusionOk="0" h="936625" w="2016760">
                <a:moveTo>
                  <a:pt x="1008062" y="0"/>
                </a:moveTo>
                <a:lnTo>
                  <a:pt x="773874" y="234149"/>
                </a:lnTo>
                <a:lnTo>
                  <a:pt x="1242250" y="234149"/>
                </a:lnTo>
                <a:lnTo>
                  <a:pt x="1008062" y="0"/>
                </a:lnTo>
                <a:close/>
              </a:path>
            </a:pathLst>
          </a:custGeom>
          <a:solidFill>
            <a:schemeClr val="lt1"/>
          </a:solidFill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Đang đàm phán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8619371" y="4420755"/>
            <a:ext cx="1083920" cy="526562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VIFTA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"/>
          <p:cNvSpPr/>
          <p:nvPr/>
        </p:nvSpPr>
        <p:spPr>
          <a:xfrm rot="7762741">
            <a:off x="4344887" y="4416635"/>
            <a:ext cx="1614659" cy="325832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0" name="Google Shape;240;p3"/>
          <p:cNvSpPr/>
          <p:nvPr/>
        </p:nvSpPr>
        <p:spPr>
          <a:xfrm>
            <a:off x="7019505" y="5790369"/>
            <a:ext cx="1008732" cy="525107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VN -PAKISTAN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 GO MOIT copy" id="241" name="Google Shape;24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0463" y="16306"/>
            <a:ext cx="2890982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600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"/>
          <p:cNvSpPr/>
          <p:nvPr/>
        </p:nvSpPr>
        <p:spPr>
          <a:xfrm>
            <a:off x="3607324" y="1517715"/>
            <a:ext cx="5439266" cy="999242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CƠ SỞ ĐỂ LỰA CHỌN FTA</a:t>
            </a:r>
            <a:endParaRPr/>
          </a:p>
        </p:txBody>
      </p:sp>
      <p:sp>
        <p:nvSpPr>
          <p:cNvPr id="247" name="Google Shape;247;p4"/>
          <p:cNvSpPr/>
          <p:nvPr/>
        </p:nvSpPr>
        <p:spPr>
          <a:xfrm>
            <a:off x="3409361" y="3648173"/>
            <a:ext cx="2177592" cy="1923068"/>
          </a:xfrm>
          <a:prstGeom prst="roundRect">
            <a:avLst>
              <a:gd fmla="val 16667" name="adj"/>
            </a:avLst>
          </a:prstGeom>
          <a:solidFill>
            <a:srgbClr val="F8D0CB"/>
          </a:solidFill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THUẾ NK </a:t>
            </a:r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161597" y="3648173"/>
            <a:ext cx="2177592" cy="1923068"/>
          </a:xfrm>
          <a:prstGeom prst="roundRect">
            <a:avLst>
              <a:gd fmla="val 16667" name="adj"/>
            </a:avLst>
          </a:prstGeom>
          <a:solidFill>
            <a:srgbClr val="D3D3D3"/>
          </a:solidFill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QUY TẮC XUẤT XỨ</a:t>
            </a:r>
            <a:endParaRPr/>
          </a:p>
        </p:txBody>
      </p:sp>
      <p:cxnSp>
        <p:nvCxnSpPr>
          <p:cNvPr id="249" name="Google Shape;249;p4"/>
          <p:cNvCxnSpPr>
            <a:stCxn id="246" idx="2"/>
            <a:endCxn id="247" idx="0"/>
          </p:cNvCxnSpPr>
          <p:nvPr/>
        </p:nvCxnSpPr>
        <p:spPr>
          <a:xfrm flipH="1">
            <a:off x="4498157" y="2516957"/>
            <a:ext cx="1828800" cy="1131300"/>
          </a:xfrm>
          <a:prstGeom prst="straightConnector1">
            <a:avLst/>
          </a:prstGeom>
          <a:noFill/>
          <a:ln cap="rnd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50" name="Google Shape;250;p4"/>
          <p:cNvCxnSpPr>
            <a:endCxn id="248" idx="0"/>
          </p:cNvCxnSpPr>
          <p:nvPr/>
        </p:nvCxnSpPr>
        <p:spPr>
          <a:xfrm>
            <a:off x="6315093" y="2516873"/>
            <a:ext cx="1935300" cy="1131300"/>
          </a:xfrm>
          <a:prstGeom prst="straightConnector1">
            <a:avLst/>
          </a:prstGeom>
          <a:noFill/>
          <a:ln cap="rnd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pic>
        <p:nvPicPr>
          <p:cNvPr descr="LO GO MOIT copy" id="251" name="Google Shape;25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48" y="81296"/>
            <a:ext cx="3011487" cy="1035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600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" name="Google Shape;257;p5"/>
          <p:cNvSpPr/>
          <p:nvPr/>
        </p:nvSpPr>
        <p:spPr>
          <a:xfrm>
            <a:off x="4686300" y="1447801"/>
            <a:ext cx="2819400" cy="822925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rnd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CHUYÊN ĐỀ</a:t>
            </a:r>
            <a:endParaRPr/>
          </a:p>
        </p:txBody>
      </p:sp>
      <p:sp>
        <p:nvSpPr>
          <p:cNvPr id="258" name="Google Shape;258;p5"/>
          <p:cNvSpPr/>
          <p:nvPr/>
        </p:nvSpPr>
        <p:spPr>
          <a:xfrm>
            <a:off x="1638300" y="3124200"/>
            <a:ext cx="8915400" cy="2057400"/>
          </a:xfrm>
          <a:prstGeom prst="roundRect">
            <a:avLst>
              <a:gd fmla="val 16667" name="adj"/>
            </a:avLst>
          </a:prstGeom>
          <a:solidFill>
            <a:srgbClr val="FADFCF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TIÊU CHÍ XUẤT XỨ THUẦN TÚY (WO)</a:t>
            </a:r>
            <a:endParaRPr/>
          </a:p>
        </p:txBody>
      </p:sp>
      <p:pic>
        <p:nvPicPr>
          <p:cNvPr descr="LO GO MOIT copy" id="259" name="Google Shape;25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944" y="39673"/>
            <a:ext cx="3011487" cy="1035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600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" name="Google Shape;265;p6"/>
          <p:cNvGraphicFramePr/>
          <p:nvPr/>
        </p:nvGraphicFramePr>
        <p:xfrm>
          <a:off x="129308" y="53266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{2663458A-2885-49DB-8B3B-49711C906862}</a:tableStyleId>
              </a:tblPr>
              <a:tblGrid>
                <a:gridCol w="829325"/>
                <a:gridCol w="2721175"/>
                <a:gridCol w="3624275"/>
                <a:gridCol w="2111000"/>
                <a:gridCol w="2647600"/>
              </a:tblGrid>
              <a:tr h="527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STT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SẢN PHẨM</a:t>
                      </a:r>
                      <a:endParaRPr sz="18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CÔNG ĐOẠN</a:t>
                      </a:r>
                      <a:endParaRPr sz="18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ĐỊA ĐIỂM</a:t>
                      </a:r>
                      <a:endParaRPr sz="18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GHI CHÚ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4C9"/>
                    </a:solidFill>
                  </a:tcPr>
                </a:tc>
              </a:tr>
              <a:tr h="688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Cây trồng/ SP cây trồng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Trồng &amp; thu hoạch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Lãnh thổ của nước TV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8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Động vật sống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Sinh ra &amp; nuôi dưỡng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9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Sản phẩm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 thu được từ động vật  sống tại nước TV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6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Sản phẩm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Có được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Săn, bẫy, bắt …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0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Nuôi trồng thủy sản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từ trứng, cá bột, cá   nhỏ, ấu trùng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5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Khoáng sản /Chất sản sinh tự nhiên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Chiết xuất / lấy ra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Vùng đất/ lãnh hải / dưới đáy biển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2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Sản phẩm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Khai thác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Ngoài vùng lãnh hải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Công ước LHQ Luật biển 1982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6" name="Google Shape;266;p6"/>
          <p:cNvSpPr/>
          <p:nvPr/>
        </p:nvSpPr>
        <p:spPr>
          <a:xfrm>
            <a:off x="3847811" y="67182"/>
            <a:ext cx="5105400" cy="430560"/>
          </a:xfrm>
          <a:prstGeom prst="roundRect">
            <a:avLst>
              <a:gd fmla="val 16667" name="adj"/>
            </a:avLst>
          </a:prstGeom>
          <a:solidFill>
            <a:srgbClr val="FADFCF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XUẤT XỨ THUẦN TÚY WO</a:t>
            </a:r>
            <a:endParaRPr/>
          </a:p>
        </p:txBody>
      </p:sp>
      <p:pic>
        <p:nvPicPr>
          <p:cNvPr id="267" name="Google Shape;26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9046" y="1195264"/>
            <a:ext cx="1913324" cy="87945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6"/>
          <p:cNvSpPr/>
          <p:nvPr/>
        </p:nvSpPr>
        <p:spPr>
          <a:xfrm>
            <a:off x="9637502" y="1887575"/>
            <a:ext cx="1878854" cy="80652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 SƯỜN BÒ ÚC TEYs WHITE 250G " id="269" name="Google Shape;26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28592" y="2299136"/>
            <a:ext cx="1696674" cy="825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uất khẩu than đá quý 1/2019 sụt giảm rất mạnh" id="270" name="Google Shape;27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37502" y="4906820"/>
            <a:ext cx="2240461" cy="1022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ết quả hình ảnh cho hình ảnh sầu riêng" id="271" name="Google Shape;271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37502" y="1014064"/>
            <a:ext cx="1878854" cy="937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82567" y="3743039"/>
            <a:ext cx="2019833" cy="1080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600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79" name="Google Shape;279;p7"/>
          <p:cNvGraphicFramePr/>
          <p:nvPr/>
        </p:nvGraphicFramePr>
        <p:xfrm>
          <a:off x="107576" y="9323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{2663458A-2885-49DB-8B3B-49711C906862}</a:tableStyleId>
              </a:tblPr>
              <a:tblGrid>
                <a:gridCol w="934875"/>
                <a:gridCol w="3997175"/>
                <a:gridCol w="2275575"/>
                <a:gridCol w="2402550"/>
                <a:gridCol w="2402550"/>
              </a:tblGrid>
              <a:tr h="884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SẢN</a:t>
                      </a:r>
                      <a:r>
                        <a:rPr lang="en-US" sz="2000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PHẨM</a:t>
                      </a:r>
                      <a:endParaRPr sz="2000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CÔNG</a:t>
                      </a:r>
                      <a:r>
                        <a:rPr lang="en-US" sz="2000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ĐOẠN</a:t>
                      </a:r>
                      <a:endParaRPr sz="2000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ĐỊA</a:t>
                      </a:r>
                      <a:r>
                        <a:rPr lang="en-US" sz="2000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ĐIỂM</a:t>
                      </a:r>
                      <a:endParaRPr sz="2000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GHI CHÚ</a:t>
                      </a:r>
                      <a:endParaRPr sz="2000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4C9"/>
                    </a:solidFill>
                  </a:tcPr>
                </a:tc>
              </a:tr>
              <a:tr h="748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Sản phẩm từ biển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Đánh bắt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Tàu đăng kí + treo cờ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4C9"/>
                    </a:solidFill>
                  </a:tcPr>
                </a:tc>
              </a:tr>
              <a:tr h="1073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Sản phẩm từ biển 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Chế biến /sản xuất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Biển cả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Trên tàu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4C9"/>
                    </a:solidFill>
                  </a:tcPr>
                </a:tc>
              </a:tr>
              <a:tr h="1500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Phế thải, phế liệu trong Qtrình SX, tiêu dùng; Hàng đã qua SD để tái chế nguyên liệu thô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Được thu nhặt tại nước thành viên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Lãnh thổ của một bên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1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Sản phẩm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Thu được/ sản xuất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Lãnh thổ của một bên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Từ SP  1- 10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80" name="Google Shape;280;p7"/>
          <p:cNvSpPr/>
          <p:nvPr/>
        </p:nvSpPr>
        <p:spPr>
          <a:xfrm>
            <a:off x="2591921" y="53439"/>
            <a:ext cx="7391400" cy="503578"/>
          </a:xfrm>
          <a:prstGeom prst="roundRect">
            <a:avLst>
              <a:gd fmla="val 16667" name="adj"/>
            </a:avLst>
          </a:prstGeom>
          <a:solidFill>
            <a:srgbClr val="FADFCF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XUẤT XỨ THUẦN TÚY WO (Tiếp theo)</a:t>
            </a:r>
            <a:endParaRPr/>
          </a:p>
        </p:txBody>
      </p:sp>
      <p:pic>
        <p:nvPicPr>
          <p:cNvPr descr="http://topanhdep.net/wp-content/uploads/2015/06/hinh-nen-dong-ca-boi-1.gif" id="281" name="Google Shape;28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4358" y="2476433"/>
            <a:ext cx="1608798" cy="12102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át hiện loài vi khuẩn có khả năng ăn cả... chai nhựa - TinTM.com" id="282" name="Google Shape;28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69237" y="3962400"/>
            <a:ext cx="1597890" cy="112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50751" y="2457280"/>
            <a:ext cx="2101103" cy="122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600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0" name="Google Shape;290;p8"/>
          <p:cNvPicPr preferRelativeResize="0"/>
          <p:nvPr/>
        </p:nvPicPr>
        <p:blipFill rotWithShape="1">
          <a:blip r:embed="rId3">
            <a:alphaModFix/>
          </a:blip>
          <a:srcRect b="7126" l="15580" r="15006" t="20920"/>
          <a:stretch/>
        </p:blipFill>
        <p:spPr>
          <a:xfrm>
            <a:off x="5101567" y="767786"/>
            <a:ext cx="6978192" cy="4954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òng Nội vụ - UBND huyện Can Lộc" id="291" name="Google Shape;29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40179" y="1879675"/>
            <a:ext cx="1119885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8"/>
          <p:cNvSpPr/>
          <p:nvPr/>
        </p:nvSpPr>
        <p:spPr>
          <a:xfrm>
            <a:off x="5541819" y="138797"/>
            <a:ext cx="5041186" cy="506440"/>
          </a:xfrm>
          <a:prstGeom prst="roundRect">
            <a:avLst>
              <a:gd fmla="val 16667" name="adj"/>
            </a:avLst>
          </a:prstGeom>
          <a:solidFill>
            <a:srgbClr val="FADFCF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XUẤT XỨ WO</a:t>
            </a:r>
            <a:endParaRPr/>
          </a:p>
        </p:txBody>
      </p:sp>
      <p:pic>
        <p:nvPicPr>
          <p:cNvPr id="293" name="Google Shape;293;p8"/>
          <p:cNvPicPr preferRelativeResize="0"/>
          <p:nvPr/>
        </p:nvPicPr>
        <p:blipFill rotWithShape="1">
          <a:blip r:embed="rId5">
            <a:alphaModFix/>
          </a:blip>
          <a:srcRect b="20865" l="54167" r="23333" t="45555"/>
          <a:stretch/>
        </p:blipFill>
        <p:spPr>
          <a:xfrm>
            <a:off x="5214854" y="4128939"/>
            <a:ext cx="1159588" cy="89580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8"/>
          <p:cNvSpPr/>
          <p:nvPr/>
        </p:nvSpPr>
        <p:spPr>
          <a:xfrm>
            <a:off x="315944" y="1751218"/>
            <a:ext cx="3511338" cy="1295400"/>
          </a:xfrm>
          <a:prstGeom prst="roundRect">
            <a:avLst>
              <a:gd fmla="val 16667" name="adj"/>
            </a:avLst>
          </a:prstGeom>
          <a:solidFill>
            <a:srgbClr val="D9F4C9"/>
          </a:solidFill>
          <a:ln cap="rnd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Sầu riêng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8"/>
          <p:cNvSpPr/>
          <p:nvPr/>
        </p:nvSpPr>
        <p:spPr>
          <a:xfrm>
            <a:off x="409852" y="1834587"/>
            <a:ext cx="1182204" cy="1111888"/>
          </a:xfrm>
          <a:prstGeom prst="roundRect">
            <a:avLst>
              <a:gd fmla="val 16667" name="adj"/>
            </a:avLst>
          </a:prstGeom>
          <a:solidFill>
            <a:srgbClr val="BFE471"/>
          </a:solidFill>
          <a:ln cap="rnd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NÔNG SẢN</a:t>
            </a:r>
            <a:endParaRPr/>
          </a:p>
        </p:txBody>
      </p:sp>
      <p:sp>
        <p:nvSpPr>
          <p:cNvPr id="296" name="Google Shape;296;p8"/>
          <p:cNvSpPr/>
          <p:nvPr/>
        </p:nvSpPr>
        <p:spPr>
          <a:xfrm>
            <a:off x="5437652" y="5844619"/>
            <a:ext cx="6548160" cy="912565"/>
          </a:xfrm>
          <a:prstGeom prst="roundRect">
            <a:avLst>
              <a:gd fmla="val 16667" name="adj"/>
            </a:avLst>
          </a:prstGeom>
          <a:solidFill>
            <a:srgbClr val="F8D0CB"/>
          </a:solidFill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Xác nhận của địa phương/hiệp hội/HTX</a:t>
            </a:r>
            <a:endParaRPr/>
          </a:p>
        </p:txBody>
      </p:sp>
      <p:pic>
        <p:nvPicPr>
          <p:cNvPr descr="LO GO MOIT copy" id="297" name="Google Shape;297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348" y="81296"/>
            <a:ext cx="3011487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ịt của một người đàn ông là chất độc của một người đàn ông khác - Trả phí Bản quyền Một lần Sầu riêng Bức ảnh sẵn có" id="298" name="Google Shape;298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0775" y="3468659"/>
            <a:ext cx="4257964" cy="311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600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"/>
          <p:cNvSpPr/>
          <p:nvPr/>
        </p:nvSpPr>
        <p:spPr>
          <a:xfrm>
            <a:off x="1281486" y="1116985"/>
            <a:ext cx="2340255" cy="506440"/>
          </a:xfrm>
          <a:prstGeom prst="roundRect">
            <a:avLst>
              <a:gd fmla="val 16667" name="adj"/>
            </a:avLst>
          </a:prstGeom>
          <a:solidFill>
            <a:srgbClr val="6C643F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 bằng gỗ</a:t>
            </a:r>
            <a:endParaRPr b="1" sz="2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áº¿t quáº£ hÃ¬nh áº£nh cho NOI THAT GO CAO SU" id="304" name="Google Shape;30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2485" y="1370205"/>
            <a:ext cx="3908611" cy="2284207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9"/>
          <p:cNvSpPr/>
          <p:nvPr/>
        </p:nvSpPr>
        <p:spPr>
          <a:xfrm>
            <a:off x="6490538" y="92700"/>
            <a:ext cx="3684402" cy="506440"/>
          </a:xfrm>
          <a:prstGeom prst="roundRect">
            <a:avLst>
              <a:gd fmla="val 16667" name="adj"/>
            </a:avLst>
          </a:prstGeom>
          <a:solidFill>
            <a:srgbClr val="FADFCF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XUẤT XỨ WO-</a:t>
            </a:r>
            <a:endParaRPr/>
          </a:p>
        </p:txBody>
      </p:sp>
      <p:pic>
        <p:nvPicPr>
          <p:cNvPr descr="LO GO MOIT copy" id="306" name="Google Shape;30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48" y="81296"/>
            <a:ext cx="3011487" cy="103568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9"/>
          <p:cNvSpPr/>
          <p:nvPr/>
        </p:nvSpPr>
        <p:spPr>
          <a:xfrm>
            <a:off x="1182250" y="3958796"/>
            <a:ext cx="2340255" cy="506440"/>
          </a:xfrm>
          <a:prstGeom prst="roundRect">
            <a:avLst>
              <a:gd fmla="val 16667" name="adj"/>
            </a:avLst>
          </a:prstGeom>
          <a:solidFill>
            <a:srgbClr val="6C643F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 bằng đá</a:t>
            </a:r>
            <a:endParaRPr b="1" sz="2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Đá xẻ ốp tường - Thiết kế từ tự nhiên đầy ấn tượng và khác biệt" id="308" name="Google Shape;30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9271" y="4598911"/>
            <a:ext cx="3661403" cy="2284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9"/>
          <p:cNvPicPr preferRelativeResize="0"/>
          <p:nvPr/>
        </p:nvPicPr>
        <p:blipFill rotWithShape="1">
          <a:blip r:embed="rId6">
            <a:alphaModFix/>
          </a:blip>
          <a:srcRect b="12287" l="11618" r="11176" t="3267"/>
          <a:stretch/>
        </p:blipFill>
        <p:spPr>
          <a:xfrm>
            <a:off x="4303526" y="599140"/>
            <a:ext cx="7682286" cy="534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9"/>
          <p:cNvPicPr preferRelativeResize="0"/>
          <p:nvPr/>
        </p:nvPicPr>
        <p:blipFill rotWithShape="1">
          <a:blip r:embed="rId7">
            <a:alphaModFix/>
          </a:blip>
          <a:srcRect b="20865" l="54167" r="23333" t="45555"/>
          <a:stretch/>
        </p:blipFill>
        <p:spPr>
          <a:xfrm>
            <a:off x="5117834" y="4017331"/>
            <a:ext cx="1159588" cy="89580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9"/>
          <p:cNvSpPr/>
          <p:nvPr/>
        </p:nvSpPr>
        <p:spPr>
          <a:xfrm>
            <a:off x="5267322" y="5943600"/>
            <a:ext cx="6548160" cy="828355"/>
          </a:xfrm>
          <a:prstGeom prst="roundRect">
            <a:avLst>
              <a:gd fmla="val 16667" name="adj"/>
            </a:avLst>
          </a:prstGeom>
          <a:solidFill>
            <a:srgbClr val="F8D0CB"/>
          </a:solidFill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Xác nhận của địa phương/ Kiểm lâm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QĐ khai thác mỏ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2023-03-07T14:36:42Z</dcterms:created>
  <dc:creator>NGOC BINH TRAN</dc:creator>
</cp:coreProperties>
</file>