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88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22" r:id="rId3"/>
    <p:sldId id="331" r:id="rId4"/>
    <p:sldId id="326" r:id="rId5"/>
    <p:sldId id="329" r:id="rId6"/>
    <p:sldId id="330" r:id="rId7"/>
    <p:sldId id="332" r:id="rId8"/>
    <p:sldId id="323" r:id="rId9"/>
    <p:sldId id="334" r:id="rId10"/>
    <p:sldId id="325" r:id="rId11"/>
    <p:sldId id="335" r:id="rId12"/>
    <p:sldId id="337" r:id="rId13"/>
    <p:sldId id="336" r:id="rId14"/>
    <p:sldId id="30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63C784-61F8-4F77-9FC8-FEE62FFE1658}" v="39" dt="2020-11-05T07:48:16.5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 Duy Binh" userId="d3d28ff7ebf18a0a" providerId="LiveId" clId="{9A63C784-61F8-4F77-9FC8-FEE62FFE1658}"/>
    <pc:docChg chg="undo custSel mod addSld delSld modSld">
      <pc:chgData name="Le Duy Binh" userId="d3d28ff7ebf18a0a" providerId="LiveId" clId="{9A63C784-61F8-4F77-9FC8-FEE62FFE1658}" dt="2020-11-05T07:48:16.541" v="703" actId="14100"/>
      <pc:docMkLst>
        <pc:docMk/>
      </pc:docMkLst>
      <pc:sldChg chg="addSp modSp mod">
        <pc:chgData name="Le Duy Binh" userId="d3d28ff7ebf18a0a" providerId="LiveId" clId="{9A63C784-61F8-4F77-9FC8-FEE62FFE1658}" dt="2020-11-05T06:56:17.096" v="88" actId="1076"/>
        <pc:sldMkLst>
          <pc:docMk/>
          <pc:sldMk cId="2686834474" sldId="322"/>
        </pc:sldMkLst>
        <pc:spChg chg="add mod">
          <ac:chgData name="Le Duy Binh" userId="d3d28ff7ebf18a0a" providerId="LiveId" clId="{9A63C784-61F8-4F77-9FC8-FEE62FFE1658}" dt="2020-11-05T06:55:47.685" v="82" actId="1076"/>
          <ac:spMkLst>
            <pc:docMk/>
            <pc:sldMk cId="2686834474" sldId="322"/>
            <ac:spMk id="3" creationId="{0E0D5ED1-AB6E-457F-A7FD-A6AACD9F0D4D}"/>
          </ac:spMkLst>
        </pc:spChg>
        <pc:spChg chg="add mod">
          <ac:chgData name="Le Duy Binh" userId="d3d28ff7ebf18a0a" providerId="LiveId" clId="{9A63C784-61F8-4F77-9FC8-FEE62FFE1658}" dt="2020-11-05T06:56:05.826" v="86" actId="1076"/>
          <ac:spMkLst>
            <pc:docMk/>
            <pc:sldMk cId="2686834474" sldId="322"/>
            <ac:spMk id="5" creationId="{98055B0B-253C-42DA-A714-5F4FE1EC348C}"/>
          </ac:spMkLst>
        </pc:spChg>
        <pc:spChg chg="add mod">
          <ac:chgData name="Le Duy Binh" userId="d3d28ff7ebf18a0a" providerId="LiveId" clId="{9A63C784-61F8-4F77-9FC8-FEE62FFE1658}" dt="2020-11-05T06:56:17.096" v="88" actId="1076"/>
          <ac:spMkLst>
            <pc:docMk/>
            <pc:sldMk cId="2686834474" sldId="322"/>
            <ac:spMk id="6" creationId="{DDC0AC37-E04B-4013-B330-16898C9DFEAD}"/>
          </ac:spMkLst>
        </pc:spChg>
      </pc:sldChg>
      <pc:sldChg chg="addSp delSp modSp mod">
        <pc:chgData name="Le Duy Binh" userId="d3d28ff7ebf18a0a" providerId="LiveId" clId="{9A63C784-61F8-4F77-9FC8-FEE62FFE1658}" dt="2020-11-04T06:32:43.205" v="69" actId="14100"/>
        <pc:sldMkLst>
          <pc:docMk/>
          <pc:sldMk cId="3056649954" sldId="331"/>
        </pc:sldMkLst>
        <pc:spChg chg="add mod">
          <ac:chgData name="Le Duy Binh" userId="d3d28ff7ebf18a0a" providerId="LiveId" clId="{9A63C784-61F8-4F77-9FC8-FEE62FFE1658}" dt="2020-11-04T06:32:04.388" v="32" actId="121"/>
          <ac:spMkLst>
            <pc:docMk/>
            <pc:sldMk cId="3056649954" sldId="331"/>
            <ac:spMk id="7" creationId="{27104B7B-E6E9-40EF-B7C6-AEA49BEC0C99}"/>
          </ac:spMkLst>
        </pc:spChg>
        <pc:spChg chg="mod">
          <ac:chgData name="Le Duy Binh" userId="d3d28ff7ebf18a0a" providerId="LiveId" clId="{9A63C784-61F8-4F77-9FC8-FEE62FFE1658}" dt="2020-11-04T06:30:28.312" v="3" actId="14100"/>
          <ac:spMkLst>
            <pc:docMk/>
            <pc:sldMk cId="3056649954" sldId="331"/>
            <ac:spMk id="8" creationId="{652A2729-9B65-42FC-9F4C-AEA6D0BA770D}"/>
          </ac:spMkLst>
        </pc:spChg>
        <pc:spChg chg="add mod">
          <ac:chgData name="Le Duy Binh" userId="d3d28ff7ebf18a0a" providerId="LiveId" clId="{9A63C784-61F8-4F77-9FC8-FEE62FFE1658}" dt="2020-11-04T06:32:15.263" v="39" actId="20577"/>
          <ac:spMkLst>
            <pc:docMk/>
            <pc:sldMk cId="3056649954" sldId="331"/>
            <ac:spMk id="10" creationId="{6E82CCA9-433B-4FAC-AA24-CDF82AA1003B}"/>
          </ac:spMkLst>
        </pc:spChg>
        <pc:spChg chg="add mod">
          <ac:chgData name="Le Duy Binh" userId="d3d28ff7ebf18a0a" providerId="LiveId" clId="{9A63C784-61F8-4F77-9FC8-FEE62FFE1658}" dt="2020-11-04T06:32:36.152" v="68" actId="20577"/>
          <ac:spMkLst>
            <pc:docMk/>
            <pc:sldMk cId="3056649954" sldId="331"/>
            <ac:spMk id="12" creationId="{60D0AAE5-7A4A-4C1D-BEB6-CACD1CBA95C5}"/>
          </ac:spMkLst>
        </pc:spChg>
        <pc:spChg chg="mod">
          <ac:chgData name="Le Duy Binh" userId="d3d28ff7ebf18a0a" providerId="LiveId" clId="{9A63C784-61F8-4F77-9FC8-FEE62FFE1658}" dt="2020-11-04T06:30:32.139" v="4" actId="1076"/>
          <ac:spMkLst>
            <pc:docMk/>
            <pc:sldMk cId="3056649954" sldId="331"/>
            <ac:spMk id="15" creationId="{A2D0229B-7BD8-4F46-87E5-F124395E31D0}"/>
          </ac:spMkLst>
        </pc:spChg>
        <pc:graphicFrameChg chg="add del mod">
          <ac:chgData name="Le Duy Binh" userId="d3d28ff7ebf18a0a" providerId="LiveId" clId="{9A63C784-61F8-4F77-9FC8-FEE62FFE1658}" dt="2020-11-04T06:30:50.074" v="6"/>
          <ac:graphicFrameMkLst>
            <pc:docMk/>
            <pc:sldMk cId="3056649954" sldId="331"/>
            <ac:graphicFrameMk id="3" creationId="{DBEC22C6-92A0-469B-A3E1-0E92EA3DB9BA}"/>
          </ac:graphicFrameMkLst>
        </pc:graphicFrameChg>
        <pc:picChg chg="add del mod">
          <ac:chgData name="Le Duy Binh" userId="d3d28ff7ebf18a0a" providerId="LiveId" clId="{9A63C784-61F8-4F77-9FC8-FEE62FFE1658}" dt="2020-11-04T06:31:41.047" v="19" actId="478"/>
          <ac:picMkLst>
            <pc:docMk/>
            <pc:sldMk cId="3056649954" sldId="331"/>
            <ac:picMk id="4" creationId="{42FC4101-3012-49C4-9F74-CE667858807F}"/>
          </ac:picMkLst>
        </pc:picChg>
        <pc:picChg chg="add mod">
          <ac:chgData name="Le Duy Binh" userId="d3d28ff7ebf18a0a" providerId="LiveId" clId="{9A63C784-61F8-4F77-9FC8-FEE62FFE1658}" dt="2020-11-04T06:32:43.205" v="69" actId="14100"/>
          <ac:picMkLst>
            <pc:docMk/>
            <pc:sldMk cId="3056649954" sldId="331"/>
            <ac:picMk id="5" creationId="{24083764-2361-4038-B678-1FE6378C22B4}"/>
          </ac:picMkLst>
        </pc:picChg>
        <pc:picChg chg="add mod">
          <ac:chgData name="Le Duy Binh" userId="d3d28ff7ebf18a0a" providerId="LiveId" clId="{9A63C784-61F8-4F77-9FC8-FEE62FFE1658}" dt="2020-11-04T06:32:21.911" v="40" actId="1076"/>
          <ac:picMkLst>
            <pc:docMk/>
            <pc:sldMk cId="3056649954" sldId="331"/>
            <ac:picMk id="6" creationId="{5D9CC7EE-8F62-4085-9603-4FCDB4D492D6}"/>
          </ac:picMkLst>
        </pc:picChg>
      </pc:sldChg>
      <pc:sldChg chg="addSp delSp modSp mod setBg">
        <pc:chgData name="Le Duy Binh" userId="d3d28ff7ebf18a0a" providerId="LiveId" clId="{9A63C784-61F8-4F77-9FC8-FEE62FFE1658}" dt="2020-11-05T07:48:01.473" v="702"/>
        <pc:sldMkLst>
          <pc:docMk/>
          <pc:sldMk cId="3850366046" sldId="335"/>
        </pc:sldMkLst>
        <pc:spChg chg="mod">
          <ac:chgData name="Le Duy Binh" userId="d3d28ff7ebf18a0a" providerId="LiveId" clId="{9A63C784-61F8-4F77-9FC8-FEE62FFE1658}" dt="2020-11-05T07:35:03.235" v="616" actId="26606"/>
          <ac:spMkLst>
            <pc:docMk/>
            <pc:sldMk cId="3850366046" sldId="335"/>
            <ac:spMk id="2" creationId="{6CA2F8FF-F943-4A44-A201-D5D68A314140}"/>
          </ac:spMkLst>
        </pc:spChg>
        <pc:spChg chg="mod">
          <ac:chgData name="Le Duy Binh" userId="d3d28ff7ebf18a0a" providerId="LiveId" clId="{9A63C784-61F8-4F77-9FC8-FEE62FFE1658}" dt="2020-11-05T07:35:03.235" v="616" actId="26606"/>
          <ac:spMkLst>
            <pc:docMk/>
            <pc:sldMk cId="3850366046" sldId="335"/>
            <ac:spMk id="3" creationId="{EE11F289-8706-4CBE-B97F-E440FFCF1734}"/>
          </ac:spMkLst>
        </pc:spChg>
        <pc:spChg chg="mod ord">
          <ac:chgData name="Le Duy Binh" userId="d3d28ff7ebf18a0a" providerId="LiveId" clId="{9A63C784-61F8-4F77-9FC8-FEE62FFE1658}" dt="2020-11-05T07:48:01.473" v="702"/>
          <ac:spMkLst>
            <pc:docMk/>
            <pc:sldMk cId="3850366046" sldId="335"/>
            <ac:spMk id="5" creationId="{8CDE50D8-B36B-4AEA-A2A7-86C1D178ACC0}"/>
          </ac:spMkLst>
        </pc:spChg>
        <pc:spChg chg="add mod ord">
          <ac:chgData name="Le Duy Binh" userId="d3d28ff7ebf18a0a" providerId="LiveId" clId="{9A63C784-61F8-4F77-9FC8-FEE62FFE1658}" dt="2020-11-05T07:35:09.853" v="618" actId="1076"/>
          <ac:spMkLst>
            <pc:docMk/>
            <pc:sldMk cId="3850366046" sldId="335"/>
            <ac:spMk id="7" creationId="{076D6F46-C2BE-45D6-8683-ED4D89E48D25}"/>
          </ac:spMkLst>
        </pc:spChg>
        <pc:spChg chg="add del">
          <ac:chgData name="Le Duy Binh" userId="d3d28ff7ebf18a0a" providerId="LiveId" clId="{9A63C784-61F8-4F77-9FC8-FEE62FFE1658}" dt="2020-11-05T07:35:03.235" v="616" actId="26606"/>
          <ac:spMkLst>
            <pc:docMk/>
            <pc:sldMk cId="3850366046" sldId="335"/>
            <ac:spMk id="72" creationId="{5F698591-AA39-4B7C-AAD7-89AD68C41E70}"/>
          </ac:spMkLst>
        </pc:spChg>
        <pc:grpChg chg="add del">
          <ac:chgData name="Le Duy Binh" userId="d3d28ff7ebf18a0a" providerId="LiveId" clId="{9A63C784-61F8-4F77-9FC8-FEE62FFE1658}" dt="2020-11-05T07:35:03.235" v="616" actId="26606"/>
          <ac:grpSpMkLst>
            <pc:docMk/>
            <pc:sldMk cId="3850366046" sldId="335"/>
            <ac:grpSpMk id="74" creationId="{61051D54-189B-477C-B05C-8E269C1516FC}"/>
          </ac:grpSpMkLst>
        </pc:grpChg>
        <pc:picChg chg="add mod">
          <ac:chgData name="Le Duy Binh" userId="d3d28ff7ebf18a0a" providerId="LiveId" clId="{9A63C784-61F8-4F77-9FC8-FEE62FFE1658}" dt="2020-11-05T07:35:12.976" v="619" actId="167"/>
          <ac:picMkLst>
            <pc:docMk/>
            <pc:sldMk cId="3850366046" sldId="335"/>
            <ac:picMk id="2050" creationId="{84D7A941-9360-487D-A723-4479344592EC}"/>
          </ac:picMkLst>
        </pc:picChg>
        <pc:picChg chg="mod">
          <ac:chgData name="Le Duy Binh" userId="d3d28ff7ebf18a0a" providerId="LiveId" clId="{9A63C784-61F8-4F77-9FC8-FEE62FFE1658}" dt="2020-11-05T07:35:03.235" v="616" actId="26606"/>
          <ac:picMkLst>
            <pc:docMk/>
            <pc:sldMk cId="3850366046" sldId="335"/>
            <ac:picMk id="5122" creationId="{17A88500-0E34-48B7-9B66-ABE92ED99AA6}"/>
          </ac:picMkLst>
        </pc:picChg>
      </pc:sldChg>
      <pc:sldChg chg="addSp delSp modSp del mod">
        <pc:chgData name="Le Duy Binh" userId="d3d28ff7ebf18a0a" providerId="LiveId" clId="{9A63C784-61F8-4F77-9FC8-FEE62FFE1658}" dt="2020-11-05T07:19:23.044" v="407" actId="2696"/>
        <pc:sldMkLst>
          <pc:docMk/>
          <pc:sldMk cId="446233243" sldId="336"/>
        </pc:sldMkLst>
        <pc:spChg chg="del mod">
          <ac:chgData name="Le Duy Binh" userId="d3d28ff7ebf18a0a" providerId="LiveId" clId="{9A63C784-61F8-4F77-9FC8-FEE62FFE1658}" dt="2020-11-05T06:58:11.152" v="108" actId="21"/>
          <ac:spMkLst>
            <pc:docMk/>
            <pc:sldMk cId="446233243" sldId="336"/>
            <ac:spMk id="3" creationId="{0E0D5ED1-AB6E-457F-A7FD-A6AACD9F0D4D}"/>
          </ac:spMkLst>
        </pc:spChg>
        <pc:spChg chg="del">
          <ac:chgData name="Le Duy Binh" userId="d3d28ff7ebf18a0a" providerId="LiveId" clId="{9A63C784-61F8-4F77-9FC8-FEE62FFE1658}" dt="2020-11-05T06:57:35.944" v="95" actId="478"/>
          <ac:spMkLst>
            <pc:docMk/>
            <pc:sldMk cId="446233243" sldId="336"/>
            <ac:spMk id="5" creationId="{98055B0B-253C-42DA-A714-5F4FE1EC348C}"/>
          </ac:spMkLst>
        </pc:spChg>
        <pc:spChg chg="del">
          <ac:chgData name="Le Duy Binh" userId="d3d28ff7ebf18a0a" providerId="LiveId" clId="{9A63C784-61F8-4F77-9FC8-FEE62FFE1658}" dt="2020-11-05T06:57:46.377" v="100" actId="478"/>
          <ac:spMkLst>
            <pc:docMk/>
            <pc:sldMk cId="446233243" sldId="336"/>
            <ac:spMk id="6" creationId="{DDC0AC37-E04B-4013-B330-16898C9DFEAD}"/>
          </ac:spMkLst>
        </pc:spChg>
        <pc:spChg chg="add mod">
          <ac:chgData name="Le Duy Binh" userId="d3d28ff7ebf18a0a" providerId="LiveId" clId="{9A63C784-61F8-4F77-9FC8-FEE62FFE1658}" dt="2020-11-05T07:18:25.780" v="400" actId="1076"/>
          <ac:spMkLst>
            <pc:docMk/>
            <pc:sldMk cId="446233243" sldId="336"/>
            <ac:spMk id="7" creationId="{6D0A016F-585D-4FD3-8396-8CE9A494BC02}"/>
          </ac:spMkLst>
        </pc:spChg>
        <pc:spChg chg="del">
          <ac:chgData name="Le Duy Binh" userId="d3d28ff7ebf18a0a" providerId="LiveId" clId="{9A63C784-61F8-4F77-9FC8-FEE62FFE1658}" dt="2020-11-05T06:57:21.309" v="90" actId="478"/>
          <ac:spMkLst>
            <pc:docMk/>
            <pc:sldMk cId="446233243" sldId="336"/>
            <ac:spMk id="8" creationId="{652A2729-9B65-42FC-9F4C-AEA6D0BA770D}"/>
          </ac:spMkLst>
        </pc:spChg>
        <pc:spChg chg="add mod">
          <ac:chgData name="Le Duy Binh" userId="d3d28ff7ebf18a0a" providerId="LiveId" clId="{9A63C784-61F8-4F77-9FC8-FEE62FFE1658}" dt="2020-11-05T07:18:37.808" v="406" actId="1076"/>
          <ac:spMkLst>
            <pc:docMk/>
            <pc:sldMk cId="446233243" sldId="336"/>
            <ac:spMk id="9" creationId="{83A31677-32A9-4D78-84DC-B5879A25D366}"/>
          </ac:spMkLst>
        </pc:spChg>
        <pc:spChg chg="mod">
          <ac:chgData name="Le Duy Binh" userId="d3d28ff7ebf18a0a" providerId="LiveId" clId="{9A63C784-61F8-4F77-9FC8-FEE62FFE1658}" dt="2020-11-05T06:58:39.205" v="115" actId="1076"/>
          <ac:spMkLst>
            <pc:docMk/>
            <pc:sldMk cId="446233243" sldId="336"/>
            <ac:spMk id="10" creationId="{2C54FF3F-2617-43AD-8B11-CB4096B016EE}"/>
          </ac:spMkLst>
        </pc:spChg>
        <pc:spChg chg="del">
          <ac:chgData name="Le Duy Binh" userId="d3d28ff7ebf18a0a" providerId="LiveId" clId="{9A63C784-61F8-4F77-9FC8-FEE62FFE1658}" dt="2020-11-05T06:57:33.172" v="94" actId="478"/>
          <ac:spMkLst>
            <pc:docMk/>
            <pc:sldMk cId="446233243" sldId="336"/>
            <ac:spMk id="15" creationId="{A2D0229B-7BD8-4F46-87E5-F124395E31D0}"/>
          </ac:spMkLst>
        </pc:spChg>
        <pc:spChg chg="del">
          <ac:chgData name="Le Duy Binh" userId="d3d28ff7ebf18a0a" providerId="LiveId" clId="{9A63C784-61F8-4F77-9FC8-FEE62FFE1658}" dt="2020-11-05T06:57:28.652" v="93" actId="478"/>
          <ac:spMkLst>
            <pc:docMk/>
            <pc:sldMk cId="446233243" sldId="336"/>
            <ac:spMk id="17" creationId="{F381334B-91EE-4A6A-9A87-D2DF1C53BA28}"/>
          </ac:spMkLst>
        </pc:spChg>
        <pc:graphicFrameChg chg="del">
          <ac:chgData name="Le Duy Binh" userId="d3d28ff7ebf18a0a" providerId="LiveId" clId="{9A63C784-61F8-4F77-9FC8-FEE62FFE1658}" dt="2020-11-05T06:57:18.514" v="89" actId="478"/>
          <ac:graphicFrameMkLst>
            <pc:docMk/>
            <pc:sldMk cId="446233243" sldId="336"/>
            <ac:graphicFrameMk id="4" creationId="{670DED46-DA90-415A-B0EE-63C20453C79B}"/>
          </ac:graphicFrameMkLst>
        </pc:graphicFrameChg>
        <pc:graphicFrameChg chg="add mod">
          <ac:chgData name="Le Duy Binh" userId="d3d28ff7ebf18a0a" providerId="LiveId" clId="{9A63C784-61F8-4F77-9FC8-FEE62FFE1658}" dt="2020-11-05T06:58:29.006" v="114" actId="14100"/>
          <ac:graphicFrameMkLst>
            <pc:docMk/>
            <pc:sldMk cId="446233243" sldId="336"/>
            <ac:graphicFrameMk id="14" creationId="{697C2D7D-8971-4CBA-8EEC-31593E9A6B25}"/>
          </ac:graphicFrameMkLst>
        </pc:graphicFrameChg>
        <pc:picChg chg="del">
          <ac:chgData name="Le Duy Binh" userId="d3d28ff7ebf18a0a" providerId="LiveId" clId="{9A63C784-61F8-4F77-9FC8-FEE62FFE1658}" dt="2020-11-05T06:57:23.756" v="91" actId="478"/>
          <ac:picMkLst>
            <pc:docMk/>
            <pc:sldMk cId="446233243" sldId="336"/>
            <ac:picMk id="12" creationId="{51020171-3B54-4359-95C6-AC6A5C182F31}"/>
          </ac:picMkLst>
        </pc:picChg>
        <pc:picChg chg="del">
          <ac:chgData name="Le Duy Binh" userId="d3d28ff7ebf18a0a" providerId="LiveId" clId="{9A63C784-61F8-4F77-9FC8-FEE62FFE1658}" dt="2020-11-05T06:57:25.665" v="92" actId="478"/>
          <ac:picMkLst>
            <pc:docMk/>
            <pc:sldMk cId="446233243" sldId="336"/>
            <ac:picMk id="13" creationId="{DCA3A932-D17B-4305-A5F1-0B35048DE0A2}"/>
          </ac:picMkLst>
        </pc:picChg>
      </pc:sldChg>
      <pc:sldChg chg="modSp mod">
        <pc:chgData name="Le Duy Binh" userId="d3d28ff7ebf18a0a" providerId="LiveId" clId="{9A63C784-61F8-4F77-9FC8-FEE62FFE1658}" dt="2020-11-05T07:48:16.541" v="703" actId="14100"/>
        <pc:sldMkLst>
          <pc:docMk/>
          <pc:sldMk cId="3336058816" sldId="336"/>
        </pc:sldMkLst>
        <pc:spChg chg="mod">
          <ac:chgData name="Le Duy Binh" userId="d3d28ff7ebf18a0a" providerId="LiveId" clId="{9A63C784-61F8-4F77-9FC8-FEE62FFE1658}" dt="2020-11-05T07:19:41.327" v="409" actId="20577"/>
          <ac:spMkLst>
            <pc:docMk/>
            <pc:sldMk cId="3336058816" sldId="336"/>
            <ac:spMk id="2" creationId="{6CA2F8FF-F943-4A44-A201-D5D68A314140}"/>
          </ac:spMkLst>
        </pc:spChg>
        <pc:graphicFrameChg chg="mod">
          <ac:chgData name="Le Duy Binh" userId="d3d28ff7ebf18a0a" providerId="LiveId" clId="{9A63C784-61F8-4F77-9FC8-FEE62FFE1658}" dt="2020-11-05T07:48:16.541" v="703" actId="14100"/>
          <ac:graphicFrameMkLst>
            <pc:docMk/>
            <pc:sldMk cId="3336058816" sldId="336"/>
            <ac:graphicFrameMk id="14" creationId="{697C2D7D-8971-4CBA-8EEC-31593E9A6B25}"/>
          </ac:graphicFrameMkLst>
        </pc:graphicFrameChg>
      </pc:sldChg>
      <pc:sldChg chg="addSp delSp modSp add mod">
        <pc:chgData name="Le Duy Binh" userId="d3d28ff7ebf18a0a" providerId="LiveId" clId="{9A63C784-61F8-4F77-9FC8-FEE62FFE1658}" dt="2020-11-05T07:30:16.498" v="413" actId="255"/>
        <pc:sldMkLst>
          <pc:docMk/>
          <pc:sldMk cId="3060255586" sldId="337"/>
        </pc:sldMkLst>
        <pc:spChg chg="mod">
          <ac:chgData name="Le Duy Binh" userId="d3d28ff7ebf18a0a" providerId="LiveId" clId="{9A63C784-61F8-4F77-9FC8-FEE62FFE1658}" dt="2020-11-05T07:30:16.498" v="413" actId="255"/>
          <ac:spMkLst>
            <pc:docMk/>
            <pc:sldMk cId="3060255586" sldId="337"/>
            <ac:spMk id="3" creationId="{EE11F289-8706-4CBE-B97F-E440FFCF1734}"/>
          </ac:spMkLst>
        </pc:spChg>
        <pc:spChg chg="del">
          <ac:chgData name="Le Duy Binh" userId="d3d28ff7ebf18a0a" providerId="LiveId" clId="{9A63C784-61F8-4F77-9FC8-FEE62FFE1658}" dt="2020-11-05T07:15:59.402" v="354" actId="478"/>
          <ac:spMkLst>
            <pc:docMk/>
            <pc:sldMk cId="3060255586" sldId="337"/>
            <ac:spMk id="5" creationId="{8CDE50D8-B36B-4AEA-A2A7-86C1D178ACC0}"/>
          </ac:spMkLst>
        </pc:spChg>
        <pc:spChg chg="add del mod">
          <ac:chgData name="Le Duy Binh" userId="d3d28ff7ebf18a0a" providerId="LiveId" clId="{9A63C784-61F8-4F77-9FC8-FEE62FFE1658}" dt="2020-11-05T07:17:28.469" v="394"/>
          <ac:spMkLst>
            <pc:docMk/>
            <pc:sldMk cId="3060255586" sldId="337"/>
            <ac:spMk id="8" creationId="{30FCD1A0-FE3C-48C6-A03A-75DC0D3A6735}"/>
          </ac:spMkLst>
        </pc:spChg>
        <pc:spChg chg="add mod">
          <ac:chgData name="Le Duy Binh" userId="d3d28ff7ebf18a0a" providerId="LiveId" clId="{9A63C784-61F8-4F77-9FC8-FEE62FFE1658}" dt="2020-11-05T07:30:10.166" v="412" actId="403"/>
          <ac:spMkLst>
            <pc:docMk/>
            <pc:sldMk cId="3060255586" sldId="337"/>
            <ac:spMk id="9" creationId="{F9F0C5B1-74C9-4C6D-94EF-48DDA67368CD}"/>
          </ac:spMkLst>
        </pc:spChg>
        <pc:picChg chg="add mod">
          <ac:chgData name="Le Duy Binh" userId="d3d28ff7ebf18a0a" providerId="LiveId" clId="{9A63C784-61F8-4F77-9FC8-FEE62FFE1658}" dt="2020-11-05T07:17:34.265" v="395" actId="14100"/>
          <ac:picMkLst>
            <pc:docMk/>
            <pc:sldMk cId="3060255586" sldId="337"/>
            <ac:picMk id="1026" creationId="{922A5C69-DA11-4A6C-95E0-6584C73926E4}"/>
          </ac:picMkLst>
        </pc:picChg>
        <pc:picChg chg="del">
          <ac:chgData name="Le Duy Binh" userId="d3d28ff7ebf18a0a" providerId="LiveId" clId="{9A63C784-61F8-4F77-9FC8-FEE62FFE1658}" dt="2020-11-05T07:15:56.753" v="353" actId="478"/>
          <ac:picMkLst>
            <pc:docMk/>
            <pc:sldMk cId="3060255586" sldId="337"/>
            <ac:picMk id="5122" creationId="{17A88500-0E34-48B7-9B66-ABE92ED99AA6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ADMIN\Desktop\CIEM%20GIZ%20Eco%20Forum\GEP-June-2020-Chapter1-Fig1.1-1.10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5166712142182266E-2"/>
          <c:y val="0.13709875731219492"/>
          <c:w val="0.84074941087704791"/>
          <c:h val="0.531194031220504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'1.1.B'!$S$2</c:f>
              <c:strCache>
                <c:ptCount val="1"/>
                <c:pt idx="0">
                  <c:v>World</c:v>
                </c:pt>
              </c:strCache>
            </c:strRef>
          </c:tx>
          <c:spPr>
            <a:solidFill>
              <a:srgbClr val="002345"/>
            </a:solidFill>
            <a:ln>
              <a:noFill/>
            </a:ln>
            <a:effectLst/>
          </c:spPr>
          <c:invertIfNegative val="0"/>
          <c:cat>
            <c:numRef>
              <c:f>'1.1.B'!$R$3:$R$15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  <c:extLst/>
            </c:numRef>
          </c:cat>
          <c:val>
            <c:numRef>
              <c:f>'1.1.B'!$S$3:$S$15</c:f>
              <c:numCache>
                <c:formatCode>0.0</c:formatCode>
                <c:ptCount val="12"/>
                <c:pt idx="0">
                  <c:v>4.4000000000000004</c:v>
                </c:pt>
                <c:pt idx="1">
                  <c:v>3.3</c:v>
                </c:pt>
                <c:pt idx="2">
                  <c:v>2.5</c:v>
                </c:pt>
                <c:pt idx="3">
                  <c:v>2.7</c:v>
                </c:pt>
                <c:pt idx="4">
                  <c:v>2.9</c:v>
                </c:pt>
                <c:pt idx="5">
                  <c:v>2.9</c:v>
                </c:pt>
                <c:pt idx="6">
                  <c:v>2.6</c:v>
                </c:pt>
                <c:pt idx="7">
                  <c:v>3.3</c:v>
                </c:pt>
                <c:pt idx="8">
                  <c:v>3</c:v>
                </c:pt>
                <c:pt idx="9">
                  <c:v>2.4</c:v>
                </c:pt>
                <c:pt idx="10">
                  <c:v>-5.2</c:v>
                </c:pt>
                <c:pt idx="11">
                  <c:v>4.2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05CD-44AD-BA96-5485DB5D5D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4"/>
        <c:overlap val="100"/>
        <c:axId val="1856050239"/>
        <c:axId val="2052162175"/>
      </c:barChart>
      <c:barChart>
        <c:barDir val="col"/>
        <c:grouping val="clustered"/>
        <c:varyColors val="0"/>
        <c:ser>
          <c:idx val="3"/>
          <c:order val="3"/>
          <c:spPr>
            <a:solidFill>
              <a:schemeClr val="bg1">
                <a:lumMod val="65000"/>
                <a:alpha val="24000"/>
              </a:schemeClr>
            </a:solidFill>
            <a:ln>
              <a:noFill/>
            </a:ln>
            <a:effectLst/>
          </c:spPr>
          <c:invertIfNegative val="0"/>
          <c:cat>
            <c:numRef>
              <c:f>'1.1.B'!$R$3:$R$15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  <c:extLst/>
            </c:numRef>
          </c:cat>
          <c:val>
            <c:numRef>
              <c:f>'1.1.B'!$V$3:$V$15</c:f>
              <c:numCache>
                <c:formatCode>General</c:formatCode>
                <c:ptCount val="12"/>
                <c:pt idx="10" formatCode="0.0">
                  <c:v>8</c:v>
                </c:pt>
                <c:pt idx="11" formatCode="0.0">
                  <c:v>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05CD-44AD-BA96-5485DB5D5D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782523279"/>
        <c:axId val="838846255"/>
      </c:barChart>
      <c:lineChart>
        <c:grouping val="standard"/>
        <c:varyColors val="0"/>
        <c:ser>
          <c:idx val="1"/>
          <c:order val="1"/>
          <c:tx>
            <c:strRef>
              <c:f>'1.1.B'!$T$2</c:f>
              <c:strCache>
                <c:ptCount val="1"/>
                <c:pt idx="0">
                  <c:v>Advanced economies</c:v>
                </c:pt>
              </c:strCache>
            </c:strRef>
          </c:tx>
          <c:spPr>
            <a:ln w="76200" cap="rnd">
              <a:solidFill>
                <a:srgbClr val="EB1C2D"/>
              </a:solidFill>
              <a:round/>
            </a:ln>
            <a:effectLst/>
          </c:spPr>
          <c:marker>
            <c:symbol val="none"/>
          </c:marker>
          <c:cat>
            <c:numRef>
              <c:f>'1.1.B'!$R$3:$R$15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  <c:extLst/>
            </c:numRef>
          </c:cat>
          <c:val>
            <c:numRef>
              <c:f>'1.1.B'!$T$3:$T$15</c:f>
              <c:numCache>
                <c:formatCode>0.0</c:formatCode>
                <c:ptCount val="12"/>
                <c:pt idx="0">
                  <c:v>2.9</c:v>
                </c:pt>
                <c:pt idx="1">
                  <c:v>1.6</c:v>
                </c:pt>
                <c:pt idx="2">
                  <c:v>1.2</c:v>
                </c:pt>
                <c:pt idx="3">
                  <c:v>1.4</c:v>
                </c:pt>
                <c:pt idx="4">
                  <c:v>2</c:v>
                </c:pt>
                <c:pt idx="5">
                  <c:v>2.2999999999999998</c:v>
                </c:pt>
                <c:pt idx="6">
                  <c:v>1.7</c:v>
                </c:pt>
                <c:pt idx="7">
                  <c:v>2.5</c:v>
                </c:pt>
                <c:pt idx="8">
                  <c:v>2.1</c:v>
                </c:pt>
                <c:pt idx="9">
                  <c:v>1.6</c:v>
                </c:pt>
                <c:pt idx="10">
                  <c:v>-7</c:v>
                </c:pt>
                <c:pt idx="11">
                  <c:v>3.9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05CD-44AD-BA96-5485DB5D5DB9}"/>
            </c:ext>
          </c:extLst>
        </c:ser>
        <c:ser>
          <c:idx val="2"/>
          <c:order val="2"/>
          <c:tx>
            <c:strRef>
              <c:f>'1.1.B'!$U$2</c:f>
              <c:strCache>
                <c:ptCount val="1"/>
                <c:pt idx="0">
                  <c:v>EMDEs</c:v>
                </c:pt>
              </c:strCache>
            </c:strRef>
          </c:tx>
          <c:spPr>
            <a:ln w="76200" cap="rnd">
              <a:solidFill>
                <a:srgbClr val="F78D28"/>
              </a:solidFill>
              <a:round/>
            </a:ln>
            <a:effectLst/>
          </c:spPr>
          <c:marker>
            <c:symbol val="none"/>
          </c:marker>
          <c:cat>
            <c:numRef>
              <c:f>'1.1.B'!$R$3:$R$15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  <c:extLst/>
            </c:numRef>
          </c:cat>
          <c:val>
            <c:numRef>
              <c:f>'1.1.B'!$U$3:$U$15</c:f>
              <c:numCache>
                <c:formatCode>0.0</c:formatCode>
                <c:ptCount val="12"/>
                <c:pt idx="0">
                  <c:v>7.4</c:v>
                </c:pt>
                <c:pt idx="1">
                  <c:v>6.5</c:v>
                </c:pt>
                <c:pt idx="2">
                  <c:v>4.9000000000000004</c:v>
                </c:pt>
                <c:pt idx="3">
                  <c:v>5</c:v>
                </c:pt>
                <c:pt idx="4">
                  <c:v>4.5</c:v>
                </c:pt>
                <c:pt idx="5">
                  <c:v>3.9</c:v>
                </c:pt>
                <c:pt idx="6">
                  <c:v>4.2</c:v>
                </c:pt>
                <c:pt idx="7">
                  <c:v>4.5</c:v>
                </c:pt>
                <c:pt idx="8">
                  <c:v>4.3</c:v>
                </c:pt>
                <c:pt idx="9">
                  <c:v>3.5</c:v>
                </c:pt>
                <c:pt idx="10">
                  <c:v>-2.5</c:v>
                </c:pt>
                <c:pt idx="11">
                  <c:v>4.5999999999999996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3-05CD-44AD-BA96-5485DB5D5D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56050239"/>
        <c:axId val="2052162175"/>
      </c:lineChart>
      <c:catAx>
        <c:axId val="18560502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3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052162175"/>
        <c:crosses val="autoZero"/>
        <c:auto val="1"/>
        <c:lblAlgn val="ctr"/>
        <c:lblOffset val="100"/>
        <c:noMultiLvlLbl val="0"/>
      </c:catAx>
      <c:valAx>
        <c:axId val="2052162175"/>
        <c:scaling>
          <c:orientation val="minMax"/>
          <c:max val="8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856050239"/>
        <c:crosses val="autoZero"/>
        <c:crossBetween val="between"/>
        <c:majorUnit val="4"/>
      </c:valAx>
      <c:valAx>
        <c:axId val="838846255"/>
        <c:scaling>
          <c:orientation val="minMax"/>
          <c:max val="8"/>
        </c:scaling>
        <c:delete val="0"/>
        <c:axPos val="r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782523279"/>
        <c:crosses val="max"/>
        <c:crossBetween val="between"/>
      </c:valAx>
      <c:catAx>
        <c:axId val="178252327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38846255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legendEntry>
        <c:idx val="1"/>
        <c:delete val="1"/>
      </c:legendEntry>
      <c:layout>
        <c:manualLayout>
          <c:xMode val="edge"/>
          <c:yMode val="edge"/>
          <c:x val="5.9722222222222225E-2"/>
          <c:y val="6.2962962962962957E-2"/>
          <c:w val="0.91805555555555551"/>
          <c:h val="7.66526684164479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3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6683407493374928E-2"/>
          <c:y val="2.458222465006726E-2"/>
          <c:w val="0.90787729658792649"/>
          <c:h val="0.76094415617402666"/>
        </c:manualLayout>
      </c:layout>
      <c:lineChart>
        <c:grouping val="standard"/>
        <c:varyColors val="0"/>
        <c:ser>
          <c:idx val="0"/>
          <c:order val="0"/>
          <c:tx>
            <c:strRef>
              <c:f>Sheet1!$J$12</c:f>
              <c:strCache>
                <c:ptCount val="1"/>
                <c:pt idx="0">
                  <c:v>Vietnam (soft)</c:v>
                </c:pt>
              </c:strCache>
            </c:strRef>
          </c:tx>
          <c:spPr>
            <a:ln w="19050" cap="rnd" cmpd="sng" algn="ctr">
              <a:solidFill>
                <a:schemeClr val="accent1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lt1"/>
              </a:solidFill>
              <a:ln>
                <a:noFill/>
              </a:ln>
              <a:effectLst/>
            </c:spPr>
          </c:marker>
          <c:dPt>
            <c:idx val="4"/>
            <c:marker>
              <c:symbol val="circle"/>
              <c:size val="17"/>
              <c:spPr>
                <a:solidFill>
                  <a:schemeClr val="lt1"/>
                </a:solidFill>
                <a:ln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0D9E-4234-843B-435535C2EBA5}"/>
              </c:ext>
            </c:extLst>
          </c:dPt>
          <c:dPt>
            <c:idx val="5"/>
            <c:marker>
              <c:symbol val="circle"/>
              <c:size val="17"/>
              <c:spPr>
                <a:solidFill>
                  <a:schemeClr val="lt1"/>
                </a:solidFill>
                <a:ln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0D9E-4234-843B-435535C2EBA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Sheet1!$K$11:$P$11</c:f>
              <c:numCache>
                <c:formatCode>General</c:formatCod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numCache>
            </c:numRef>
          </c:cat>
          <c:val>
            <c:numRef>
              <c:f>Sheet1!$K$12:$P$12</c:f>
              <c:numCache>
                <c:formatCode>General</c:formatCode>
                <c:ptCount val="6"/>
                <c:pt idx="0">
                  <c:v>6.8</c:v>
                </c:pt>
                <c:pt idx="1">
                  <c:v>7.1</c:v>
                </c:pt>
                <c:pt idx="2">
                  <c:v>7</c:v>
                </c:pt>
                <c:pt idx="3">
                  <c:v>2.8</c:v>
                </c:pt>
                <c:pt idx="4">
                  <c:v>6.7</c:v>
                </c:pt>
                <c:pt idx="5">
                  <c:v>7.2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0D9E-4234-843B-435535C2EBA5}"/>
            </c:ext>
          </c:extLst>
        </c:ser>
        <c:ser>
          <c:idx val="1"/>
          <c:order val="1"/>
          <c:tx>
            <c:strRef>
              <c:f>Sheet1!$J$13</c:f>
              <c:strCache>
                <c:ptCount val="1"/>
                <c:pt idx="0">
                  <c:v>Vietnam(Hard)</c:v>
                </c:pt>
              </c:strCache>
            </c:strRef>
          </c:tx>
          <c:spPr>
            <a:ln w="19050" cap="rnd" cmpd="sng" algn="ctr">
              <a:solidFill>
                <a:schemeClr val="accent2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lt1"/>
              </a:solidFill>
              <a:ln>
                <a:noFill/>
              </a:ln>
              <a:effectLst/>
            </c:spPr>
          </c:marker>
          <c:dPt>
            <c:idx val="4"/>
            <c:marker>
              <c:symbol val="circle"/>
              <c:size val="17"/>
              <c:spPr>
                <a:solidFill>
                  <a:schemeClr val="lt1"/>
                </a:solidFill>
                <a:ln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0D9E-4234-843B-435535C2EBA5}"/>
              </c:ext>
            </c:extLst>
          </c:dPt>
          <c:dPt>
            <c:idx val="5"/>
            <c:marker>
              <c:symbol val="circle"/>
              <c:size val="17"/>
              <c:spPr>
                <a:solidFill>
                  <a:schemeClr val="lt1"/>
                </a:solidFill>
                <a:ln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0D9E-4234-843B-435535C2EBA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Sheet1!$K$11:$P$11</c:f>
              <c:numCache>
                <c:formatCode>General</c:formatCod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numCache>
            </c:numRef>
          </c:cat>
          <c:val>
            <c:numRef>
              <c:f>Sheet1!$K$13:$P$13</c:f>
              <c:numCache>
                <c:formatCode>General</c:formatCode>
                <c:ptCount val="6"/>
                <c:pt idx="0">
                  <c:v>6.8</c:v>
                </c:pt>
                <c:pt idx="1">
                  <c:v>7.1</c:v>
                </c:pt>
                <c:pt idx="2">
                  <c:v>7</c:v>
                </c:pt>
                <c:pt idx="3">
                  <c:v>2.4</c:v>
                </c:pt>
                <c:pt idx="4">
                  <c:v>4.0999999999999996</c:v>
                </c:pt>
                <c:pt idx="5">
                  <c:v>5.2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0D9E-4234-843B-435535C2EBA5}"/>
            </c:ext>
          </c:extLst>
        </c:ser>
        <c:ser>
          <c:idx val="2"/>
          <c:order val="2"/>
          <c:tx>
            <c:strRef>
              <c:f>Sheet1!$J$14</c:f>
              <c:strCache>
                <c:ptCount val="1"/>
                <c:pt idx="0">
                  <c:v>World </c:v>
                </c:pt>
              </c:strCache>
            </c:strRef>
          </c:tx>
          <c:spPr>
            <a:ln w="19050" cap="rnd" cmpd="sng" algn="ctr">
              <a:solidFill>
                <a:schemeClr val="accent3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lt1"/>
              </a:solidFill>
              <a:ln>
                <a:noFill/>
              </a:ln>
              <a:effectLst/>
            </c:spPr>
          </c:marker>
          <c:dPt>
            <c:idx val="4"/>
            <c:marker>
              <c:symbol val="circle"/>
              <c:size val="17"/>
              <c:spPr>
                <a:solidFill>
                  <a:schemeClr val="lt1"/>
                </a:solidFill>
                <a:ln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0D9E-4234-843B-435535C2EBA5}"/>
              </c:ext>
            </c:extLst>
          </c:dPt>
          <c:dPt>
            <c:idx val="5"/>
            <c:marker>
              <c:symbol val="circle"/>
              <c:size val="17"/>
              <c:spPr>
                <a:solidFill>
                  <a:schemeClr val="lt1"/>
                </a:solidFill>
                <a:ln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0D9E-4234-843B-435535C2EBA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Sheet1!$K$11:$P$11</c:f>
              <c:numCache>
                <c:formatCode>General</c:formatCod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numCache>
            </c:numRef>
          </c:cat>
          <c:val>
            <c:numRef>
              <c:f>Sheet1!$K$14:$P$14</c:f>
              <c:numCache>
                <c:formatCode>0.0</c:formatCode>
                <c:ptCount val="6"/>
                <c:pt idx="0">
                  <c:v>3.81</c:v>
                </c:pt>
                <c:pt idx="1">
                  <c:v>3.5070000000000001</c:v>
                </c:pt>
                <c:pt idx="2">
                  <c:v>2.7959999999999998</c:v>
                </c:pt>
                <c:pt idx="3">
                  <c:v>-4.359</c:v>
                </c:pt>
                <c:pt idx="4">
                  <c:v>5.1520000000000001</c:v>
                </c:pt>
                <c:pt idx="5">
                  <c:v>4.1890000000000001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0D9E-4234-843B-435535C2EBA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58704384"/>
        <c:axId val="258704944"/>
      </c:lineChart>
      <c:catAx>
        <c:axId val="258704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3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8704944"/>
        <c:crosses val="autoZero"/>
        <c:auto val="1"/>
        <c:lblAlgn val="ctr"/>
        <c:lblOffset val="100"/>
        <c:noMultiLvlLbl val="0"/>
      </c:catAx>
      <c:valAx>
        <c:axId val="2587049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58704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3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cs:styleClr val="auto"/>
    </cs:fontRef>
    <cs:spPr/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 w="9575">
        <a:solidFill>
          <a:schemeClr val="lt1">
            <a:lumMod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19050" cap="rnd" cmpd="sng" algn="ctr">
        <a:solidFill>
          <a:schemeClr val="phClr">
            <a:shade val="95000"/>
            <a:satMod val="105000"/>
          </a:schemeClr>
        </a:solidFill>
        <a:round/>
      </a:ln>
    </cs:spPr>
  </cs:dataPointLine>
  <cs:dataPointMarker>
    <cs:lnRef idx="0"/>
    <cs:fillRef idx="0"/>
    <cs:effectRef idx="0"/>
    <cs:fontRef idx="minor">
      <a:schemeClr val="dk1"/>
    </cs:fontRef>
    <cs:spPr>
      <a:solidFill>
        <a:schemeClr val="lt1"/>
      </a:solidFill>
    </cs:spPr>
  </cs:dataPointMarker>
  <cs:dataPointMarkerLayout symbol="circle" size="17"/>
  <cs:dataPointWireframe>
    <cs:lnRef idx="0">
      <cs:styleClr val="auto"/>
    </cs:lnRef>
    <cs:fillRef idx="1"/>
    <cs:effectRef idx="0"/>
    <cs:fontRef idx="minor">
      <a:schemeClr val="dk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/>
    </cs:fontRef>
    <cs:defRPr sz="1915" b="0" kern="1200" cap="all" spc="0" baseline="0">
      <a:gradFill>
        <a:gsLst>
          <a:gs pos="0">
            <a:schemeClr val="dk1">
              <a:lumMod val="50000"/>
              <a:lumOff val="50000"/>
            </a:schemeClr>
          </a:gs>
          <a:gs pos="100000">
            <a:schemeClr val="dk1">
              <a:lumMod val="85000"/>
              <a:lumOff val="15000"/>
            </a:schemeClr>
          </a:gs>
        </a:gsLst>
        <a:lin ang="5400000" scaled="0"/>
      </a:gradFill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0.00831</cdr:x>
      <cdr:y>0</cdr:y>
    </cdr:from>
    <cdr:to>
      <cdr:x>0.16754</cdr:x>
      <cdr:y>0.08294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678644BE-4008-428D-ACC0-AD6298C64D01}"/>
            </a:ext>
          </a:extLst>
        </cdr:cNvPr>
        <cdr:cNvSpPr txBox="1"/>
      </cdr:nvSpPr>
      <cdr:spPr>
        <a:xfrm xmlns:a="http://schemas.openxmlformats.org/drawingml/2006/main">
          <a:off x="92598" y="-1609219"/>
          <a:ext cx="1774844" cy="399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Percent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9800535-88F4-4CF4-8774-9306840BAB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8B0A65-8BF9-4A0B-A3A6-EF632A2064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86FB6-7282-4480-AC14-3B22DC9C75BD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250ED5-020B-432F-ABA9-8F7021AF9F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1AE917-AFA6-4964-8EA7-FBFE513BAC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98BF8E-C5C7-4C4D-9584-D6FCEEA90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98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82ED73-DA70-4A1D-A5C4-F8CF97BDF48E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FFCA77-DCE5-4293-A36A-614D95571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26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FD1CDB4-AE05-40F2-A349-50838A17E43E}" type="datetime1">
              <a:rPr lang="en-US" smtClean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056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41E3-06A5-4FFC-A6DF-185BD3289A3D}" type="datetime1">
              <a:rPr lang="en-US" smtClean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4" descr="Káº¿t quáº£ hÃ¬nh áº£nh cho dica myanmar">
            <a:extLst>
              <a:ext uri="{FF2B5EF4-FFF2-40B4-BE49-F238E27FC236}">
                <a16:creationId xmlns:a16="http://schemas.microsoft.com/office/drawing/2014/main" id="{B81A7C71-756A-47C4-9A52-F443C295E1F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91" y="6409948"/>
            <a:ext cx="742129" cy="389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 descr="GIZ Logo file_supportedby">
            <a:extLst>
              <a:ext uri="{FF2B5EF4-FFF2-40B4-BE49-F238E27FC236}">
                <a16:creationId xmlns:a16="http://schemas.microsoft.com/office/drawing/2014/main" id="{A86702DE-047D-4176-A377-8E41E4C855B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6765" y="6422194"/>
            <a:ext cx="92404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F0AC319-0D70-4E71-ADE9-633AB9E3243C}"/>
              </a:ext>
            </a:extLst>
          </p:cNvPr>
          <p:cNvSpPr txBox="1"/>
          <p:nvPr userDrawn="1"/>
        </p:nvSpPr>
        <p:spPr>
          <a:xfrm>
            <a:off x="2701305" y="6479542"/>
            <a:ext cx="67872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www.economica.vn</a:t>
            </a:r>
          </a:p>
        </p:txBody>
      </p:sp>
    </p:spTree>
    <p:extLst>
      <p:ext uri="{BB962C8B-B14F-4D97-AF65-F5344CB8AC3E}">
        <p14:creationId xmlns:p14="http://schemas.microsoft.com/office/powerpoint/2010/main" val="941308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26BB24D-6E2A-4D47-BE4A-6874182E0DDD}" type="datetime1">
              <a:rPr lang="en-US" smtClean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4" descr="Káº¿t quáº£ hÃ¬nh áº£nh cho dica myanmar">
            <a:extLst>
              <a:ext uri="{FF2B5EF4-FFF2-40B4-BE49-F238E27FC236}">
                <a16:creationId xmlns:a16="http://schemas.microsoft.com/office/drawing/2014/main" id="{F2AB6823-8D87-45DE-9717-5FD19B09E1D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91" y="6409948"/>
            <a:ext cx="742129" cy="389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GIZ Logo file_supportedby">
            <a:extLst>
              <a:ext uri="{FF2B5EF4-FFF2-40B4-BE49-F238E27FC236}">
                <a16:creationId xmlns:a16="http://schemas.microsoft.com/office/drawing/2014/main" id="{CB8D95F4-5F66-481F-8EBC-8653C023C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6765" y="6422194"/>
            <a:ext cx="92404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9CFB74A-AE8C-486A-8814-C05ACBB5C993}"/>
              </a:ext>
            </a:extLst>
          </p:cNvPr>
          <p:cNvSpPr txBox="1"/>
          <p:nvPr userDrawn="1"/>
        </p:nvSpPr>
        <p:spPr>
          <a:xfrm>
            <a:off x="2701305" y="6479542"/>
            <a:ext cx="67872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www.economica.vn</a:t>
            </a:r>
          </a:p>
        </p:txBody>
      </p:sp>
    </p:spTree>
    <p:extLst>
      <p:ext uri="{BB962C8B-B14F-4D97-AF65-F5344CB8AC3E}">
        <p14:creationId xmlns:p14="http://schemas.microsoft.com/office/powerpoint/2010/main" val="7186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94534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503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127B-4861-47D8-A3B8-61093E54DBA2}" type="datetime1">
              <a:rPr lang="en-US" smtClean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682B2D2-D4A6-4935-8B2B-F65E8861191F}"/>
              </a:ext>
            </a:extLst>
          </p:cNvPr>
          <p:cNvSpPr txBox="1"/>
          <p:nvPr userDrawn="1"/>
        </p:nvSpPr>
        <p:spPr>
          <a:xfrm>
            <a:off x="2701305" y="6479542"/>
            <a:ext cx="67872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www.economica.vn</a:t>
            </a:r>
          </a:p>
        </p:txBody>
      </p:sp>
      <p:pic>
        <p:nvPicPr>
          <p:cNvPr id="9" name="Picture 8" descr="A picture containing plate, sitting, train, drawing&#10;&#10;Description automatically generated">
            <a:extLst>
              <a:ext uri="{FF2B5EF4-FFF2-40B4-BE49-F238E27FC236}">
                <a16:creationId xmlns:a16="http://schemas.microsoft.com/office/drawing/2014/main" id="{3C5B7F04-4BED-445C-87AB-A51215ECF9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1192" y="6479542"/>
            <a:ext cx="1065385" cy="2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660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233C6F2-90B2-44AE-BEA5-A043089B57D7}" type="datetime1">
              <a:rPr lang="en-US" smtClean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4" descr="Káº¿t quáº£ hÃ¬nh áº£nh cho dica myanmar">
            <a:extLst>
              <a:ext uri="{FF2B5EF4-FFF2-40B4-BE49-F238E27FC236}">
                <a16:creationId xmlns:a16="http://schemas.microsoft.com/office/drawing/2014/main" id="{AFBFC619-954B-4E96-B196-465407DE68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38" y="6282504"/>
            <a:ext cx="1154102" cy="605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5" descr="GIZ Logo file_supportedby">
            <a:extLst>
              <a:ext uri="{FF2B5EF4-FFF2-40B4-BE49-F238E27FC236}">
                <a16:creationId xmlns:a16="http://schemas.microsoft.com/office/drawing/2014/main" id="{DA680E86-AA0F-4917-B0AE-5C60B63E6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6924" y="6309360"/>
            <a:ext cx="1348730" cy="532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0040DFC-6427-4557-A730-983E7AAEC752}"/>
              </a:ext>
            </a:extLst>
          </p:cNvPr>
          <p:cNvSpPr txBox="1"/>
          <p:nvPr userDrawn="1"/>
        </p:nvSpPr>
        <p:spPr>
          <a:xfrm>
            <a:off x="2701305" y="6479542"/>
            <a:ext cx="67872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www.economica.vn</a:t>
            </a:r>
          </a:p>
        </p:txBody>
      </p:sp>
    </p:spTree>
    <p:extLst>
      <p:ext uri="{BB962C8B-B14F-4D97-AF65-F5344CB8AC3E}">
        <p14:creationId xmlns:p14="http://schemas.microsoft.com/office/powerpoint/2010/main" val="310298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CDFE3-D09D-4B87-BC0C-B6EEF7F958FF}" type="datetime1">
              <a:rPr lang="en-US" smtClean="0"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4" descr="Káº¿t quáº£ hÃ¬nh áº£nh cho dica myanmar">
            <a:extLst>
              <a:ext uri="{FF2B5EF4-FFF2-40B4-BE49-F238E27FC236}">
                <a16:creationId xmlns:a16="http://schemas.microsoft.com/office/drawing/2014/main" id="{84F65870-6FF0-4D76-A882-53A4E030A86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38" y="6282504"/>
            <a:ext cx="1154102" cy="605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5" descr="GIZ Logo file_supportedby">
            <a:extLst>
              <a:ext uri="{FF2B5EF4-FFF2-40B4-BE49-F238E27FC236}">
                <a16:creationId xmlns:a16="http://schemas.microsoft.com/office/drawing/2014/main" id="{4940E9EC-7ED6-4EF8-AF18-11137DFE1F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6924" y="6309360"/>
            <a:ext cx="1348730" cy="532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626382F-BAEE-43F6-8BED-629961B7F12E}"/>
              </a:ext>
            </a:extLst>
          </p:cNvPr>
          <p:cNvSpPr txBox="1"/>
          <p:nvPr userDrawn="1"/>
        </p:nvSpPr>
        <p:spPr>
          <a:xfrm>
            <a:off x="2701305" y="6479542"/>
            <a:ext cx="67872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www.economica.vn</a:t>
            </a:r>
          </a:p>
        </p:txBody>
      </p:sp>
    </p:spTree>
    <p:extLst>
      <p:ext uri="{BB962C8B-B14F-4D97-AF65-F5344CB8AC3E}">
        <p14:creationId xmlns:p14="http://schemas.microsoft.com/office/powerpoint/2010/main" val="2224369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5916B-34C7-4588-B3EE-781F4998AA6A}" type="datetime1">
              <a:rPr lang="en-US" smtClean="0"/>
              <a:t>11/16/2020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4" descr="Káº¿t quáº£ hÃ¬nh áº£nh cho dica myanmar">
            <a:extLst>
              <a:ext uri="{FF2B5EF4-FFF2-40B4-BE49-F238E27FC236}">
                <a16:creationId xmlns:a16="http://schemas.microsoft.com/office/drawing/2014/main" id="{7FCA002B-2D1F-42B9-8D6C-21CD06B72F6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38" y="6282504"/>
            <a:ext cx="1154102" cy="605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5" descr="GIZ Logo file_supportedby">
            <a:extLst>
              <a:ext uri="{FF2B5EF4-FFF2-40B4-BE49-F238E27FC236}">
                <a16:creationId xmlns:a16="http://schemas.microsoft.com/office/drawing/2014/main" id="{CEB96EE9-BC92-4D2E-BC03-E06285AAB57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6924" y="6309360"/>
            <a:ext cx="1348730" cy="532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F0BC947-56ED-4214-8C63-40CA1342CF5B}"/>
              </a:ext>
            </a:extLst>
          </p:cNvPr>
          <p:cNvSpPr txBox="1"/>
          <p:nvPr userDrawn="1"/>
        </p:nvSpPr>
        <p:spPr>
          <a:xfrm>
            <a:off x="2701305" y="6479542"/>
            <a:ext cx="67872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www.economica.vn</a:t>
            </a:r>
          </a:p>
        </p:txBody>
      </p:sp>
    </p:spTree>
    <p:extLst>
      <p:ext uri="{BB962C8B-B14F-4D97-AF65-F5344CB8AC3E}">
        <p14:creationId xmlns:p14="http://schemas.microsoft.com/office/powerpoint/2010/main" val="270752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2D15B-C5C4-4301-979D-73DCE0FC45AD}" type="datetime1">
              <a:rPr lang="en-US" smtClean="0"/>
              <a:t>11/16/2020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4" descr="Káº¿t quáº£ hÃ¬nh áº£nh cho dica myanmar">
            <a:extLst>
              <a:ext uri="{FF2B5EF4-FFF2-40B4-BE49-F238E27FC236}">
                <a16:creationId xmlns:a16="http://schemas.microsoft.com/office/drawing/2014/main" id="{94D7A6E3-0493-4A74-898D-7725CCF69EF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38" y="6282504"/>
            <a:ext cx="1154102" cy="605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5" descr="GIZ Logo file_supportedby">
            <a:extLst>
              <a:ext uri="{FF2B5EF4-FFF2-40B4-BE49-F238E27FC236}">
                <a16:creationId xmlns:a16="http://schemas.microsoft.com/office/drawing/2014/main" id="{8C3CF7B6-6B4E-474E-A5B4-C6649751B0C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6924" y="6309360"/>
            <a:ext cx="1348730" cy="532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9E297ED-028C-428E-8E15-786F9088CF5F}"/>
              </a:ext>
            </a:extLst>
          </p:cNvPr>
          <p:cNvSpPr txBox="1"/>
          <p:nvPr userDrawn="1"/>
        </p:nvSpPr>
        <p:spPr>
          <a:xfrm>
            <a:off x="2701305" y="6479542"/>
            <a:ext cx="67872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www.economica.vn</a:t>
            </a:r>
          </a:p>
        </p:txBody>
      </p:sp>
    </p:spTree>
    <p:extLst>
      <p:ext uri="{BB962C8B-B14F-4D97-AF65-F5344CB8AC3E}">
        <p14:creationId xmlns:p14="http://schemas.microsoft.com/office/powerpoint/2010/main" val="1777979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F3127-ECDD-4E96-BFCF-AFF6A810F0AD}" type="datetime1">
              <a:rPr lang="en-US" smtClean="0"/>
              <a:t>11/16/2020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9E4524-37F5-4475-B381-D8A20149805B}"/>
              </a:ext>
            </a:extLst>
          </p:cNvPr>
          <p:cNvSpPr txBox="1"/>
          <p:nvPr userDrawn="1"/>
        </p:nvSpPr>
        <p:spPr>
          <a:xfrm>
            <a:off x="2701305" y="6479542"/>
            <a:ext cx="67872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www.economica.vn</a:t>
            </a:r>
          </a:p>
        </p:txBody>
      </p:sp>
      <p:pic>
        <p:nvPicPr>
          <p:cNvPr id="7" name="Picture 6" descr="A picture containing plate, sitting, train, drawing&#10;&#10;Description automatically generated">
            <a:extLst>
              <a:ext uri="{FF2B5EF4-FFF2-40B4-BE49-F238E27FC236}">
                <a16:creationId xmlns:a16="http://schemas.microsoft.com/office/drawing/2014/main" id="{64535208-7341-46D8-B23E-27F6718B7F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1192" y="6479542"/>
            <a:ext cx="1065385" cy="2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88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6E5291A-C7A1-4AC3-A7FB-0956117A331E}" type="datetime1">
              <a:rPr lang="en-US" smtClean="0"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4" descr="Káº¿t quáº£ hÃ¬nh áº£nh cho dica myanmar">
            <a:extLst>
              <a:ext uri="{FF2B5EF4-FFF2-40B4-BE49-F238E27FC236}">
                <a16:creationId xmlns:a16="http://schemas.microsoft.com/office/drawing/2014/main" id="{632D8902-A25F-4574-B7A5-A18943CA00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38" y="6282504"/>
            <a:ext cx="1154102" cy="605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5" descr="GIZ Logo file_supportedby">
            <a:extLst>
              <a:ext uri="{FF2B5EF4-FFF2-40B4-BE49-F238E27FC236}">
                <a16:creationId xmlns:a16="http://schemas.microsoft.com/office/drawing/2014/main" id="{56584CEE-0F0C-41CB-B353-6472D549D9F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6924" y="6309360"/>
            <a:ext cx="1348730" cy="532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F9F41AD-08B7-4C87-9FB2-64179A57322C}"/>
              </a:ext>
            </a:extLst>
          </p:cNvPr>
          <p:cNvSpPr txBox="1"/>
          <p:nvPr userDrawn="1"/>
        </p:nvSpPr>
        <p:spPr>
          <a:xfrm>
            <a:off x="2701305" y="6479542"/>
            <a:ext cx="67872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www.economica.vn</a:t>
            </a:r>
          </a:p>
        </p:txBody>
      </p:sp>
    </p:spTree>
    <p:extLst>
      <p:ext uri="{BB962C8B-B14F-4D97-AF65-F5344CB8AC3E}">
        <p14:creationId xmlns:p14="http://schemas.microsoft.com/office/powerpoint/2010/main" val="536660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E33F9-767F-4C43-836E-ECCE62BDB913}" type="datetime1">
              <a:rPr lang="en-US" smtClean="0"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4" descr="Káº¿t quáº£ hÃ¬nh áº£nh cho dica myanmar">
            <a:extLst>
              <a:ext uri="{FF2B5EF4-FFF2-40B4-BE49-F238E27FC236}">
                <a16:creationId xmlns:a16="http://schemas.microsoft.com/office/drawing/2014/main" id="{5E2C7717-E0B6-4A91-BCAD-86E5D6B8BEA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38" y="6282504"/>
            <a:ext cx="1154102" cy="605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5" descr="GIZ Logo file_supportedby">
            <a:extLst>
              <a:ext uri="{FF2B5EF4-FFF2-40B4-BE49-F238E27FC236}">
                <a16:creationId xmlns:a16="http://schemas.microsoft.com/office/drawing/2014/main" id="{B50A4F02-E2EC-449B-A8D4-C1B0FBA6A9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6924" y="6309360"/>
            <a:ext cx="1348730" cy="532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2186321-F963-46F0-868C-2874104D6761}"/>
              </a:ext>
            </a:extLst>
          </p:cNvPr>
          <p:cNvSpPr txBox="1"/>
          <p:nvPr userDrawn="1"/>
        </p:nvSpPr>
        <p:spPr>
          <a:xfrm>
            <a:off x="2701305" y="6479542"/>
            <a:ext cx="67872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www.economica.vn</a:t>
            </a:r>
          </a:p>
        </p:txBody>
      </p:sp>
    </p:spTree>
    <p:extLst>
      <p:ext uri="{BB962C8B-B14F-4D97-AF65-F5344CB8AC3E}">
        <p14:creationId xmlns:p14="http://schemas.microsoft.com/office/powerpoint/2010/main" val="3057202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9Slide.vn - 2019"/>
          <p:cNvSpPr txBox="1"/>
          <p:nvPr userDrawn="1"/>
        </p:nvSpPr>
        <p:spPr>
          <a:xfrm>
            <a:off x="0" y="-971610"/>
            <a:ext cx="12192000" cy="40011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>
                <a:solidFill>
                  <a:srgbClr val="C3C3C3"/>
                </a:solidFill>
              </a:rPr>
              <a:t>www.9slide.vn</a:t>
            </a:r>
            <a:endParaRPr lang="en-US" sz="2000">
              <a:solidFill>
                <a:srgbClr val="C3C3C3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9BCD8268-77AC-4D8E-A943-EF6A776380AC}" type="datetime1">
              <a:rPr lang="en-US" smtClean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89877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C9FCB20-DC11-43CF-B2A7-0B27F795D4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1510" y="2550931"/>
            <a:ext cx="10993546" cy="590321"/>
          </a:xfrm>
        </p:spPr>
        <p:txBody>
          <a:bodyPr>
            <a:normAutofit/>
          </a:bodyPr>
          <a:lstStyle/>
          <a:p>
            <a:r>
              <a:rPr lang="en-US" sz="1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Diễn</a:t>
            </a: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đàn</a:t>
            </a: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cải</a:t>
            </a: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kinh</a:t>
            </a: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tế </a:t>
            </a:r>
            <a:r>
              <a:rPr lang="en-US" sz="1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tăng</a:t>
            </a: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trưởng</a:t>
            </a: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bền</a:t>
            </a: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vững</a:t>
            </a: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sức</a:t>
            </a: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chống</a:t>
            </a: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chịu</a:t>
            </a: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covid-19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2276D6-33DE-48FE-A653-DD3C734CFA71}"/>
              </a:ext>
            </a:extLst>
          </p:cNvPr>
          <p:cNvSpPr txBox="1"/>
          <p:nvPr/>
        </p:nvSpPr>
        <p:spPr>
          <a:xfrm>
            <a:off x="599227" y="5027665"/>
            <a:ext cx="870379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i="1" dirty="0">
                <a:solidFill>
                  <a:schemeClr val="bg1"/>
                </a:solidFill>
              </a:rPr>
              <a:t>T11. 2020</a:t>
            </a:r>
          </a:p>
          <a:p>
            <a:endParaRPr lang="en-US" i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F1D625-47DA-4840-AD15-0E11F9D1DA27}"/>
              </a:ext>
            </a:extLst>
          </p:cNvPr>
          <p:cNvSpPr txBox="1"/>
          <p:nvPr/>
        </p:nvSpPr>
        <p:spPr>
          <a:xfrm>
            <a:off x="351182" y="1887316"/>
            <a:ext cx="11114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KỊCH BẢN TĂNG TRƯỞNG KINH TẾ 2020-2021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D9E240-2C3D-45EC-AF7B-E161CD944EC2}"/>
              </a:ext>
            </a:extLst>
          </p:cNvPr>
          <p:cNvSpPr txBox="1"/>
          <p:nvPr/>
        </p:nvSpPr>
        <p:spPr>
          <a:xfrm>
            <a:off x="599227" y="4535222"/>
            <a:ext cx="283485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Lê Duy </a:t>
            </a:r>
            <a:r>
              <a:rPr lang="en-US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Bình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000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Economica Vietnam</a:t>
            </a:r>
          </a:p>
          <a:p>
            <a:endParaRPr lang="en-US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8116C859-C47D-4516-8D30-8FC173C6AB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510" y="772902"/>
            <a:ext cx="895627" cy="873095"/>
          </a:xfrm>
          <a:prstGeom prst="rect">
            <a:avLst/>
          </a:prstGeom>
        </p:spPr>
      </p:pic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D80EB17A-2D89-4566-8E4E-843DD44F0A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1895" y="772703"/>
            <a:ext cx="3237807" cy="96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470754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2F8FF-F943-4A44-A201-D5D68A314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MỘT SỐ RỦI RO VÀ ẨN SỐ </a:t>
            </a:r>
            <a:endParaRPr lang="vi-VN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1F289-8706-4CBE-B97F-E440FFCF1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736436"/>
            <a:ext cx="10501745" cy="3221289"/>
          </a:xfrm>
        </p:spPr>
        <p:txBody>
          <a:bodyPr>
            <a:normAutofit fontScale="70000" lnSpcReduction="20000"/>
          </a:bodyPr>
          <a:lstStyle/>
          <a:p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Rủi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lớn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nhất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xuất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trở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lại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dịch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bệnh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Dịch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bệnh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chưa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khống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chế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tại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số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thị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trường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lớn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Việt Nam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như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Mỹ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đang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quay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trở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lại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tại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EU.</a:t>
            </a:r>
          </a:p>
          <a:p>
            <a:pPr lvl="1"/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số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ngành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vẫn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tiếp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tục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chờ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đợi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biệt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như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du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lịch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hàng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bất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động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sản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nghỉ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dưỡng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nhà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hàng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dịch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vụ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ăn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uống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lvl="1"/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Ảnh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hưởng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tới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triển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khai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dự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án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FDI do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hạn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chế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về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việc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lại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chuyên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gia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kỹ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sư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kỹ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thuật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viên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lao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động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tay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nghề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cao</a:t>
            </a: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lvl="1"/>
            <a:endParaRPr lang="vi-VN" sz="3400" dirty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BFAF37-C11B-4EE9-ABE9-37716B7DEC07}"/>
              </a:ext>
            </a:extLst>
          </p:cNvPr>
          <p:cNvSpPr txBox="1"/>
          <p:nvPr/>
        </p:nvSpPr>
        <p:spPr>
          <a:xfrm>
            <a:off x="581192" y="5558596"/>
            <a:ext cx="473202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dirty="0"/>
              <a:t>Doanh thu du lịch lữ hành 10 tháng ước tính đạt </a:t>
            </a:r>
            <a:r>
              <a:rPr lang="vi-VN" dirty="0">
                <a:solidFill>
                  <a:srgbClr val="0070C0"/>
                </a:solidFill>
              </a:rPr>
              <a:t>15,4 nghìn tỷ đồng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(660 </a:t>
            </a:r>
            <a:r>
              <a:rPr lang="en-US" dirty="0" err="1"/>
              <a:t>triệu</a:t>
            </a:r>
            <a:r>
              <a:rPr lang="en-US" dirty="0"/>
              <a:t> USD)</a:t>
            </a:r>
            <a:r>
              <a:rPr lang="vi-VN" dirty="0"/>
              <a:t>, </a:t>
            </a:r>
            <a:r>
              <a:rPr lang="vi-VN" dirty="0">
                <a:solidFill>
                  <a:srgbClr val="0070C0"/>
                </a:solidFill>
              </a:rPr>
              <a:t>giảm 57,7%</a:t>
            </a:r>
            <a:r>
              <a:rPr lang="vi-VN" dirty="0"/>
              <a:t> so với cùng kỳ năm trước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13C6F5-AB9B-4AA3-BFB4-7C33FD28C6E9}"/>
              </a:ext>
            </a:extLst>
          </p:cNvPr>
          <p:cNvSpPr txBox="1"/>
          <p:nvPr/>
        </p:nvSpPr>
        <p:spPr>
          <a:xfrm>
            <a:off x="6408912" y="5558596"/>
            <a:ext cx="541210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dirty="0"/>
              <a:t>Doanh thu dịch vụ lưu trú, ăn uống 10</a:t>
            </a:r>
            <a:r>
              <a:rPr lang="en-US" dirty="0"/>
              <a:t> </a:t>
            </a:r>
            <a:r>
              <a:rPr lang="vi-VN" dirty="0"/>
              <a:t>tháng năm nay ước tính đạt </a:t>
            </a:r>
            <a:r>
              <a:rPr lang="vi-VN" dirty="0">
                <a:solidFill>
                  <a:srgbClr val="0070C0"/>
                </a:solidFill>
              </a:rPr>
              <a:t>412,7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vi-VN" dirty="0">
                <a:solidFill>
                  <a:srgbClr val="0070C0"/>
                </a:solidFill>
              </a:rPr>
              <a:t>nghìn tỷ đồng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(17.6 </a:t>
            </a:r>
            <a:r>
              <a:rPr lang="en-US" dirty="0" err="1"/>
              <a:t>tỷ</a:t>
            </a:r>
            <a:r>
              <a:rPr lang="en-US" dirty="0"/>
              <a:t> USD),</a:t>
            </a:r>
            <a:r>
              <a:rPr lang="vi-VN" dirty="0"/>
              <a:t> </a:t>
            </a:r>
            <a:r>
              <a:rPr lang="vi-VN" dirty="0">
                <a:solidFill>
                  <a:srgbClr val="0070C0"/>
                </a:solidFill>
              </a:rPr>
              <a:t>giảm 14,7% </a:t>
            </a:r>
            <a:r>
              <a:rPr lang="vi-VN" dirty="0"/>
              <a:t>so với cùng kỳ năm trước </a:t>
            </a:r>
            <a:endParaRPr lang="en-US" dirty="0"/>
          </a:p>
        </p:txBody>
      </p:sp>
      <p:pic>
        <p:nvPicPr>
          <p:cNvPr id="4098" name="Picture 2" descr="Tourism, excursion, ramble, touring, travel icon - Download">
            <a:extLst>
              <a:ext uri="{FF2B5EF4-FFF2-40B4-BE49-F238E27FC236}">
                <a16:creationId xmlns:a16="http://schemas.microsoft.com/office/drawing/2014/main" id="{FDB3AB5E-FFAA-40C7-90A4-AEFA87750B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5025" y="4598127"/>
            <a:ext cx="818442" cy="818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AE0FC0A-22B4-4477-8C59-4DB775B87A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1875" y="4658863"/>
            <a:ext cx="673088" cy="81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85789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lose Icon Free Vector Art - (1,623 Free Downloads)">
            <a:extLst>
              <a:ext uri="{FF2B5EF4-FFF2-40B4-BE49-F238E27FC236}">
                <a16:creationId xmlns:a16="http://schemas.microsoft.com/office/drawing/2014/main" id="{84D7A941-9360-487D-A723-4479344592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8333" y="1842565"/>
            <a:ext cx="1453992" cy="1453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CA2F8FF-F943-4A44-A201-D5D68A314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CÁC ẨN SỐ VÀ RỦI RO CÓ THỂ ẢNH HƯỞNG TỚI CÁC KỊCH BẢN NÀY</a:t>
            </a:r>
            <a:endParaRPr lang="vi-V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1F289-8706-4CBE-B97F-E440FFCF1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205" y="1915025"/>
            <a:ext cx="7023445" cy="3925705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</a:rPr>
              <a:t>Số lượng doanh nghiệp đóng cửa tăng mạnh, lợi nhuận của doanh nghiệp suy giảm mạnh mẽ.</a:t>
            </a:r>
            <a:endParaRPr lang="vi-VN" sz="26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</a:rPr>
              <a:t>Thu ngân sách suy giảm,</a:t>
            </a:r>
          </a:p>
          <a:p>
            <a:pPr lvl="1"/>
            <a:r>
              <a:rPr lang="en-US" sz="2600">
                <a:solidFill>
                  <a:schemeClr val="tx1">
                    <a:lumMod val="85000"/>
                    <a:lumOff val="15000"/>
                  </a:schemeClr>
                </a:solidFill>
              </a:rPr>
              <a:t>Tăng áp lực lên tỷ lệ bội chi ngân sách, áp lực và nợ và thu hẹp dư địa của các chính sách tài khóa.</a:t>
            </a:r>
          </a:p>
          <a:p>
            <a:pPr lvl="1"/>
            <a:r>
              <a:rPr lang="en-US" sz="2600">
                <a:solidFill>
                  <a:schemeClr val="tx1">
                    <a:lumMod val="85000"/>
                    <a:lumOff val="15000"/>
                  </a:schemeClr>
                </a:solidFill>
              </a:rPr>
              <a:t>Ảnh hưởng tới đầu tư công và các nỗ lực về các biện pháp kích thích kinh tế</a:t>
            </a:r>
          </a:p>
          <a:p>
            <a:pPr lvl="1"/>
            <a:r>
              <a:rPr lang="en-US" sz="2600">
                <a:solidFill>
                  <a:schemeClr val="tx1">
                    <a:lumMod val="85000"/>
                    <a:lumOff val="15000"/>
                  </a:schemeClr>
                </a:solidFill>
              </a:rPr>
              <a:t>Các khoản chi an sinh xã hội, tái thiết sau bão lụt.</a:t>
            </a:r>
            <a:endParaRPr lang="en-US" sz="2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DE50D8-B36B-4AEA-A2A7-86C1D178ACC0}"/>
              </a:ext>
            </a:extLst>
          </p:cNvPr>
          <p:cNvSpPr txBox="1"/>
          <p:nvPr/>
        </p:nvSpPr>
        <p:spPr>
          <a:xfrm>
            <a:off x="7840791" y="5358552"/>
            <a:ext cx="406908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Tổng thu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NSNN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đến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cuối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tháng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10/2020 ước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 đạt 979.7 nghìn tỷ đồng, bằng 78,1% dự toán năm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</a:t>
            </a:r>
            <a:r>
              <a:rPr lang="en-US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thấp</a:t>
            </a:r>
            <a:r>
              <a:rPr lang="en-US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nhất</a:t>
            </a:r>
            <a:r>
              <a:rPr lang="en-US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10 </a:t>
            </a:r>
            <a:r>
              <a:rPr lang="en-US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năm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qua</a:t>
            </a:r>
          </a:p>
        </p:txBody>
      </p:sp>
      <p:pic>
        <p:nvPicPr>
          <p:cNvPr id="5122" name="Picture 2" descr="Budget Svg Png Icon Free Download (#129803) - OnlineWebFonts.COM">
            <a:extLst>
              <a:ext uri="{FF2B5EF4-FFF2-40B4-BE49-F238E27FC236}">
                <a16:creationId xmlns:a16="http://schemas.microsoft.com/office/drawing/2014/main" id="{17A88500-0E34-48B7-9B66-ABE92ED99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973" y="4368635"/>
            <a:ext cx="692715" cy="774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76D6F46-C2BE-45D6-8683-ED4D89E48D25}"/>
              </a:ext>
            </a:extLst>
          </p:cNvPr>
          <p:cNvSpPr txBox="1"/>
          <p:nvPr/>
        </p:nvSpPr>
        <p:spPr>
          <a:xfrm>
            <a:off x="8058149" y="3169991"/>
            <a:ext cx="385172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>
                <a:solidFill>
                  <a:srgbClr val="0070C0"/>
                </a:solidFill>
              </a:rPr>
              <a:t> 85,6 nghìn </a:t>
            </a:r>
            <a:r>
              <a:rPr lang="en-US" sz="2000">
                <a:solidFill>
                  <a:schemeClr val="tx1">
                    <a:lumMod val="95000"/>
                    <a:lumOff val="5000"/>
                  </a:schemeClr>
                </a:solidFill>
              </a:rPr>
              <a:t>doanh nghiệp tạm ngừng kinh doanh có thời hạn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366046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2F8FF-F943-4A44-A201-D5D68A314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CÁC ẨN SỐ VÀ RỦI RO CÓ THỂ ẢNH HƯỞNG TỚI CÁC KỊCH BẢN NÀY</a:t>
            </a:r>
            <a:endParaRPr lang="vi-V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1F289-8706-4CBE-B97F-E440FFCF1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205" y="1915025"/>
            <a:ext cx="4035053" cy="759595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2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Hệ</a:t>
            </a:r>
            <a:r>
              <a:rPr 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thống</a:t>
            </a:r>
            <a:r>
              <a:rPr 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ngân</a:t>
            </a:r>
            <a:r>
              <a:rPr 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hàng</a:t>
            </a:r>
            <a:r>
              <a:rPr 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  <a:r>
              <a:rPr lang="en-US" sz="2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nợ</a:t>
            </a:r>
            <a:r>
              <a:rPr 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xấu</a:t>
            </a:r>
            <a:r>
              <a:rPr 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gia</a:t>
            </a:r>
            <a:r>
              <a:rPr 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tăng</a:t>
            </a:r>
            <a:r>
              <a:rPr 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</p:txBody>
      </p:sp>
      <p:pic>
        <p:nvPicPr>
          <p:cNvPr id="1026" name="Picture 2" descr="Nợ xấu tăng mạnh, vì sao ngân hàng vẫn lãi lớn? - Ảnh 1.">
            <a:extLst>
              <a:ext uri="{FF2B5EF4-FFF2-40B4-BE49-F238E27FC236}">
                <a16:creationId xmlns:a16="http://schemas.microsoft.com/office/drawing/2014/main" id="{922A5C69-DA11-4A6C-95E0-6584C7392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1215" y="1848481"/>
            <a:ext cx="7092172" cy="3991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9F0C5B1-74C9-4C6D-94EF-48DDA67368CD}"/>
              </a:ext>
            </a:extLst>
          </p:cNvPr>
          <p:cNvSpPr txBox="1">
            <a:spLocks/>
          </p:cNvSpPr>
          <p:nvPr/>
        </p:nvSpPr>
        <p:spPr>
          <a:xfrm>
            <a:off x="463204" y="3084826"/>
            <a:ext cx="4035053" cy="275553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Tỷ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lệ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thất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nghiệp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thiếu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việc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làm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gia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tăng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và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thu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nhập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binh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quân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của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người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lao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động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giảm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/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Áp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lực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về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an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sinh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xã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hội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và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giảm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thu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nhập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khả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dụng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của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người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dân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Khả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năng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tái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nghèo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và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tỷ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lệ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người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nghèo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tăng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60255586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2F8FF-F943-4A44-A201-D5D68A314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Dự</a:t>
            </a:r>
            <a:r>
              <a:rPr lang="en-US" b="1" dirty="0"/>
              <a:t> báo </a:t>
            </a:r>
            <a:r>
              <a:rPr lang="en-US" b="1" dirty="0" err="1"/>
              <a:t>tăng</a:t>
            </a:r>
            <a:r>
              <a:rPr lang="en-US" b="1" dirty="0"/>
              <a:t> </a:t>
            </a:r>
            <a:r>
              <a:rPr lang="en-US" b="1" dirty="0" err="1"/>
              <a:t>trưởng</a:t>
            </a:r>
            <a:r>
              <a:rPr lang="en-US" b="1" dirty="0"/>
              <a:t> </a:t>
            </a:r>
            <a:r>
              <a:rPr lang="en-US" b="1" dirty="0" err="1"/>
              <a:t>kinh</a:t>
            </a:r>
            <a:r>
              <a:rPr lang="en-US" b="1" dirty="0"/>
              <a:t> tế </a:t>
            </a:r>
            <a:r>
              <a:rPr lang="en-US" b="1" dirty="0" err="1"/>
              <a:t>việt</a:t>
            </a:r>
            <a:r>
              <a:rPr lang="en-US" b="1" dirty="0"/>
              <a:t> </a:t>
            </a:r>
            <a:r>
              <a:rPr lang="en-US" b="1" dirty="0" err="1"/>
              <a:t>nam</a:t>
            </a:r>
            <a:r>
              <a:rPr lang="en-US" b="1" dirty="0"/>
              <a:t> 2020-2022</a:t>
            </a:r>
            <a:endParaRPr lang="vi-VN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54FF3F-2617-43AD-8B11-CB4096B016EE}"/>
              </a:ext>
            </a:extLst>
          </p:cNvPr>
          <p:cNvSpPr txBox="1"/>
          <p:nvPr/>
        </p:nvSpPr>
        <p:spPr>
          <a:xfrm>
            <a:off x="581192" y="6155843"/>
            <a:ext cx="11114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Nguồn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World Bank, T11 </a:t>
            </a:r>
            <a:r>
              <a:rPr lang="en-US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năm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2020 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697C2D7D-8971-4CBA-8EEC-31593E9A6B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105220"/>
              </p:ext>
            </p:extLst>
          </p:nvPr>
        </p:nvGraphicFramePr>
        <p:xfrm>
          <a:off x="1623060" y="1668780"/>
          <a:ext cx="8488503" cy="4285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D0A016F-585D-4FD3-8396-8CE9A494BC02}"/>
              </a:ext>
            </a:extLst>
          </p:cNvPr>
          <p:cNvSpPr/>
          <p:nvPr/>
        </p:nvSpPr>
        <p:spPr>
          <a:xfrm>
            <a:off x="7920990" y="1910265"/>
            <a:ext cx="525779" cy="307370"/>
          </a:xfrm>
          <a:prstGeom prst="roundRect">
            <a:avLst/>
          </a:prstGeom>
          <a:noFill/>
          <a:ln w="254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3A31677-32A9-4D78-84DC-B5879A25D366}"/>
              </a:ext>
            </a:extLst>
          </p:cNvPr>
          <p:cNvSpPr/>
          <p:nvPr/>
        </p:nvSpPr>
        <p:spPr>
          <a:xfrm>
            <a:off x="7920990" y="2636690"/>
            <a:ext cx="525779" cy="307370"/>
          </a:xfrm>
          <a:prstGeom prst="roundRect">
            <a:avLst/>
          </a:prstGeom>
          <a:noFill/>
          <a:ln w="254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58816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B791009-5AB0-4FBA-9165-A2472D509AAD}"/>
              </a:ext>
            </a:extLst>
          </p:cNvPr>
          <p:cNvSpPr/>
          <p:nvPr/>
        </p:nvSpPr>
        <p:spPr>
          <a:xfrm>
            <a:off x="1279628" y="3075057"/>
            <a:ext cx="92326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Trân</a:t>
            </a:r>
            <a:r>
              <a:rPr lang="en-US" sz="4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4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trọng</a:t>
            </a:r>
            <a:r>
              <a:rPr lang="en-US" sz="4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4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cảm</a:t>
            </a:r>
            <a:r>
              <a:rPr lang="en-US" sz="4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4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ơn</a:t>
            </a:r>
            <a:r>
              <a:rPr lang="en-US" sz="4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43506027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2F8FF-F943-4A44-A201-D5D68A314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Dự</a:t>
            </a:r>
            <a:r>
              <a:rPr lang="en-US" b="1" dirty="0"/>
              <a:t> báo </a:t>
            </a:r>
            <a:r>
              <a:rPr lang="en-US" b="1" dirty="0" err="1"/>
              <a:t>tăng</a:t>
            </a:r>
            <a:r>
              <a:rPr lang="en-US" b="1" dirty="0"/>
              <a:t> </a:t>
            </a:r>
            <a:r>
              <a:rPr lang="en-US" b="1" dirty="0" err="1"/>
              <a:t>trưởng</a:t>
            </a:r>
            <a:r>
              <a:rPr lang="en-US" b="1" dirty="0"/>
              <a:t> </a:t>
            </a:r>
            <a:r>
              <a:rPr lang="en-US" b="1" dirty="0" err="1"/>
              <a:t>kinh</a:t>
            </a:r>
            <a:r>
              <a:rPr lang="en-US" b="1" dirty="0"/>
              <a:t> tế </a:t>
            </a:r>
            <a:r>
              <a:rPr lang="en-US" b="1" dirty="0" err="1"/>
              <a:t>việt</a:t>
            </a:r>
            <a:r>
              <a:rPr lang="en-US" b="1" dirty="0"/>
              <a:t> </a:t>
            </a:r>
            <a:r>
              <a:rPr lang="en-US" b="1" dirty="0" err="1"/>
              <a:t>nam</a:t>
            </a:r>
            <a:r>
              <a:rPr lang="en-US" b="1" dirty="0"/>
              <a:t> 2020 </a:t>
            </a:r>
            <a:r>
              <a:rPr lang="en-US" b="1" dirty="0" err="1"/>
              <a:t>và</a:t>
            </a:r>
            <a:r>
              <a:rPr lang="en-US" b="1" dirty="0"/>
              <a:t> 2021</a:t>
            </a:r>
            <a:endParaRPr lang="vi-VN" b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70DED46-DA90-415A-B0EE-63C20453C7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804835"/>
              </p:ext>
            </p:extLst>
          </p:nvPr>
        </p:nvGraphicFramePr>
        <p:xfrm>
          <a:off x="581192" y="1797512"/>
          <a:ext cx="11029616" cy="1338118"/>
        </p:xfrm>
        <a:graphic>
          <a:graphicData uri="http://schemas.openxmlformats.org/drawingml/2006/table">
            <a:tbl>
              <a:tblPr/>
              <a:tblGrid>
                <a:gridCol w="3585044">
                  <a:extLst>
                    <a:ext uri="{9D8B030D-6E8A-4147-A177-3AD203B41FA5}">
                      <a16:colId xmlns:a16="http://schemas.microsoft.com/office/drawing/2014/main" val="3958362897"/>
                    </a:ext>
                  </a:extLst>
                </a:gridCol>
                <a:gridCol w="1209953">
                  <a:extLst>
                    <a:ext uri="{9D8B030D-6E8A-4147-A177-3AD203B41FA5}">
                      <a16:colId xmlns:a16="http://schemas.microsoft.com/office/drawing/2014/main" val="1982970969"/>
                    </a:ext>
                  </a:extLst>
                </a:gridCol>
                <a:gridCol w="1209953">
                  <a:extLst>
                    <a:ext uri="{9D8B030D-6E8A-4147-A177-3AD203B41FA5}">
                      <a16:colId xmlns:a16="http://schemas.microsoft.com/office/drawing/2014/main" val="3404625272"/>
                    </a:ext>
                  </a:extLst>
                </a:gridCol>
                <a:gridCol w="1209953">
                  <a:extLst>
                    <a:ext uri="{9D8B030D-6E8A-4147-A177-3AD203B41FA5}">
                      <a16:colId xmlns:a16="http://schemas.microsoft.com/office/drawing/2014/main" val="2811497648"/>
                    </a:ext>
                  </a:extLst>
                </a:gridCol>
                <a:gridCol w="1209953">
                  <a:extLst>
                    <a:ext uri="{9D8B030D-6E8A-4147-A177-3AD203B41FA5}">
                      <a16:colId xmlns:a16="http://schemas.microsoft.com/office/drawing/2014/main" val="919588733"/>
                    </a:ext>
                  </a:extLst>
                </a:gridCol>
                <a:gridCol w="184854">
                  <a:extLst>
                    <a:ext uri="{9D8B030D-6E8A-4147-A177-3AD203B41FA5}">
                      <a16:colId xmlns:a16="http://schemas.microsoft.com/office/drawing/2014/main" val="2424653353"/>
                    </a:ext>
                  </a:extLst>
                </a:gridCol>
                <a:gridCol w="1209953">
                  <a:extLst>
                    <a:ext uri="{9D8B030D-6E8A-4147-A177-3AD203B41FA5}">
                      <a16:colId xmlns:a16="http://schemas.microsoft.com/office/drawing/2014/main" val="3257027490"/>
                    </a:ext>
                  </a:extLst>
                </a:gridCol>
                <a:gridCol w="1209953">
                  <a:extLst>
                    <a:ext uri="{9D8B030D-6E8A-4147-A177-3AD203B41FA5}">
                      <a16:colId xmlns:a16="http://schemas.microsoft.com/office/drawing/2014/main" val="2518263445"/>
                    </a:ext>
                  </a:extLst>
                </a:gridCol>
              </a:tblGrid>
              <a:tr h="56887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1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Khác</a:t>
                      </a:r>
                      <a:r>
                        <a:rPr lang="en-US" sz="12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biệt</a:t>
                      </a:r>
                      <a:r>
                        <a:rPr lang="en-US" sz="12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so </a:t>
                      </a:r>
                      <a:r>
                        <a:rPr lang="en-US" sz="1200" b="0" i="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với</a:t>
                      </a:r>
                      <a:r>
                        <a:rPr lang="en-US" sz="12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dự</a:t>
                      </a:r>
                      <a:r>
                        <a:rPr lang="en-US" sz="12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báo </a:t>
                      </a:r>
                      <a:r>
                        <a:rPr lang="en-US" sz="1200" b="0" i="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vào</a:t>
                      </a:r>
                      <a:r>
                        <a:rPr lang="en-US" sz="12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tháng</a:t>
                      </a:r>
                      <a:r>
                        <a:rPr lang="en-US" sz="12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1 </a:t>
                      </a:r>
                      <a:r>
                        <a:rPr lang="en-US" sz="1200" b="0" i="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năm</a:t>
                      </a:r>
                      <a:r>
                        <a:rPr lang="en-US" sz="12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2020 (</a:t>
                      </a:r>
                      <a:r>
                        <a:rPr lang="en-US" sz="1200" b="0" i="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điểm</a:t>
                      </a:r>
                      <a:r>
                        <a:rPr lang="en-US" sz="12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phần</a:t>
                      </a:r>
                      <a:r>
                        <a:rPr lang="en-US" sz="12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trăm</a:t>
                      </a:r>
                      <a:r>
                        <a:rPr lang="en-US" sz="12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595164"/>
                  </a:ext>
                </a:extLst>
              </a:tr>
              <a:tr h="384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2019e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2020f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2021f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2020f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2021f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760129"/>
                  </a:ext>
                </a:extLst>
              </a:tr>
              <a:tr h="38462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Việt Nam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7.1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7.0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6.8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-3.7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0.3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948725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52A2729-9B65-42FC-9F4C-AEA6D0BA770D}"/>
              </a:ext>
            </a:extLst>
          </p:cNvPr>
          <p:cNvSpPr txBox="1"/>
          <p:nvPr/>
        </p:nvSpPr>
        <p:spPr>
          <a:xfrm>
            <a:off x="414560" y="3808087"/>
            <a:ext cx="5616785" cy="21236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Theo “Báo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cáo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Cập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nhật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Triển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vọng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phát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triển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châu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Á (ADO) 2020”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Ngân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Phát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triển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châu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Á (ADB)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công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bố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ngày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15-9, GDP Việt Nam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dự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kiến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tăng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1,8% </a:t>
            </a:r>
            <a:r>
              <a:rPr lang="en-US" sz="2000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năm</a:t>
            </a:r>
            <a:r>
              <a:rPr lang="en-US" sz="20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2020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tăng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mức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6,3%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năm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2021,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GDP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khu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vực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châu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Á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đang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phát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triển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sẽ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suy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giảm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0,7%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năm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2020,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tăng</a:t>
            </a:r>
            <a:r>
              <a:rPr lang="en-US" sz="20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6,8% </a:t>
            </a:r>
            <a:r>
              <a:rPr lang="en-US" sz="2000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năm</a:t>
            </a:r>
            <a:r>
              <a:rPr lang="en-US" sz="20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2021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54FF3F-2617-43AD-8B11-CB4096B016EE}"/>
              </a:ext>
            </a:extLst>
          </p:cNvPr>
          <p:cNvSpPr txBox="1"/>
          <p:nvPr/>
        </p:nvSpPr>
        <p:spPr>
          <a:xfrm>
            <a:off x="372057" y="3135630"/>
            <a:ext cx="11114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Nguồn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World Bank, T6 </a:t>
            </a:r>
            <a:r>
              <a:rPr lang="en-US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năm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2020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1020171-3B54-4359-95C6-AC6A5C182F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1148" y="3717989"/>
            <a:ext cx="4381342" cy="73989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CA3A932-D17B-4305-A5F1-0B35048DE0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1148" y="4548849"/>
            <a:ext cx="4401918" cy="141165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2D0229B-7BD8-4F46-87E5-F124395E31D0}"/>
              </a:ext>
            </a:extLst>
          </p:cNvPr>
          <p:cNvSpPr txBox="1"/>
          <p:nvPr/>
        </p:nvSpPr>
        <p:spPr>
          <a:xfrm>
            <a:off x="414560" y="5960499"/>
            <a:ext cx="51993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Nguồn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ADB, T9 </a:t>
            </a:r>
            <a:r>
              <a:rPr lang="en-US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năm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2020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381334B-91EE-4A6A-9A87-D2DF1C53BA28}"/>
              </a:ext>
            </a:extLst>
          </p:cNvPr>
          <p:cNvSpPr txBox="1"/>
          <p:nvPr/>
        </p:nvSpPr>
        <p:spPr>
          <a:xfrm>
            <a:off x="7047910" y="5960499"/>
            <a:ext cx="60977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Nguồn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IMF,  T10 </a:t>
            </a:r>
            <a:r>
              <a:rPr lang="en-US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năm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2020 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E0D5ED1-AB6E-457F-A7FD-A6AACD9F0D4D}"/>
              </a:ext>
            </a:extLst>
          </p:cNvPr>
          <p:cNvSpPr/>
          <p:nvPr/>
        </p:nvSpPr>
        <p:spPr>
          <a:xfrm>
            <a:off x="8161020" y="2790375"/>
            <a:ext cx="525779" cy="307370"/>
          </a:xfrm>
          <a:prstGeom prst="roundRect">
            <a:avLst/>
          </a:prstGeom>
          <a:noFill/>
          <a:ln w="254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8055B0B-253C-42DA-A714-5F4FE1EC348C}"/>
              </a:ext>
            </a:extLst>
          </p:cNvPr>
          <p:cNvSpPr/>
          <p:nvPr/>
        </p:nvSpPr>
        <p:spPr>
          <a:xfrm>
            <a:off x="4575810" y="4689395"/>
            <a:ext cx="579120" cy="307370"/>
          </a:xfrm>
          <a:prstGeom prst="roundRect">
            <a:avLst/>
          </a:prstGeom>
          <a:noFill/>
          <a:ln w="254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DC0AC37-E04B-4013-B330-16898C9DFEAD}"/>
              </a:ext>
            </a:extLst>
          </p:cNvPr>
          <p:cNvSpPr/>
          <p:nvPr/>
        </p:nvSpPr>
        <p:spPr>
          <a:xfrm>
            <a:off x="11050738" y="5684110"/>
            <a:ext cx="525779" cy="307370"/>
          </a:xfrm>
          <a:prstGeom prst="roundRect">
            <a:avLst/>
          </a:prstGeom>
          <a:noFill/>
          <a:ln w="254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834474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2F8FF-F943-4A44-A201-D5D68A314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Dự</a:t>
            </a:r>
            <a:r>
              <a:rPr lang="en-US" b="1" dirty="0"/>
              <a:t> báo </a:t>
            </a:r>
            <a:r>
              <a:rPr lang="en-US" b="1" dirty="0" err="1"/>
              <a:t>tăng</a:t>
            </a:r>
            <a:r>
              <a:rPr lang="en-US" b="1" dirty="0"/>
              <a:t> </a:t>
            </a:r>
            <a:r>
              <a:rPr lang="en-US" b="1" dirty="0" err="1"/>
              <a:t>trưởng</a:t>
            </a:r>
            <a:r>
              <a:rPr lang="en-US" b="1" dirty="0"/>
              <a:t> </a:t>
            </a:r>
            <a:r>
              <a:rPr lang="en-US" b="1" dirty="0" err="1"/>
              <a:t>kinh</a:t>
            </a:r>
            <a:r>
              <a:rPr lang="en-US" b="1" dirty="0"/>
              <a:t> tế </a:t>
            </a:r>
            <a:r>
              <a:rPr lang="en-US" b="1" dirty="0" err="1"/>
              <a:t>việt</a:t>
            </a:r>
            <a:r>
              <a:rPr lang="en-US" b="1" dirty="0"/>
              <a:t> </a:t>
            </a:r>
            <a:r>
              <a:rPr lang="en-US" b="1" dirty="0" err="1"/>
              <a:t>nam</a:t>
            </a:r>
            <a:r>
              <a:rPr lang="en-US" b="1" dirty="0"/>
              <a:t> 2020 </a:t>
            </a:r>
            <a:r>
              <a:rPr lang="en-US" b="1" dirty="0" err="1"/>
              <a:t>và</a:t>
            </a:r>
            <a:r>
              <a:rPr lang="en-US" b="1" dirty="0"/>
              <a:t> 2021</a:t>
            </a:r>
            <a:endParaRPr lang="vi-VN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2A2729-9B65-42FC-9F4C-AEA6D0BA770D}"/>
              </a:ext>
            </a:extLst>
          </p:cNvPr>
          <p:cNvSpPr txBox="1"/>
          <p:nvPr/>
        </p:nvSpPr>
        <p:spPr>
          <a:xfrm>
            <a:off x="1212112" y="1821385"/>
            <a:ext cx="9760688" cy="20928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Với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mức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tăng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trưởng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này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, Việt Nam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được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dự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báo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trong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năm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2021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sẽ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tốc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độ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tăng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trưởng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nằm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trong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nhóm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đầu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trên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thế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giới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tại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khu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vực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Đông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Á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Thái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Bình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Dương, Việt Nam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tốc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độ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tăng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trưởng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cao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hơn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mức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trung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bình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nền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kinh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tế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mới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nổi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tại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khu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vực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này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chỉ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sau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nền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kinh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tế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như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Trung </a:t>
            </a:r>
            <a:r>
              <a:rPr 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Quốc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(6.9%), Malaysia (6.9%)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2D0229B-7BD8-4F46-87E5-F124395E31D0}"/>
              </a:ext>
            </a:extLst>
          </p:cNvPr>
          <p:cNvSpPr txBox="1"/>
          <p:nvPr/>
        </p:nvSpPr>
        <p:spPr>
          <a:xfrm>
            <a:off x="1095044" y="3982991"/>
            <a:ext cx="819223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Nguồn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 WB (T6 </a:t>
            </a:r>
            <a:r>
              <a:rPr lang="en-US" sz="200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năm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2020) </a:t>
            </a:r>
            <a:r>
              <a:rPr lang="en-US" sz="200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và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00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tổng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00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hợp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00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một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00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số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00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nguồn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00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khác</a:t>
            </a:r>
            <a:endParaRPr lang="en-US" sz="20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083764-2361-4038-B678-1FE6378C22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7205" y="4303714"/>
            <a:ext cx="1387288" cy="192521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D9CC7EE-8F62-4085-9603-4FCDB4D492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538" y="4292184"/>
            <a:ext cx="1362075" cy="19621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7104B7B-E6E9-40EF-B7C6-AEA49BEC0C99}"/>
              </a:ext>
            </a:extLst>
          </p:cNvPr>
          <p:cNvSpPr txBox="1"/>
          <p:nvPr/>
        </p:nvSpPr>
        <p:spPr>
          <a:xfrm>
            <a:off x="1140483" y="5069164"/>
            <a:ext cx="152056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E82CCA9-433B-4FAC-AA24-CDF82AA1003B}"/>
              </a:ext>
            </a:extLst>
          </p:cNvPr>
          <p:cNvSpPr txBox="1"/>
          <p:nvPr/>
        </p:nvSpPr>
        <p:spPr>
          <a:xfrm>
            <a:off x="6276640" y="5164121"/>
            <a:ext cx="152056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2021-2025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0D0AAE5-7A4A-4C1D-BEB6-CACD1CBA95C5}"/>
              </a:ext>
            </a:extLst>
          </p:cNvPr>
          <p:cNvSpPr txBox="1"/>
          <p:nvPr/>
        </p:nvSpPr>
        <p:spPr>
          <a:xfrm>
            <a:off x="992263" y="6133418"/>
            <a:ext cx="819223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Nguồn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 </a:t>
            </a:r>
            <a:r>
              <a:rPr lang="en-US" sz="200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Chính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00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phủ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(2020)</a:t>
            </a:r>
          </a:p>
        </p:txBody>
      </p:sp>
    </p:spTree>
    <p:extLst>
      <p:ext uri="{BB962C8B-B14F-4D97-AF65-F5344CB8AC3E}">
        <p14:creationId xmlns:p14="http://schemas.microsoft.com/office/powerpoint/2010/main" val="3056649954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2F8FF-F943-4A44-A201-D5D68A314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812933"/>
            <a:ext cx="11029616" cy="650394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Tốc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tăng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trưởng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tích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cực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dự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báo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việt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nam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dựa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trên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dự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báo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về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phục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hồi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kinh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tế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toàn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cầu</a:t>
            </a:r>
            <a:endParaRPr lang="vi-V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1F289-8706-4CBE-B97F-E440FFCF1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>
            <a:normAutofit/>
          </a:bodyPr>
          <a:lstStyle/>
          <a:p>
            <a:r>
              <a:rPr lang="en-US" sz="3200" dirty="0"/>
              <a:t> </a:t>
            </a:r>
            <a:endParaRPr lang="vi-VN" sz="2800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47D28D1-D5FD-44D3-928A-0757DE0761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6888650"/>
              </p:ext>
            </p:extLst>
          </p:nvPr>
        </p:nvGraphicFramePr>
        <p:xfrm>
          <a:off x="341453" y="1832659"/>
          <a:ext cx="10928958" cy="4249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4F40131-CF03-4B0C-8289-7D31D65C845E}"/>
              </a:ext>
            </a:extLst>
          </p:cNvPr>
          <p:cNvSpPr txBox="1"/>
          <p:nvPr/>
        </p:nvSpPr>
        <p:spPr>
          <a:xfrm>
            <a:off x="656561" y="6082238"/>
            <a:ext cx="60977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Source: World Bank (June 2020).</a:t>
            </a:r>
          </a:p>
        </p:txBody>
      </p:sp>
    </p:spTree>
    <p:extLst>
      <p:ext uri="{BB962C8B-B14F-4D97-AF65-F5344CB8AC3E}">
        <p14:creationId xmlns:p14="http://schemas.microsoft.com/office/powerpoint/2010/main" val="4162896455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2F8FF-F943-4A44-A201-D5D68A314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5"/>
            <a:ext cx="11195172" cy="803371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….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số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nền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kinh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tế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lớn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cũng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bạn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lớn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việt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Nam</a:t>
            </a:r>
            <a:endParaRPr lang="vi-VN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D0649476-7D39-48EE-8FBB-CC35875DEA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9519654"/>
              </p:ext>
            </p:extLst>
          </p:nvPr>
        </p:nvGraphicFramePr>
        <p:xfrm>
          <a:off x="443200" y="1769534"/>
          <a:ext cx="10910780" cy="3440077"/>
        </p:xfrm>
        <a:graphic>
          <a:graphicData uri="http://schemas.openxmlformats.org/drawingml/2006/table">
            <a:tbl>
              <a:tblPr/>
              <a:tblGrid>
                <a:gridCol w="249389">
                  <a:extLst>
                    <a:ext uri="{9D8B030D-6E8A-4147-A177-3AD203B41FA5}">
                      <a16:colId xmlns:a16="http://schemas.microsoft.com/office/drawing/2014/main" val="4205322985"/>
                    </a:ext>
                  </a:extLst>
                </a:gridCol>
                <a:gridCol w="360724">
                  <a:extLst>
                    <a:ext uri="{9D8B030D-6E8A-4147-A177-3AD203B41FA5}">
                      <a16:colId xmlns:a16="http://schemas.microsoft.com/office/drawing/2014/main" val="1281326919"/>
                    </a:ext>
                  </a:extLst>
                </a:gridCol>
                <a:gridCol w="356271">
                  <a:extLst>
                    <a:ext uri="{9D8B030D-6E8A-4147-A177-3AD203B41FA5}">
                      <a16:colId xmlns:a16="http://schemas.microsoft.com/office/drawing/2014/main" val="2765217153"/>
                    </a:ext>
                  </a:extLst>
                </a:gridCol>
                <a:gridCol w="146961">
                  <a:extLst>
                    <a:ext uri="{9D8B030D-6E8A-4147-A177-3AD203B41FA5}">
                      <a16:colId xmlns:a16="http://schemas.microsoft.com/office/drawing/2014/main" val="993816988"/>
                    </a:ext>
                  </a:extLst>
                </a:gridCol>
                <a:gridCol w="3883347">
                  <a:extLst>
                    <a:ext uri="{9D8B030D-6E8A-4147-A177-3AD203B41FA5}">
                      <a16:colId xmlns:a16="http://schemas.microsoft.com/office/drawing/2014/main" val="1563415348"/>
                    </a:ext>
                  </a:extLst>
                </a:gridCol>
                <a:gridCol w="961930">
                  <a:extLst>
                    <a:ext uri="{9D8B030D-6E8A-4147-A177-3AD203B41FA5}">
                      <a16:colId xmlns:a16="http://schemas.microsoft.com/office/drawing/2014/main" val="3062828392"/>
                    </a:ext>
                  </a:extLst>
                </a:gridCol>
                <a:gridCol w="961930">
                  <a:extLst>
                    <a:ext uri="{9D8B030D-6E8A-4147-A177-3AD203B41FA5}">
                      <a16:colId xmlns:a16="http://schemas.microsoft.com/office/drawing/2014/main" val="2185589394"/>
                    </a:ext>
                  </a:extLst>
                </a:gridCol>
                <a:gridCol w="961930">
                  <a:extLst>
                    <a:ext uri="{9D8B030D-6E8A-4147-A177-3AD203B41FA5}">
                      <a16:colId xmlns:a16="http://schemas.microsoft.com/office/drawing/2014/main" val="284523745"/>
                    </a:ext>
                  </a:extLst>
                </a:gridCol>
                <a:gridCol w="961930">
                  <a:extLst>
                    <a:ext uri="{9D8B030D-6E8A-4147-A177-3AD203B41FA5}">
                      <a16:colId xmlns:a16="http://schemas.microsoft.com/office/drawing/2014/main" val="398702105"/>
                    </a:ext>
                  </a:extLst>
                </a:gridCol>
                <a:gridCol w="142508">
                  <a:extLst>
                    <a:ext uri="{9D8B030D-6E8A-4147-A177-3AD203B41FA5}">
                      <a16:colId xmlns:a16="http://schemas.microsoft.com/office/drawing/2014/main" val="971418805"/>
                    </a:ext>
                  </a:extLst>
                </a:gridCol>
                <a:gridCol w="961930">
                  <a:extLst>
                    <a:ext uri="{9D8B030D-6E8A-4147-A177-3AD203B41FA5}">
                      <a16:colId xmlns:a16="http://schemas.microsoft.com/office/drawing/2014/main" val="4166325089"/>
                    </a:ext>
                  </a:extLst>
                </a:gridCol>
                <a:gridCol w="961930">
                  <a:extLst>
                    <a:ext uri="{9D8B030D-6E8A-4147-A177-3AD203B41FA5}">
                      <a16:colId xmlns:a16="http://schemas.microsoft.com/office/drawing/2014/main" val="2439827180"/>
                    </a:ext>
                  </a:extLst>
                </a:gridCol>
              </a:tblGrid>
              <a:tr h="7963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24406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24406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24406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24406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24406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24406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24406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24406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Khác</a:t>
                      </a:r>
                      <a:r>
                        <a:rPr lang="en-US" sz="14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biệt</a:t>
                      </a:r>
                      <a:r>
                        <a:rPr lang="en-US" sz="14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so </a:t>
                      </a:r>
                      <a:r>
                        <a:rPr lang="en-US" sz="1400" b="0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với</a:t>
                      </a:r>
                      <a:r>
                        <a:rPr lang="en-US" sz="14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dự</a:t>
                      </a:r>
                      <a:r>
                        <a:rPr lang="en-US" sz="14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báo </a:t>
                      </a:r>
                      <a:r>
                        <a:rPr lang="en-US" sz="1400" b="0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vào</a:t>
                      </a:r>
                      <a:r>
                        <a:rPr lang="en-US" sz="14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tháng</a:t>
                      </a:r>
                      <a:r>
                        <a:rPr lang="en-US" sz="14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1 </a:t>
                      </a:r>
                      <a:r>
                        <a:rPr lang="en-US" sz="1400" b="0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năm</a:t>
                      </a:r>
                      <a:r>
                        <a:rPr lang="en-US" sz="14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2020 (</a:t>
                      </a:r>
                      <a:r>
                        <a:rPr lang="en-US" sz="1400" b="0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điểm</a:t>
                      </a:r>
                      <a:r>
                        <a:rPr lang="en-US" sz="14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phần</a:t>
                      </a:r>
                      <a:r>
                        <a:rPr lang="en-US" sz="14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trăm</a:t>
                      </a:r>
                      <a:r>
                        <a:rPr lang="en-US" sz="14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120163"/>
                  </a:ext>
                </a:extLst>
              </a:tr>
              <a:tr h="26437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24406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24406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24406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24406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244062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244062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244062"/>
                          </a:solidFill>
                          <a:effectLst/>
                          <a:latin typeface="Arial" panose="020B0604020202020204" pitchFamily="34" charset="0"/>
                        </a:rPr>
                        <a:t>2019e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8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244062"/>
                          </a:solidFill>
                          <a:effectLst/>
                          <a:latin typeface="Arial" panose="020B0604020202020204" pitchFamily="34" charset="0"/>
                        </a:rPr>
                        <a:t>2020f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244062"/>
                          </a:solidFill>
                          <a:effectLst/>
                          <a:latin typeface="Arial" panose="020B0604020202020204" pitchFamily="34" charset="0"/>
                        </a:rPr>
                        <a:t>2021f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24406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244062"/>
                          </a:solidFill>
                          <a:effectLst/>
                          <a:latin typeface="Arial" panose="020B0604020202020204" pitchFamily="34" charset="0"/>
                        </a:rPr>
                        <a:t>2020f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244062"/>
                          </a:solidFill>
                          <a:effectLst/>
                          <a:latin typeface="Arial" panose="020B0604020202020204" pitchFamily="34" charset="0"/>
                        </a:rPr>
                        <a:t>2021f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3022167"/>
                  </a:ext>
                </a:extLst>
              </a:tr>
              <a:tr h="26437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World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3.0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2.4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8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-5.2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-7.7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1.6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0340248"/>
                  </a:ext>
                </a:extLst>
              </a:tr>
              <a:tr h="264373"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Advanced economies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2.1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1.6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8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-7.0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3.9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-8.4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2.4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329210"/>
                  </a:ext>
                </a:extLst>
              </a:tr>
              <a:tr h="264373"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United States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2.3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8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-6.1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4.0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-7.9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2.3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7340138"/>
                  </a:ext>
                </a:extLst>
              </a:tr>
              <a:tr h="264373"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Euro Area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1.9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8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-9.1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4.5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-10.1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3.2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889457"/>
                  </a:ext>
                </a:extLst>
              </a:tr>
              <a:tr h="264373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Japan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0.3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0.7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8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-6.1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2.5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-6.8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1.9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336717"/>
                  </a:ext>
                </a:extLst>
              </a:tr>
              <a:tr h="264373"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       </a:t>
                      </a:r>
                      <a:r>
                        <a:rPr lang="en-US" sz="14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South Korea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2.9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2.0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8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-1.1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3.5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448556"/>
                  </a:ext>
                </a:extLst>
              </a:tr>
              <a:tr h="264373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Emerging market and developing economies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4.3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3.5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8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-2.5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4.6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-6.6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0.3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403648"/>
                  </a:ext>
                </a:extLst>
              </a:tr>
              <a:tr h="264373"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East Asia and Pacific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6.3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5.9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8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0.5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6.6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-5.2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709229"/>
                  </a:ext>
                </a:extLst>
              </a:tr>
              <a:tr h="264373"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 dirty="0">
                        <a:solidFill>
                          <a:srgbClr val="26262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</a:rPr>
                        <a:t>China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6.6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6.1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8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6.9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-4.9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1.1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367708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C6ABF63D-3BA6-44C3-9C6A-9FC742C636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2177455"/>
              </p:ext>
            </p:extLst>
          </p:nvPr>
        </p:nvGraphicFramePr>
        <p:xfrm>
          <a:off x="1832610" y="5701102"/>
          <a:ext cx="8526780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26780">
                  <a:extLst>
                    <a:ext uri="{9D8B030D-6E8A-4147-A177-3AD203B41FA5}">
                      <a16:colId xmlns:a16="http://schemas.microsoft.com/office/drawing/2014/main" val="26983709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5 </a:t>
                      </a:r>
                      <a:r>
                        <a:rPr lang="en-US" b="0" dirty="0" err="1"/>
                        <a:t>thị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trường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này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đã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chiếm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tới</a:t>
                      </a:r>
                      <a:r>
                        <a:rPr lang="en-US" b="0" dirty="0"/>
                        <a:t>  </a:t>
                      </a:r>
                      <a:r>
                        <a:rPr lang="en-US" sz="2800" b="0" dirty="0"/>
                        <a:t>69.7% </a:t>
                      </a:r>
                      <a:r>
                        <a:rPr lang="en-US" b="0" dirty="0"/>
                        <a:t>kim </a:t>
                      </a:r>
                      <a:r>
                        <a:rPr lang="en-US" b="0" dirty="0" err="1"/>
                        <a:t>ngạch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xuất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khẩu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của</a:t>
                      </a:r>
                      <a:r>
                        <a:rPr lang="en-US" b="0" dirty="0"/>
                        <a:t> VN </a:t>
                      </a:r>
                      <a:br>
                        <a:rPr lang="en-US" b="0" dirty="0"/>
                      </a:br>
                      <a:r>
                        <a:rPr lang="en-US" b="0" dirty="0"/>
                        <a:t>(</a:t>
                      </a:r>
                      <a:r>
                        <a:rPr lang="en-US" b="0" dirty="0" err="1"/>
                        <a:t>Mỹ</a:t>
                      </a:r>
                      <a:r>
                        <a:rPr lang="en-US" b="0" dirty="0"/>
                        <a:t> 23.2%, EU 15.7%, Nhật </a:t>
                      </a:r>
                      <a:r>
                        <a:rPr lang="en-US" b="0" dirty="0" err="1"/>
                        <a:t>Bản</a:t>
                      </a:r>
                      <a:r>
                        <a:rPr lang="en-US" b="0" dirty="0"/>
                        <a:t> 7.7.%,  </a:t>
                      </a:r>
                      <a:r>
                        <a:rPr lang="en-US" b="0" dirty="0" err="1"/>
                        <a:t>Hàn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Quốc</a:t>
                      </a:r>
                      <a:r>
                        <a:rPr lang="en-US" b="0" dirty="0"/>
                        <a:t> 7.4%, Trung </a:t>
                      </a:r>
                      <a:r>
                        <a:rPr lang="en-US" b="0" dirty="0" err="1"/>
                        <a:t>Quốc</a:t>
                      </a:r>
                      <a:r>
                        <a:rPr lang="en-US" b="0" dirty="0"/>
                        <a:t> 15.7%)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425295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19AE848-7E75-448B-AF0C-F9691BC84BDB}"/>
              </a:ext>
            </a:extLst>
          </p:cNvPr>
          <p:cNvSpPr txBox="1"/>
          <p:nvPr/>
        </p:nvSpPr>
        <p:spPr>
          <a:xfrm>
            <a:off x="443200" y="5331770"/>
            <a:ext cx="111951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Source: World Bank (June 2020) and Korea Development Institute (Sept. 2020).</a:t>
            </a:r>
          </a:p>
        </p:txBody>
      </p:sp>
    </p:spTree>
    <p:extLst>
      <p:ext uri="{BB962C8B-B14F-4D97-AF65-F5344CB8AC3E}">
        <p14:creationId xmlns:p14="http://schemas.microsoft.com/office/powerpoint/2010/main" val="2386636193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2F8FF-F943-4A44-A201-D5D68A314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…VÀ CỦA ASEAN</a:t>
            </a:r>
            <a:endParaRPr lang="vi-VN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8D2767E-66D8-46BE-ADC6-EAFF7E67EC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6816849"/>
              </p:ext>
            </p:extLst>
          </p:nvPr>
        </p:nvGraphicFramePr>
        <p:xfrm>
          <a:off x="1196161" y="1816363"/>
          <a:ext cx="9513751" cy="3430010"/>
        </p:xfrm>
        <a:graphic>
          <a:graphicData uri="http://schemas.openxmlformats.org/drawingml/2006/table">
            <a:tbl>
              <a:tblPr/>
              <a:tblGrid>
                <a:gridCol w="3092330">
                  <a:extLst>
                    <a:ext uri="{9D8B030D-6E8A-4147-A177-3AD203B41FA5}">
                      <a16:colId xmlns:a16="http://schemas.microsoft.com/office/drawing/2014/main" val="1810960811"/>
                    </a:ext>
                  </a:extLst>
                </a:gridCol>
                <a:gridCol w="1043662">
                  <a:extLst>
                    <a:ext uri="{9D8B030D-6E8A-4147-A177-3AD203B41FA5}">
                      <a16:colId xmlns:a16="http://schemas.microsoft.com/office/drawing/2014/main" val="2072274011"/>
                    </a:ext>
                  </a:extLst>
                </a:gridCol>
                <a:gridCol w="1043662">
                  <a:extLst>
                    <a:ext uri="{9D8B030D-6E8A-4147-A177-3AD203B41FA5}">
                      <a16:colId xmlns:a16="http://schemas.microsoft.com/office/drawing/2014/main" val="1637963376"/>
                    </a:ext>
                  </a:extLst>
                </a:gridCol>
                <a:gridCol w="1043662">
                  <a:extLst>
                    <a:ext uri="{9D8B030D-6E8A-4147-A177-3AD203B41FA5}">
                      <a16:colId xmlns:a16="http://schemas.microsoft.com/office/drawing/2014/main" val="1199500455"/>
                    </a:ext>
                  </a:extLst>
                </a:gridCol>
                <a:gridCol w="1043662">
                  <a:extLst>
                    <a:ext uri="{9D8B030D-6E8A-4147-A177-3AD203B41FA5}">
                      <a16:colId xmlns:a16="http://schemas.microsoft.com/office/drawing/2014/main" val="449555063"/>
                    </a:ext>
                  </a:extLst>
                </a:gridCol>
                <a:gridCol w="159449">
                  <a:extLst>
                    <a:ext uri="{9D8B030D-6E8A-4147-A177-3AD203B41FA5}">
                      <a16:colId xmlns:a16="http://schemas.microsoft.com/office/drawing/2014/main" val="588996329"/>
                    </a:ext>
                  </a:extLst>
                </a:gridCol>
                <a:gridCol w="1043662">
                  <a:extLst>
                    <a:ext uri="{9D8B030D-6E8A-4147-A177-3AD203B41FA5}">
                      <a16:colId xmlns:a16="http://schemas.microsoft.com/office/drawing/2014/main" val="3313687683"/>
                    </a:ext>
                  </a:extLst>
                </a:gridCol>
                <a:gridCol w="1043662">
                  <a:extLst>
                    <a:ext uri="{9D8B030D-6E8A-4147-A177-3AD203B41FA5}">
                      <a16:colId xmlns:a16="http://schemas.microsoft.com/office/drawing/2014/main" val="3091871537"/>
                    </a:ext>
                  </a:extLst>
                </a:gridCol>
              </a:tblGrid>
              <a:tr h="83721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Khác</a:t>
                      </a:r>
                      <a:r>
                        <a:rPr lang="en-US" sz="16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biệt</a:t>
                      </a:r>
                      <a:r>
                        <a:rPr lang="en-US" sz="16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so </a:t>
                      </a:r>
                      <a:r>
                        <a:rPr lang="en-US" sz="1600" b="0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với</a:t>
                      </a:r>
                      <a:r>
                        <a:rPr lang="en-US" sz="16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dự</a:t>
                      </a:r>
                      <a:r>
                        <a:rPr lang="en-US" sz="16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báo </a:t>
                      </a:r>
                      <a:r>
                        <a:rPr lang="en-US" sz="1600" b="0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vào</a:t>
                      </a:r>
                      <a:r>
                        <a:rPr lang="en-US" sz="16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tháng</a:t>
                      </a:r>
                      <a:r>
                        <a:rPr lang="en-US" sz="16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1 </a:t>
                      </a:r>
                      <a:r>
                        <a:rPr lang="en-US" sz="1600" b="0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năm</a:t>
                      </a:r>
                      <a:r>
                        <a:rPr lang="en-US" sz="16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2020 (</a:t>
                      </a:r>
                      <a:r>
                        <a:rPr lang="en-US" sz="1600" b="0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điểm</a:t>
                      </a:r>
                      <a:r>
                        <a:rPr lang="en-US" sz="16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phần</a:t>
                      </a:r>
                      <a:r>
                        <a:rPr lang="en-US" sz="16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trăm</a:t>
                      </a:r>
                      <a:r>
                        <a:rPr lang="en-US" sz="16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001871"/>
                  </a:ext>
                </a:extLst>
              </a:tr>
              <a:tr h="2592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2019e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2020f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2021f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2020f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2021f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0295668"/>
                  </a:ext>
                </a:extLst>
              </a:tr>
              <a:tr h="2592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Cambodia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7.5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7.1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-1.0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6.0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-7.8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-0.8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515378"/>
                  </a:ext>
                </a:extLst>
              </a:tr>
              <a:tr h="2592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Indonesia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5.2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5.0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-5.1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-0.4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497175"/>
                  </a:ext>
                </a:extLst>
              </a:tr>
              <a:tr h="2592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Lao PDR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6.3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-4.8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-1.1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289071"/>
                  </a:ext>
                </a:extLst>
              </a:tr>
              <a:tr h="2592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Malaysia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-3.1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6.9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-7.6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5650961"/>
                  </a:ext>
                </a:extLst>
              </a:tr>
              <a:tr h="2592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Myanmar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6.8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6.3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1.5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6.0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-5.2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-0.8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606246"/>
                  </a:ext>
                </a:extLst>
              </a:tr>
              <a:tr h="2592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Philippines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6.3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6.0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-1.9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6.2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-8.0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8309987"/>
                  </a:ext>
                </a:extLst>
              </a:tr>
              <a:tr h="2592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Thailand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-5.0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-7.7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1.3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784837"/>
                  </a:ext>
                </a:extLst>
              </a:tr>
              <a:tr h="2592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Timor-Leste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-0.8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3.4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-4.8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3.8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-9.4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-1.1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500350"/>
                  </a:ext>
                </a:extLst>
              </a:tr>
              <a:tr h="2592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Vietnam</a:t>
                      </a:r>
                    </a:p>
                  </a:txBody>
                  <a:tcPr marL="22860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7.1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7.0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6.8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-3.7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0.3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910789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A3AA88F1-7D58-478C-A626-D88B1C44EB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532980"/>
              </p:ext>
            </p:extLst>
          </p:nvPr>
        </p:nvGraphicFramePr>
        <p:xfrm>
          <a:off x="1832610" y="5483932"/>
          <a:ext cx="852678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26780">
                  <a:extLst>
                    <a:ext uri="{9D8B030D-6E8A-4147-A177-3AD203B41FA5}">
                      <a16:colId xmlns:a16="http://schemas.microsoft.com/office/drawing/2014/main" val="26983709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ASEAN </a:t>
                      </a:r>
                      <a:r>
                        <a:rPr lang="en-US" b="0" dirty="0" err="1"/>
                        <a:t>chiếm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tới</a:t>
                      </a:r>
                      <a:r>
                        <a:rPr lang="en-US" b="0" dirty="0"/>
                        <a:t>  </a:t>
                      </a:r>
                      <a:r>
                        <a:rPr lang="en-US" sz="2800" b="0" dirty="0"/>
                        <a:t>9.4% </a:t>
                      </a:r>
                      <a:r>
                        <a:rPr lang="en-US" b="0" dirty="0"/>
                        <a:t>kim </a:t>
                      </a:r>
                      <a:r>
                        <a:rPr lang="en-US" b="0" dirty="0" err="1"/>
                        <a:t>ngạch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xuất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khẩu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của</a:t>
                      </a:r>
                      <a:r>
                        <a:rPr lang="en-US" b="0" dirty="0"/>
                        <a:t> VN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4252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497056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2F8FF-F943-4A44-A201-D5D68A314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803933"/>
            <a:ext cx="11029616" cy="650394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Bên</a:t>
            </a:r>
            <a:r>
              <a:rPr lang="en-US" dirty="0"/>
              <a:t> </a:t>
            </a:r>
            <a:r>
              <a:rPr lang="en-US" dirty="0" err="1"/>
              <a:t>cạnh</a:t>
            </a:r>
            <a:r>
              <a:rPr lang="en-US" dirty="0"/>
              <a:t> </a:t>
            </a:r>
            <a:r>
              <a:rPr lang="en-US" dirty="0" err="1"/>
              <a:t>đó</a:t>
            </a:r>
            <a:r>
              <a:rPr lang="en-US" dirty="0"/>
              <a:t>, </a:t>
            </a:r>
            <a:r>
              <a:rPr lang="en-US" dirty="0" err="1"/>
              <a:t>còn</a:t>
            </a:r>
            <a:r>
              <a:rPr lang="en-US" dirty="0"/>
              <a:t> </a:t>
            </a:r>
            <a:r>
              <a:rPr lang="en-US" dirty="0" err="1"/>
              <a:t>phụ</a:t>
            </a:r>
            <a:r>
              <a:rPr lang="en-US" dirty="0"/>
              <a:t> </a:t>
            </a:r>
            <a:r>
              <a:rPr lang="en-US" dirty="0" err="1"/>
              <a:t>thuộc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Khả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duy</a:t>
            </a:r>
            <a:r>
              <a:rPr lang="en-US" dirty="0"/>
              <a:t> </a:t>
            </a:r>
            <a:r>
              <a:rPr lang="en-US" dirty="0" err="1"/>
              <a:t>trì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tăng</a:t>
            </a:r>
            <a:r>
              <a:rPr lang="en-US" dirty="0"/>
              <a:t> </a:t>
            </a:r>
            <a:r>
              <a:rPr lang="en-US" dirty="0" err="1"/>
              <a:t>trưởng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nước</a:t>
            </a:r>
            <a:endParaRPr lang="vi-V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EDEBDD-0D34-4455-8F30-7A2EDA82167D}"/>
              </a:ext>
            </a:extLst>
          </p:cNvPr>
          <p:cNvSpPr txBox="1"/>
          <p:nvPr/>
        </p:nvSpPr>
        <p:spPr>
          <a:xfrm>
            <a:off x="613350" y="2162658"/>
            <a:ext cx="7360824" cy="14465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vi-VN" sz="2000" dirty="0"/>
              <a:t>Tính chung 10 tháng năm 2020, tổng mức bán lẻ hàng hóa và doanh thu dịch vụ tiêu dùng đạt 4.123 nghìn tỷ đồng, tăng </a:t>
            </a:r>
            <a:r>
              <a:rPr lang="vi-VN" sz="2800" dirty="0"/>
              <a:t>1,3%</a:t>
            </a:r>
            <a:r>
              <a:rPr lang="vi-VN" sz="2000" dirty="0"/>
              <a:t> so với cùng kỳ năm trước</a:t>
            </a:r>
            <a:r>
              <a:rPr lang="en-US" sz="2000" dirty="0"/>
              <a:t>, </a:t>
            </a:r>
            <a:r>
              <a:rPr lang="en-US" sz="2000" dirty="0" err="1"/>
              <a:t>và</a:t>
            </a:r>
            <a:r>
              <a:rPr lang="en-US" sz="2000" dirty="0"/>
              <a:t> </a:t>
            </a:r>
            <a:r>
              <a:rPr lang="en-US" sz="2000" dirty="0" err="1"/>
              <a:t>có</a:t>
            </a:r>
            <a:r>
              <a:rPr lang="en-US" sz="2000" dirty="0"/>
              <a:t> xu </a:t>
            </a:r>
            <a:r>
              <a:rPr lang="en-US" sz="2000" dirty="0" err="1"/>
              <a:t>hướng</a:t>
            </a:r>
            <a:r>
              <a:rPr lang="en-US" sz="2000" dirty="0"/>
              <a:t> </a:t>
            </a:r>
            <a:r>
              <a:rPr lang="en-US" sz="2000" dirty="0" err="1"/>
              <a:t>tăng</a:t>
            </a:r>
            <a:r>
              <a:rPr lang="en-US" sz="2000" dirty="0"/>
              <a:t> </a:t>
            </a: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những</a:t>
            </a:r>
            <a:r>
              <a:rPr lang="en-US" sz="2000" dirty="0"/>
              <a:t> </a:t>
            </a:r>
            <a:r>
              <a:rPr lang="en-US" sz="2000" dirty="0" err="1"/>
              <a:t>tháng</a:t>
            </a:r>
            <a:r>
              <a:rPr lang="en-US" sz="2000" dirty="0"/>
              <a:t> </a:t>
            </a:r>
            <a:r>
              <a:rPr lang="en-US" sz="2000" dirty="0" err="1"/>
              <a:t>gần</a:t>
            </a:r>
            <a:r>
              <a:rPr lang="en-US" sz="2000" dirty="0"/>
              <a:t> </a:t>
            </a:r>
            <a:r>
              <a:rPr lang="en-US" sz="2000" dirty="0" err="1"/>
              <a:t>đây</a:t>
            </a:r>
            <a:r>
              <a:rPr lang="vi-VN" sz="2000" dirty="0"/>
              <a:t> </a:t>
            </a:r>
            <a:endParaRPr lang="en-US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EAB0BE4-F150-4AB4-A2B4-BFF2FB79FBD9}"/>
              </a:ext>
            </a:extLst>
          </p:cNvPr>
          <p:cNvSpPr txBox="1"/>
          <p:nvPr/>
        </p:nvSpPr>
        <p:spPr>
          <a:xfrm>
            <a:off x="672632" y="4765116"/>
            <a:ext cx="7360824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000" dirty="0"/>
              <a:t>V</a:t>
            </a:r>
            <a:r>
              <a:rPr lang="vi-VN" sz="2000" dirty="0"/>
              <a:t>ốn đầu tư thực</a:t>
            </a:r>
            <a:r>
              <a:rPr lang="en-US" sz="2000" dirty="0"/>
              <a:t> </a:t>
            </a:r>
            <a:r>
              <a:rPr lang="vi-VN" sz="2000" dirty="0"/>
              <a:t>hiện từ nguồn ngân sách Nhà nước đạt 354,6 nghìn tỷ đồng, bằng 69,8% kế</a:t>
            </a:r>
            <a:r>
              <a:rPr lang="en-US" sz="2000" dirty="0"/>
              <a:t> </a:t>
            </a:r>
            <a:r>
              <a:rPr lang="vi-VN" sz="2000" dirty="0"/>
              <a:t>hoạch năm và tăng </a:t>
            </a:r>
            <a:r>
              <a:rPr lang="vi-VN" sz="2800" dirty="0"/>
              <a:t>34,4%</a:t>
            </a:r>
            <a:r>
              <a:rPr lang="vi-VN" sz="2000" dirty="0"/>
              <a:t> so với cùng kỳ năm trước</a:t>
            </a:r>
            <a:r>
              <a:rPr lang="en-US" sz="2000" dirty="0"/>
              <a:t>.</a:t>
            </a:r>
            <a:r>
              <a:rPr lang="vi-VN" sz="2000" dirty="0"/>
              <a:t> </a:t>
            </a:r>
            <a:endParaRPr lang="en-US" sz="2000" dirty="0"/>
          </a:p>
        </p:txBody>
      </p:sp>
      <p:pic>
        <p:nvPicPr>
          <p:cNvPr id="1036" name="Picture 12" descr="Shopping Trolley Icons - Download Free Vector Icons | Noun Project">
            <a:extLst>
              <a:ext uri="{FF2B5EF4-FFF2-40B4-BE49-F238E27FC236}">
                <a16:creationId xmlns:a16="http://schemas.microsoft.com/office/drawing/2014/main" id="{2AF2E3A1-0DBA-49AA-B73F-1F114643F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3636" y="1862895"/>
            <a:ext cx="913149" cy="913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16FF692-1B26-4883-9ABF-6F9ABF4DB7C5}"/>
              </a:ext>
            </a:extLst>
          </p:cNvPr>
          <p:cNvSpPr txBox="1"/>
          <p:nvPr/>
        </p:nvSpPr>
        <p:spPr>
          <a:xfrm>
            <a:off x="8309610" y="2763363"/>
            <a:ext cx="35766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1800" dirty="0">
                <a:solidFill>
                  <a:srgbClr val="0070C0"/>
                </a:solidFill>
              </a:rPr>
              <a:t>4.123 nghìn tỷ</a:t>
            </a:r>
            <a:r>
              <a:rPr lang="vi-VN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đồng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hay </a:t>
            </a:r>
            <a:r>
              <a:rPr lang="en-US" sz="1800" dirty="0">
                <a:solidFill>
                  <a:srgbClr val="0070C0"/>
                </a:solidFill>
              </a:rPr>
              <a:t>175 </a:t>
            </a:r>
            <a:r>
              <a:rPr lang="en-US" sz="1800" dirty="0" err="1">
                <a:solidFill>
                  <a:srgbClr val="0070C0"/>
                </a:solidFill>
              </a:rPr>
              <a:t>tỷ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USD (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khoảng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51.4% GDP)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3BFF0A2-8EFB-44AD-9233-A391452247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453" y="4143459"/>
            <a:ext cx="828632" cy="870252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645EEEE7-E71E-47C9-8C1B-35500C77C87F}"/>
              </a:ext>
            </a:extLst>
          </p:cNvPr>
          <p:cNvSpPr txBox="1"/>
          <p:nvPr/>
        </p:nvSpPr>
        <p:spPr>
          <a:xfrm>
            <a:off x="8665059" y="5128985"/>
            <a:ext cx="32211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1800" dirty="0">
                <a:solidFill>
                  <a:srgbClr val="0070C0"/>
                </a:solidFill>
              </a:rPr>
              <a:t>354,6 nghìn tỷ </a:t>
            </a:r>
            <a:r>
              <a:rPr lang="vi-VN" sz="1800" dirty="0"/>
              <a:t>đồng</a:t>
            </a:r>
            <a:r>
              <a:rPr lang="en-US" sz="1800" dirty="0"/>
              <a:t> hay  15 </a:t>
            </a:r>
            <a:r>
              <a:rPr lang="en-US" sz="1800" dirty="0" err="1"/>
              <a:t>tỷ</a:t>
            </a:r>
            <a:r>
              <a:rPr lang="en-US" sz="1800" dirty="0"/>
              <a:t> USD, (</a:t>
            </a:r>
            <a:r>
              <a:rPr lang="en-US" sz="1800" dirty="0" err="1"/>
              <a:t>khoảng</a:t>
            </a:r>
            <a:r>
              <a:rPr lang="en-US" sz="1800" dirty="0"/>
              <a:t> 4.4% GDP)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090025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2F8FF-F943-4A44-A201-D5D68A314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839316"/>
            <a:ext cx="11029616" cy="650394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Nhiều</a:t>
            </a:r>
            <a:r>
              <a:rPr lang="en-US" dirty="0"/>
              <a:t> YẾU TỐ THUẬN LỢI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duy</a:t>
            </a:r>
            <a:r>
              <a:rPr lang="en-US" dirty="0"/>
              <a:t> </a:t>
            </a:r>
            <a:r>
              <a:rPr lang="en-US" dirty="0" err="1"/>
              <a:t>trì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đảm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nâng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cung</a:t>
            </a:r>
            <a:r>
              <a:rPr lang="en-US" dirty="0"/>
              <a:t> </a:t>
            </a:r>
            <a:r>
              <a:rPr lang="en-US" dirty="0" err="1"/>
              <a:t>ứng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nước</a:t>
            </a:r>
            <a:endParaRPr lang="vi-V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1F289-8706-4CBE-B97F-E440FFCF1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>
            <a:normAutofit fontScale="62500" lnSpcReduction="20000"/>
          </a:bodyPr>
          <a:lstStyle/>
          <a:p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Dịch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vẫn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được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khống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chế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Đây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là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một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điểm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mạnh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và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lợi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thế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Ổn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định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kinh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tế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vĩ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mô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</a:p>
          <a:p>
            <a:pPr lvl="1"/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Lạm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phát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cán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cân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thanh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toán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thâm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hụt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ngân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sách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lãi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suất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chỉ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số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VN-Index,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dự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trữ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ngoại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tệ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sự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ổn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định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trong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hoạt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động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tài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chính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tiền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tệ</a:t>
            </a:r>
            <a:endParaRPr lang="en-US" sz="3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Các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nỗ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lực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cải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cách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môi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trường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kinh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doanh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và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đầu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tư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vẫn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đang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được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triển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khai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Việt Nam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vẫn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được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coi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là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một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trong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những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địa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chỉ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đáng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tin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cậy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trong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các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nỗ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lực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nhằm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tái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cấu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trúc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chuỗi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giá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trị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toàn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cầu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Một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số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hiệp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định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thương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mại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có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hiệu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lực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mở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ra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một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cơ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hội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thị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trường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mới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Kinh tế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số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và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thương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mại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điện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tử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được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1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đẩy</a:t>
            </a:r>
            <a:r>
              <a:rPr lang="en-US" sz="3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mạnh. </a:t>
            </a:r>
          </a:p>
          <a:p>
            <a:pPr lvl="1"/>
            <a:r>
              <a:rPr lang="en-US" sz="2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Kinh tế </a:t>
            </a:r>
            <a:r>
              <a:rPr lang="en-US" sz="29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số</a:t>
            </a:r>
            <a:r>
              <a:rPr lang="en-US" sz="2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của</a:t>
            </a:r>
            <a:r>
              <a:rPr lang="en-US" sz="2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Việt Nam </a:t>
            </a:r>
            <a:r>
              <a:rPr lang="en-US" sz="29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được</a:t>
            </a:r>
            <a:r>
              <a:rPr lang="en-US" sz="2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ước</a:t>
            </a:r>
            <a:r>
              <a:rPr lang="en-US" sz="2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tính</a:t>
            </a:r>
            <a:r>
              <a:rPr lang="en-US" sz="2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đạt</a:t>
            </a:r>
            <a:r>
              <a:rPr lang="en-US" sz="2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12 </a:t>
            </a:r>
            <a:r>
              <a:rPr lang="en-US" sz="29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tỷ</a:t>
            </a:r>
            <a:r>
              <a:rPr lang="en-US" sz="2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USD, </a:t>
            </a:r>
            <a:r>
              <a:rPr lang="en-US" sz="29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và</a:t>
            </a:r>
            <a:r>
              <a:rPr lang="en-US" sz="2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tăng</a:t>
            </a:r>
            <a:r>
              <a:rPr lang="en-US" sz="2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với</a:t>
            </a:r>
            <a:r>
              <a:rPr lang="en-US" sz="2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tốc</a:t>
            </a:r>
            <a:r>
              <a:rPr lang="en-US" sz="2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độ</a:t>
            </a:r>
            <a:r>
              <a:rPr lang="en-US" sz="2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38% </a:t>
            </a:r>
            <a:r>
              <a:rPr lang="en-US" sz="29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trong</a:t>
            </a:r>
            <a:r>
              <a:rPr lang="en-US" sz="2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năm</a:t>
            </a:r>
            <a:r>
              <a:rPr lang="en-US" sz="2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2019 </a:t>
            </a:r>
            <a:r>
              <a:rPr lang="en-US" sz="29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và</a:t>
            </a:r>
            <a:r>
              <a:rPr lang="en-US" sz="2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hơn</a:t>
            </a:r>
            <a:r>
              <a:rPr lang="en-US" sz="2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40% </a:t>
            </a:r>
            <a:r>
              <a:rPr lang="en-US" sz="29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trong</a:t>
            </a:r>
            <a:r>
              <a:rPr lang="en-US" sz="2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năm</a:t>
            </a:r>
            <a:r>
              <a:rPr lang="en-US" sz="2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2020.</a:t>
            </a:r>
          </a:p>
          <a:p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vi-VN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58621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2F8FF-F943-4A44-A201-D5D68A314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833495"/>
            <a:ext cx="11029616" cy="650394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phía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phục</a:t>
            </a:r>
            <a:r>
              <a:rPr lang="en-US" dirty="0"/>
              <a:t> </a:t>
            </a:r>
            <a:r>
              <a:rPr lang="en-US" dirty="0" err="1"/>
              <a:t>hồi</a:t>
            </a:r>
            <a:r>
              <a:rPr lang="en-US" dirty="0"/>
              <a:t>, </a:t>
            </a:r>
            <a:r>
              <a:rPr lang="en-US" dirty="0" err="1"/>
              <a:t>duy</a:t>
            </a:r>
            <a:r>
              <a:rPr lang="en-US" dirty="0"/>
              <a:t> </a:t>
            </a:r>
            <a:r>
              <a:rPr lang="en-US" dirty="0" err="1"/>
              <a:t>trì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TIẾP TỤC ĐƯỢC </a:t>
            </a:r>
            <a:r>
              <a:rPr lang="en-US" dirty="0" err="1"/>
              <a:t>nâng</a:t>
            </a:r>
            <a:r>
              <a:rPr lang="en-US" dirty="0"/>
              <a:t>  </a:t>
            </a:r>
            <a:r>
              <a:rPr lang="en-US" dirty="0" err="1"/>
              <a:t>cao</a:t>
            </a:r>
            <a:endParaRPr lang="vi-VN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16FF692-1B26-4883-9ABF-6F9ABF4DB7C5}"/>
              </a:ext>
            </a:extLst>
          </p:cNvPr>
          <p:cNvSpPr txBox="1"/>
          <p:nvPr/>
        </p:nvSpPr>
        <p:spPr>
          <a:xfrm>
            <a:off x="8309610" y="2992939"/>
            <a:ext cx="35766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0070C0"/>
                </a:solidFill>
              </a:rPr>
              <a:t>111.2</a:t>
            </a:r>
            <a:r>
              <a:rPr lang="vi-VN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nghìn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DN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mới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với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số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vốn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800" dirty="0">
                <a:solidFill>
                  <a:srgbClr val="0070C0"/>
                </a:solidFill>
              </a:rPr>
              <a:t>1.595 </a:t>
            </a:r>
            <a:r>
              <a:rPr lang="en-US" sz="1800" dirty="0" err="1">
                <a:solidFill>
                  <a:srgbClr val="0070C0"/>
                </a:solidFill>
              </a:rPr>
              <a:t>nghìn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 err="1">
                <a:solidFill>
                  <a:srgbClr val="0070C0"/>
                </a:solidFill>
              </a:rPr>
              <a:t>tỷ</a:t>
            </a:r>
            <a:r>
              <a:rPr lang="en-US" sz="1800" dirty="0">
                <a:solidFill>
                  <a:srgbClr val="0070C0"/>
                </a:solidFill>
              </a:rPr>
              <a:t> 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(67 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tỷ</a:t>
            </a: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USD) 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45EEEE7-E71E-47C9-8C1B-35500C77C87F}"/>
              </a:ext>
            </a:extLst>
          </p:cNvPr>
          <p:cNvSpPr txBox="1"/>
          <p:nvPr/>
        </p:nvSpPr>
        <p:spPr>
          <a:xfrm>
            <a:off x="8389620" y="5258054"/>
            <a:ext cx="32211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0070C0"/>
                </a:solidFill>
              </a:rPr>
              <a:t>11.7 </a:t>
            </a:r>
            <a:r>
              <a:rPr lang="en-US" sz="1800" dirty="0" err="1">
                <a:solidFill>
                  <a:srgbClr val="0070C0"/>
                </a:solidFill>
              </a:rPr>
              <a:t>tỷ</a:t>
            </a:r>
            <a:r>
              <a:rPr lang="en-US" sz="1800" dirty="0">
                <a:solidFill>
                  <a:srgbClr val="0070C0"/>
                </a:solidFill>
              </a:rPr>
              <a:t> USD </a:t>
            </a:r>
            <a:r>
              <a:rPr lang="en-US" sz="1800" dirty="0" err="1"/>
              <a:t>và</a:t>
            </a:r>
            <a:r>
              <a:rPr lang="en-US" sz="1800" dirty="0"/>
              <a:t> 2.100 </a:t>
            </a:r>
            <a:r>
              <a:rPr lang="en-US" sz="1800" dirty="0" err="1"/>
              <a:t>dự</a:t>
            </a:r>
            <a:r>
              <a:rPr lang="en-US" sz="1800" dirty="0"/>
              <a:t> </a:t>
            </a:r>
            <a:r>
              <a:rPr lang="en-US" sz="1800" dirty="0" err="1"/>
              <a:t>án</a:t>
            </a:r>
            <a:r>
              <a:rPr lang="en-US" sz="1800" dirty="0"/>
              <a:t> 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BDEC89-F092-4D30-AE90-9C187C2175CA}"/>
              </a:ext>
            </a:extLst>
          </p:cNvPr>
          <p:cNvSpPr txBox="1"/>
          <p:nvPr/>
        </p:nvSpPr>
        <p:spPr>
          <a:xfrm>
            <a:off x="442913" y="2061686"/>
            <a:ext cx="6097904" cy="163121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</a:t>
            </a:r>
            <a:r>
              <a:rPr lang="vi-V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ần 111,2 nghìn doanh nghiệp đăng ký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thành lập mới với tổng số vốn đăng ký là 1.594,1 nghìn tỷ đồng và tổng số lao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động đăng ký là 850,3 nghìn lao động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Bên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cạnh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còn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37,7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nghìn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doanh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nghiệp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quay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trở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lại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hoạt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động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07F34F-E7AF-4253-B29C-E00BF8DFBF49}"/>
              </a:ext>
            </a:extLst>
          </p:cNvPr>
          <p:cNvSpPr txBox="1"/>
          <p:nvPr/>
        </p:nvSpPr>
        <p:spPr>
          <a:xfrm>
            <a:off x="477990" y="4198103"/>
            <a:ext cx="6097904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</a:t>
            </a:r>
            <a:r>
              <a:rPr lang="vi-VN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ốn đăng ký điều chỉnh và giá trị góp vốn, mua cổ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vi-VN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phần của nhà đầu tư nước ngoài đạt 23,5 tỷ USD. Trong đó có 2.100 dự án được cấp phép mới với số vốn đăng ký đạt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vi-VN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11,7 tỷ USD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050" name="Picture 2" descr="Small Business Icons - Download Free Vector Icons | Noun Project">
            <a:extLst>
              <a:ext uri="{FF2B5EF4-FFF2-40B4-BE49-F238E27FC236}">
                <a16:creationId xmlns:a16="http://schemas.microsoft.com/office/drawing/2014/main" id="{9CEB1460-3006-4AD2-9666-191168295A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7048" y="1734902"/>
            <a:ext cx="1258037" cy="1258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Foreign Direct Investment Icons - Download Free Vector Icons | Noun Project">
            <a:extLst>
              <a:ext uri="{FF2B5EF4-FFF2-40B4-BE49-F238E27FC236}">
                <a16:creationId xmlns:a16="http://schemas.microsoft.com/office/drawing/2014/main" id="{37770256-3C3B-4EF5-8F57-4705056BA0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3964" y="4198103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7819293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Dividend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CPG">
    <a:dk1>
      <a:sysClr val="windowText" lastClr="000000"/>
    </a:dk1>
    <a:lt1>
      <a:sysClr val="window" lastClr="FFFFFF"/>
    </a:lt1>
    <a:dk2>
      <a:srgbClr val="000000"/>
    </a:dk2>
    <a:lt2>
      <a:srgbClr val="FFFFFF"/>
    </a:lt2>
    <a:accent1>
      <a:srgbClr val="002345"/>
    </a:accent1>
    <a:accent2>
      <a:srgbClr val="EB1C2D"/>
    </a:accent2>
    <a:accent3>
      <a:srgbClr val="F78D28"/>
    </a:accent3>
    <a:accent4>
      <a:srgbClr val="FDB714"/>
    </a:accent4>
    <a:accent5>
      <a:srgbClr val="00AB51"/>
    </a:accent5>
    <a:accent6>
      <a:srgbClr val="00ADE4"/>
    </a:accent6>
    <a:hlink>
      <a:srgbClr val="872B90"/>
    </a:hlink>
    <a:folHlink>
      <a:srgbClr val="00A996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6295</TotalTime>
  <Words>1462</Words>
  <Application>Microsoft Office PowerPoint</Application>
  <PresentationFormat>Widescreen</PresentationFormat>
  <Paragraphs>248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Gill Sans MT</vt:lpstr>
      <vt:lpstr>Tahoma</vt:lpstr>
      <vt:lpstr>Wingdings 2</vt:lpstr>
      <vt:lpstr>Dividend</vt:lpstr>
      <vt:lpstr>PowerPoint Presentation</vt:lpstr>
      <vt:lpstr>Dự báo tăng trưởng kinh tế việt nam 2020 và 2021</vt:lpstr>
      <vt:lpstr>Dự báo tăng trưởng kinh tế việt nam 2020 và 2021</vt:lpstr>
      <vt:lpstr>Tốc độ tăng trưởng tích cực dự báo của việt nam dựa trên dự báo về sự phục hồi của kinh tế toàn cầu</vt:lpstr>
      <vt:lpstr>….và của một số nền kinh tế lớn và cũng là bạn hàng lớn của việt Nam</vt:lpstr>
      <vt:lpstr>…VÀ CỦA ASEAN</vt:lpstr>
      <vt:lpstr>Bên cạnh đó, còn phụ thuộc vào Khả năng duy trì và tăng trưởng của Cầu trong nước</vt:lpstr>
      <vt:lpstr>Nhiều YẾU TỐ THUẬN LỢI được duy trì để đảm bảo và nâng cao năng lực cung ứng trong nước</vt:lpstr>
      <vt:lpstr>Năng lực về phía cầu được phục hồi, duy trì và TIẾP TỤC ĐƯỢC nâng  cao</vt:lpstr>
      <vt:lpstr>MỘT SỐ RỦI RO VÀ ẨN SỐ </vt:lpstr>
      <vt:lpstr>CÁC ẨN SỐ VÀ RỦI RO CÓ THỂ ẢNH HƯỞNG TỚI CÁC KỊCH BẢN NÀY</vt:lpstr>
      <vt:lpstr>CÁC ẨN SỐ VÀ RỦI RO CÓ THỂ ẢNH HƯỞNG TỚI CÁC KỊCH BẢN NÀY</vt:lpstr>
      <vt:lpstr>Dự báo tăng trưởng kinh tế việt nam 2020-2022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9Slide.vn</dc:title>
  <dc:subject>9Slide.vn</dc:subject>
  <dc:creator>Win8.1 VS10 X64</dc:creator>
  <dc:description>9Slide.vn</dc:description>
  <cp:lastModifiedBy>gren lea</cp:lastModifiedBy>
  <cp:revision>490</cp:revision>
  <dcterms:created xsi:type="dcterms:W3CDTF">2018-09-17T10:33:40Z</dcterms:created>
  <dcterms:modified xsi:type="dcterms:W3CDTF">2020-11-16T09:15:59Z</dcterms:modified>
  <cp:category>9Slide.vn</cp:category>
</cp:coreProperties>
</file>